
<file path=[Content_Types].xml><?xml version="1.0" encoding="utf-8"?>
<Types xmlns="http://schemas.openxmlformats.org/package/2006/content-types">
  <Default Extension="pdf" ContentType="application/pdf"/>
  <Default Extension="rels" ContentType="application/vnd.openxmlformats-package.relationships+xml"/>
  <Override PartName="/ppt/slides/slide69.xml" ContentType="application/vnd.openxmlformats-officedocument.presentationml.slide+xml"/>
  <Override PartName="/ppt/slides/slide14.xml" ContentType="application/vnd.openxmlformats-officedocument.presentationml.slide+xml"/>
  <Override PartName="/ppt/slides/slide62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embeddings/oleObject2.bin" ContentType="application/vnd.openxmlformats-officedocument.oleObject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1"/>
  </p:notesMasterIdLst>
  <p:sldIdLst>
    <p:sldId id="303" r:id="rId2"/>
    <p:sldId id="269" r:id="rId3"/>
    <p:sldId id="336" r:id="rId4"/>
    <p:sldId id="319" r:id="rId5"/>
    <p:sldId id="337" r:id="rId6"/>
    <p:sldId id="271" r:id="rId7"/>
    <p:sldId id="270" r:id="rId8"/>
    <p:sldId id="262" r:id="rId9"/>
    <p:sldId id="293" r:id="rId10"/>
    <p:sldId id="277" r:id="rId11"/>
    <p:sldId id="292" r:id="rId12"/>
    <p:sldId id="294" r:id="rId13"/>
    <p:sldId id="296" r:id="rId14"/>
    <p:sldId id="295" r:id="rId15"/>
    <p:sldId id="353" r:id="rId16"/>
    <p:sldId id="316" r:id="rId17"/>
    <p:sldId id="257" r:id="rId18"/>
    <p:sldId id="258" r:id="rId19"/>
    <p:sldId id="268" r:id="rId20"/>
    <p:sldId id="318" r:id="rId21"/>
    <p:sldId id="286" r:id="rId22"/>
    <p:sldId id="261" r:id="rId23"/>
    <p:sldId id="264" r:id="rId24"/>
    <p:sldId id="265" r:id="rId25"/>
    <p:sldId id="289" r:id="rId26"/>
    <p:sldId id="267" r:id="rId27"/>
    <p:sldId id="309" r:id="rId28"/>
    <p:sldId id="304" r:id="rId29"/>
    <p:sldId id="306" r:id="rId30"/>
    <p:sldId id="305" r:id="rId31"/>
    <p:sldId id="307" r:id="rId32"/>
    <p:sldId id="346" r:id="rId33"/>
    <p:sldId id="354" r:id="rId34"/>
    <p:sldId id="343" r:id="rId35"/>
    <p:sldId id="341" r:id="rId36"/>
    <p:sldId id="342" r:id="rId37"/>
    <p:sldId id="357" r:id="rId38"/>
    <p:sldId id="345" r:id="rId39"/>
    <p:sldId id="352" r:id="rId40"/>
    <p:sldId id="355" r:id="rId41"/>
    <p:sldId id="344" r:id="rId42"/>
    <p:sldId id="349" r:id="rId43"/>
    <p:sldId id="348" r:id="rId44"/>
    <p:sldId id="350" r:id="rId45"/>
    <p:sldId id="351" r:id="rId46"/>
    <p:sldId id="280" r:id="rId47"/>
    <p:sldId id="302" r:id="rId48"/>
    <p:sldId id="278" r:id="rId49"/>
    <p:sldId id="301" r:id="rId50"/>
    <p:sldId id="356" r:id="rId51"/>
    <p:sldId id="283" r:id="rId52"/>
    <p:sldId id="320" r:id="rId53"/>
    <p:sldId id="321" r:id="rId54"/>
    <p:sldId id="323" r:id="rId55"/>
    <p:sldId id="325" r:id="rId56"/>
    <p:sldId id="326" r:id="rId57"/>
    <p:sldId id="327" r:id="rId58"/>
    <p:sldId id="328" r:id="rId59"/>
    <p:sldId id="297" r:id="rId60"/>
    <p:sldId id="312" r:id="rId61"/>
    <p:sldId id="329" r:id="rId62"/>
    <p:sldId id="330" r:id="rId63"/>
    <p:sldId id="315" r:id="rId64"/>
    <p:sldId id="339" r:id="rId65"/>
    <p:sldId id="340" r:id="rId66"/>
    <p:sldId id="331" r:id="rId67"/>
    <p:sldId id="332" r:id="rId68"/>
    <p:sldId id="333" r:id="rId69"/>
    <p:sldId id="335" r:id="rId7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" charset="0"/>
        <a:ea typeface="ＭＳ Ｐゴシック" pitchFamily="8" charset="-128"/>
        <a:cs typeface="ＭＳ Ｐゴシック" pitchFamily="8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" charset="0"/>
        <a:ea typeface="ＭＳ Ｐゴシック" pitchFamily="8" charset="-128"/>
        <a:cs typeface="ＭＳ Ｐゴシック" pitchFamily="8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" charset="0"/>
        <a:ea typeface="ＭＳ Ｐゴシック" pitchFamily="8" charset="-128"/>
        <a:cs typeface="ＭＳ Ｐゴシック" pitchFamily="8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" charset="0"/>
        <a:ea typeface="ＭＳ Ｐゴシック" pitchFamily="8" charset="-128"/>
        <a:cs typeface="ＭＳ Ｐゴシック" pitchFamily="8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" charset="0"/>
        <a:ea typeface="ＭＳ Ｐゴシック" pitchFamily="8" charset="-128"/>
        <a:cs typeface="ＭＳ Ｐゴシック" pitchFamily="8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8" charset="0"/>
        <a:ea typeface="ＭＳ Ｐゴシック" pitchFamily="8" charset="-128"/>
        <a:cs typeface="ＭＳ Ｐゴシック" pitchFamily="8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8" charset="0"/>
        <a:ea typeface="ＭＳ Ｐゴシック" pitchFamily="8" charset="-128"/>
        <a:cs typeface="ＭＳ Ｐゴシック" pitchFamily="8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8" charset="0"/>
        <a:ea typeface="ＭＳ Ｐゴシック" pitchFamily="8" charset="-128"/>
        <a:cs typeface="ＭＳ Ｐゴシック" pitchFamily="8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8" charset="0"/>
        <a:ea typeface="ＭＳ Ｐゴシック" pitchFamily="8" charset="-128"/>
        <a:cs typeface="ＭＳ Ｐゴシック" pitchFamily="8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79B88E"/>
    <a:srgbClr val="5743B8"/>
    <a:srgbClr val="042444"/>
    <a:srgbClr val="4EE824"/>
    <a:srgbClr val="1C45B6"/>
    <a:srgbClr val="C70000"/>
    <a:srgbClr val="245C89"/>
    <a:srgbClr val="E4458B"/>
    <a:srgbClr val="102444"/>
    <a:srgbClr val="75060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1148" autoAdjust="0"/>
    <p:restoredTop sz="95548" autoAdjust="0"/>
  </p:normalViewPr>
  <p:slideViewPr>
    <p:cSldViewPr snapToGrid="0" snapToObjects="1">
      <p:cViewPr>
        <p:scale>
          <a:sx n="100" d="100"/>
          <a:sy n="100" d="100"/>
        </p:scale>
        <p:origin x="-248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4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692E6A1-3E61-9946-B612-F757450CEE32}" type="datetime1">
              <a:rPr lang="en-US"/>
              <a:pPr>
                <a:defRPr/>
              </a:pPr>
              <a:t>4/14/15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1A8434E-D0D9-F04B-BF85-0FF8CF9B6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" charset="-128"/>
        <a:cs typeface="ＭＳ Ｐゴシック" pitchFamily="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List of movies: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 smtClean="0"/>
              <a:t>d_anim_extend.mov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err="1" smtClean="0"/>
              <a:t>rm_movie_small.mov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err="1" smtClean="0"/>
              <a:t>page.mov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peanut movies!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 smtClean="0"/>
              <a:t>clustermovie.gif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err="1" smtClean="0"/>
              <a:t>lb.mov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617B48-ACA0-4F48-8684-67313D04DF96}" type="slidenum">
              <a:rPr lang="en-US" smtClean="0">
                <a:ea typeface="ＭＳ Ｐゴシック" pitchFamily="8" charset="-128"/>
                <a:cs typeface="ＭＳ Ｐゴシック" pitchFamily="8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>
              <a:ea typeface="ＭＳ Ｐゴシック" pitchFamily="8" charset="-128"/>
              <a:cs typeface="ＭＳ Ｐゴシック" pitchFamily="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DD7280-75CF-BA4E-ABF8-DE0BB7E0D1EA}" type="slidenum">
              <a:rPr lang="en-US" smtClean="0">
                <a:latin typeface="Times New Roman" pitchFamily="8" charset="0"/>
                <a:ea typeface="Arial" pitchFamily="8" charset="0"/>
                <a:cs typeface="Arial" pitchFamily="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mtClean="0">
              <a:latin typeface="Times New Roman" pitchFamily="8" charset="0"/>
              <a:ea typeface="Arial" pitchFamily="8" charset="0"/>
              <a:cs typeface="Arial" pitchFamily="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movie: d_anim_extend.mov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54A24C-0A1E-8F4F-86FA-44FDA3AFFB30}" type="slidenum">
              <a:rPr lang="en-US" smtClean="0">
                <a:ea typeface="ＭＳ Ｐゴシック" pitchFamily="8" charset="-128"/>
                <a:cs typeface="ＭＳ Ｐゴシック" pitchFamily="8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>
              <a:ea typeface="ＭＳ Ｐゴシック" pitchFamily="8" charset="-128"/>
              <a:cs typeface="ＭＳ Ｐゴシック" pitchFamily="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movie: rm_movie_small.mov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9BD717-B477-FB48-B030-159495E44563}" type="slidenum">
              <a:rPr lang="en-US" smtClean="0">
                <a:ea typeface="ＭＳ Ｐゴシック" pitchFamily="8" charset="-128"/>
                <a:cs typeface="ＭＳ Ｐゴシック" pitchFamily="8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>
              <a:ea typeface="ＭＳ Ｐゴシック" pitchFamily="8" charset="-128"/>
              <a:cs typeface="ＭＳ Ｐゴシック" pitchFamily="8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ivan’s</a:t>
            </a:r>
            <a:r>
              <a:rPr lang="en-US" dirty="0" smtClean="0"/>
              <a:t> movies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A8434E-D0D9-F04B-BF85-0FF8CF9B612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637F9-BD56-8F46-844D-F6EA7DF690E4}" type="datetime1">
              <a:rPr lang="en-US"/>
              <a:pPr>
                <a:defRPr/>
              </a:pPr>
              <a:t>4/14/15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C6982-EAA1-414A-ACE8-AA272A7A7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FC88-8B5D-EE4D-950D-B40F43130542}" type="datetime1">
              <a:rPr lang="en-US"/>
              <a:pPr>
                <a:defRPr/>
              </a:pPr>
              <a:t>4/14/15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07786-E910-4A48-9F6B-7172C2149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DF219-C3E2-EA46-8BB0-6A27BD791A03}" type="datetime1">
              <a:rPr lang="en-US"/>
              <a:pPr>
                <a:defRPr/>
              </a:pPr>
              <a:t>4/14/15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4B613-DFDE-F449-815D-1EF167027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329F5-0736-EC4A-A638-4CBFF3567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6BDAD-8B2C-6E49-BD92-002B0E60C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C4AC7-4625-2D47-B8DE-9FB77AFA0643}" type="datetime1">
              <a:rPr lang="en-US"/>
              <a:pPr>
                <a:defRPr/>
              </a:pPr>
              <a:t>4/14/15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22312-1599-5845-A0B5-8D9E8177B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486B4-53AA-9548-9D87-DE53540F6FB9}" type="datetime1">
              <a:rPr lang="en-US"/>
              <a:pPr>
                <a:defRPr/>
              </a:pPr>
              <a:t>4/14/15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0E7A0-C324-4245-86E9-E1642724A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0ADE1-D085-3942-A583-D8720237FF01}" type="datetime1">
              <a:rPr lang="en-US"/>
              <a:pPr>
                <a:defRPr/>
              </a:pPr>
              <a:t>4/14/15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6B9DD-3894-E945-A0F6-28A2F48868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835A4-BFFC-3B42-9272-840D994D3392}" type="datetime1">
              <a:rPr lang="en-US"/>
              <a:pPr>
                <a:defRPr/>
              </a:pPr>
              <a:t>4/14/15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09439-7161-124A-8CB4-E1CF1C0F7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FA566-FC92-FB4C-9A22-CE7F5C4A5D44}" type="datetime1">
              <a:rPr lang="en-US"/>
              <a:pPr>
                <a:defRPr/>
              </a:pPr>
              <a:t>4/14/15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5F104-A0A3-8345-B088-B2F922F1F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74097-D6E5-6C43-8FFE-5F193F69176D}" type="datetime1">
              <a:rPr lang="en-US"/>
              <a:pPr>
                <a:defRPr/>
              </a:pPr>
              <a:t>4/14/15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19AA8-5343-B84B-B587-FD3EB45D8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2B83E-C63D-9B4D-9ABC-92799AC0A105}" type="datetime1">
              <a:rPr lang="en-US"/>
              <a:pPr>
                <a:defRPr/>
              </a:pPr>
              <a:t>4/14/15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445B8-1D10-BC46-90A6-3D344B99F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05F58-D4A3-7B4D-B70C-27A7C3CA78FE}" type="datetime1">
              <a:rPr lang="en-US"/>
              <a:pPr>
                <a:defRPr/>
              </a:pPr>
              <a:t>4/14/15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567D2-BEF3-8749-A751-62D2A7400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0B0351C-F3E3-C543-A499-F51F58B289C3}" type="datetime1">
              <a:rPr lang="en-US"/>
              <a:pPr>
                <a:defRPr/>
              </a:pPr>
              <a:t>4/14/15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6CD6EC8-0E82-FF4B-A323-F62320F01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8" charset="-128"/>
          <a:cs typeface="ＭＳ Ｐゴシック" pitchFamily="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" charset="0"/>
          <a:ea typeface="ＭＳ Ｐゴシック" pitchFamily="8" charset="-128"/>
          <a:cs typeface="ＭＳ Ｐゴシック" pitchFamily="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" charset="0"/>
          <a:ea typeface="ＭＳ Ｐゴシック" pitchFamily="8" charset="-128"/>
          <a:cs typeface="ＭＳ Ｐゴシック" pitchFamily="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" charset="0"/>
          <a:ea typeface="ＭＳ Ｐゴシック" pitchFamily="8" charset="-128"/>
          <a:cs typeface="ＭＳ Ｐゴシック" pitchFamily="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" charset="0"/>
          <a:ea typeface="ＭＳ Ｐゴシック" pitchFamily="8" charset="-128"/>
          <a:cs typeface="ＭＳ Ｐゴシック" pitchFamily="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" charset="0"/>
          <a:ea typeface="ＭＳ Ｐゴシック" pitchFamily="8" charset="-128"/>
          <a:cs typeface="ＭＳ Ｐゴシック" pitchFamily="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" charset="0"/>
          <a:ea typeface="ＭＳ Ｐゴシック" pitchFamily="8" charset="-128"/>
          <a:cs typeface="ＭＳ Ｐゴシック" pitchFamily="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" charset="0"/>
          <a:ea typeface="ＭＳ Ｐゴシック" pitchFamily="8" charset="-128"/>
          <a:cs typeface="ＭＳ Ｐゴシック" pitchFamily="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" charset="0"/>
          <a:ea typeface="ＭＳ Ｐゴシック" pitchFamily="8" charset="-128"/>
          <a:cs typeface="ＭＳ Ｐゴシック" pitchFamily="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8" charset="0"/>
        <a:buChar char="•"/>
        <a:defRPr sz="3200" kern="1200">
          <a:solidFill>
            <a:schemeClr val="tx1"/>
          </a:solidFill>
          <a:latin typeface="+mn-lt"/>
          <a:ea typeface="ＭＳ Ｐゴシック" pitchFamily="8" charset="-128"/>
          <a:cs typeface="ＭＳ Ｐゴシック" pitchFamily="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8" charset="0"/>
        <a:buChar char="–"/>
        <a:defRPr sz="2800" kern="1200">
          <a:solidFill>
            <a:schemeClr val="tx1"/>
          </a:solidFill>
          <a:latin typeface="+mn-lt"/>
          <a:ea typeface="ＭＳ Ｐゴシック" pitchFamily="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8" charset="0"/>
        <a:buChar char="•"/>
        <a:defRPr sz="2400" kern="1200">
          <a:solidFill>
            <a:schemeClr val="tx1"/>
          </a:solidFill>
          <a:latin typeface="+mn-lt"/>
          <a:ea typeface="ＭＳ Ｐゴシック" pitchFamily="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8" charset="0"/>
        <a:buChar char="–"/>
        <a:defRPr sz="2000" kern="1200">
          <a:solidFill>
            <a:schemeClr val="tx1"/>
          </a:solidFill>
          <a:latin typeface="+mn-lt"/>
          <a:ea typeface="ＭＳ Ｐゴシック" pitchFamily="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8" charset="0"/>
        <a:buChar char="»"/>
        <a:defRPr sz="2000" kern="1200">
          <a:solidFill>
            <a:schemeClr val="tx1"/>
          </a:solidFill>
          <a:latin typeface="+mn-lt"/>
          <a:ea typeface="ＭＳ Ｐゴシック" pitchFamily="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7.png"/><Relationship Id="rId1" Type="http://schemas.openxmlformats.org/officeDocument/2006/relationships/video" Target="file://localhost/Users/aquillen/Documents/Talks/movies/d_anim_extend.mov" TargetMode="Externa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8.png"/><Relationship Id="rId1" Type="http://schemas.openxmlformats.org/officeDocument/2006/relationships/video" Target="file://localhost/Users/aquillen/Documents/Talks/movies/rm_movie_small.mov" TargetMode="Externa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4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quillen/Documents/Talks/movies/clustermovie2.gif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video" Target="file://localhost/Users/aquillen/Documents/Talks/movies/ivan_peanut_movie_gS0_xyz_sideon.mov" TargetMode="External"/><Relationship Id="rId2" Type="http://schemas.openxmlformats.org/officeDocument/2006/relationships/video" Target="file://localhost/Users/aquillen/Documents/Talks/movies/ivan_peanut_movie_gSa_xyz_edgeon.mov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df"/><Relationship Id="rId5" Type="http://schemas.openxmlformats.org/officeDocument/2006/relationships/image" Target="../media/image591.png"/><Relationship Id="rId6" Type="http://schemas.openxmlformats.org/officeDocument/2006/relationships/image" Target="../media/image76.pdf"/><Relationship Id="rId7" Type="http://schemas.openxmlformats.org/officeDocument/2006/relationships/image" Target="../media/image61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83.pdf"/><Relationship Id="rId5" Type="http://schemas.openxmlformats.org/officeDocument/2006/relationships/image" Target="../media/image691.png"/><Relationship Id="rId6" Type="http://schemas.openxmlformats.org/officeDocument/2006/relationships/image" Target="../media/image84.pdf"/><Relationship Id="rId7" Type="http://schemas.openxmlformats.org/officeDocument/2006/relationships/image" Target="../media/image711.png"/><Relationship Id="rId8" Type="http://schemas.openxmlformats.org/officeDocument/2006/relationships/image" Target="../media/image85.pdf"/><Relationship Id="rId9" Type="http://schemas.openxmlformats.org/officeDocument/2006/relationships/image" Target="../media/image73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1.png"/><Relationship Id="rId4" Type="http://schemas.openxmlformats.org/officeDocument/2006/relationships/image" Target="../media/image93.pdf"/><Relationship Id="rId5" Type="http://schemas.openxmlformats.org/officeDocument/2006/relationships/image" Target="../media/image83.png"/><Relationship Id="rId6" Type="http://schemas.openxmlformats.org/officeDocument/2006/relationships/image" Target="../media/image94.pdf"/><Relationship Id="rId7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d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138" y="1043857"/>
            <a:ext cx="3909141" cy="2335061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effectLst>
                  <a:glow rad="101600">
                    <a:schemeClr val="accent1">
                      <a:lumMod val="60000"/>
                      <a:lumOff val="40000"/>
                      <a:alpha val="75000"/>
                    </a:schemeClr>
                  </a:glow>
                </a:effectLst>
                <a:latin typeface="Comic Sans MS"/>
                <a:ea typeface="+mj-ea"/>
                <a:cs typeface="Comic Sans MS"/>
              </a:rPr>
              <a:t>Dynamical Structures in the Galactic Disk</a:t>
            </a:r>
            <a:endParaRPr lang="en-US" dirty="0">
              <a:solidFill>
                <a:srgbClr val="FF0000"/>
              </a:solidFill>
              <a:effectLst>
                <a:glow rad="101600">
                  <a:schemeClr val="accent1">
                    <a:lumMod val="60000"/>
                    <a:lumOff val="40000"/>
                    <a:alpha val="75000"/>
                  </a:schemeClr>
                </a:glow>
              </a:effectLst>
              <a:ea typeface="+mj-ea"/>
              <a:cs typeface="+mj-cs"/>
            </a:endParaRPr>
          </a:p>
        </p:txBody>
      </p:sp>
      <p:pic>
        <p:nvPicPr>
          <p:cNvPr id="4" name="Content Placeholder 3" descr="Screen shot 2011-01-04 at 9.10.47 AM.png"/>
          <p:cNvPicPr>
            <a:picLocks noGrp="1" noChangeAspect="1"/>
          </p:cNvPicPr>
          <p:nvPr>
            <p:ph idx="1"/>
          </p:nvPr>
        </p:nvPicPr>
        <p:blipFill>
          <a:blip r:embed="rId3"/>
          <a:srcRect l="20757" t="6429" r="7784" b="21857"/>
          <a:stretch>
            <a:fillRect/>
          </a:stretch>
        </p:blipFill>
        <p:spPr>
          <a:xfrm rot="8549242">
            <a:off x="3635368" y="4011691"/>
            <a:ext cx="2172677" cy="2200097"/>
          </a:xfr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1" name="Picture 10" descr="Screen shot 2011-01-04 at 1.09.00 PM.png"/>
          <p:cNvPicPr>
            <a:picLocks noChangeAspect="1"/>
          </p:cNvPicPr>
          <p:nvPr/>
        </p:nvPicPr>
        <p:blipFill>
          <a:blip r:embed="rId4"/>
          <a:srcRect l="5023" t="3412" r="3349" b="3412"/>
          <a:stretch>
            <a:fillRect/>
          </a:stretch>
        </p:blipFill>
        <p:spPr>
          <a:xfrm rot="11434813">
            <a:off x="489686" y="4137548"/>
            <a:ext cx="2311051" cy="230636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6389" name="Picture 11" descr="Screen shot 2011-01-04 at 1.13.46 PM.png"/>
          <p:cNvPicPr>
            <a:picLocks noChangeAspect="1"/>
          </p:cNvPicPr>
          <p:nvPr/>
        </p:nvPicPr>
        <p:blipFill>
          <a:blip r:embed="rId5"/>
          <a:srcRect l="8182" b="8372"/>
          <a:stretch>
            <a:fillRect/>
          </a:stretch>
        </p:blipFill>
        <p:spPr bwMode="auto">
          <a:xfrm>
            <a:off x="1636713" y="1200150"/>
            <a:ext cx="10255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2" descr="Screen shot 2011-01-04 at 1.13.35 PM.png"/>
          <p:cNvPicPr>
            <a:picLocks noChangeAspect="1"/>
          </p:cNvPicPr>
          <p:nvPr/>
        </p:nvPicPr>
        <p:blipFill>
          <a:blip r:embed="rId6"/>
          <a:srcRect b="8276"/>
          <a:stretch>
            <a:fillRect/>
          </a:stretch>
        </p:blipFill>
        <p:spPr bwMode="auto">
          <a:xfrm>
            <a:off x="2897188" y="1198563"/>
            <a:ext cx="109220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3" descr="Screen shot 2011-01-04 at 1.12.36 PM.png"/>
          <p:cNvPicPr>
            <a:picLocks noChangeAspect="1"/>
          </p:cNvPicPr>
          <p:nvPr/>
        </p:nvPicPr>
        <p:blipFill>
          <a:blip r:embed="rId7"/>
          <a:srcRect b="8182"/>
          <a:stretch>
            <a:fillRect/>
          </a:stretch>
        </p:blipFill>
        <p:spPr bwMode="auto">
          <a:xfrm>
            <a:off x="296863" y="1171575"/>
            <a:ext cx="107950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Screen shot 2011-01-04 at 1.15.21 PM.png"/>
          <p:cNvPicPr>
            <a:picLocks noChangeAspect="1"/>
          </p:cNvPicPr>
          <p:nvPr/>
        </p:nvPicPr>
        <p:blipFill>
          <a:blip r:embed="rId8"/>
          <a:srcRect l="5082" t="3372" r="3388" b="5059"/>
          <a:stretch>
            <a:fillRect/>
          </a:stretch>
        </p:blipFill>
        <p:spPr>
          <a:xfrm rot="2091533">
            <a:off x="1989848" y="2368699"/>
            <a:ext cx="2231923" cy="224339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6" name="Sun 15"/>
          <p:cNvSpPr/>
          <p:nvPr/>
        </p:nvSpPr>
        <p:spPr>
          <a:xfrm>
            <a:off x="2971800" y="2438400"/>
            <a:ext cx="219075" cy="217488"/>
          </a:xfrm>
          <a:prstGeom prst="sun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Sun 16"/>
          <p:cNvSpPr/>
          <p:nvPr/>
        </p:nvSpPr>
        <p:spPr>
          <a:xfrm>
            <a:off x="4640263" y="4198938"/>
            <a:ext cx="219075" cy="217487"/>
          </a:xfrm>
          <a:prstGeom prst="sun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Sun 18"/>
          <p:cNvSpPr/>
          <p:nvPr/>
        </p:nvSpPr>
        <p:spPr>
          <a:xfrm>
            <a:off x="1524000" y="4343400"/>
            <a:ext cx="219075" cy="217488"/>
          </a:xfrm>
          <a:prstGeom prst="sun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396" name="Picture 3" descr="dehnen"/>
          <p:cNvPicPr>
            <a:picLocks noChangeAspect="1" noChangeArrowheads="1"/>
          </p:cNvPicPr>
          <p:nvPr/>
        </p:nvPicPr>
        <p:blipFill>
          <a:blip r:embed="rId9">
            <a:lum contrast="26000"/>
          </a:blip>
          <a:srcRect l="58662" t="47610" r="4832" b="10378"/>
          <a:stretch>
            <a:fillRect/>
          </a:stretch>
        </p:blipFill>
        <p:spPr bwMode="auto">
          <a:xfrm>
            <a:off x="4165600" y="1265238"/>
            <a:ext cx="1049338" cy="90011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 rot="16200000" flipH="1">
            <a:off x="228600" y="2971800"/>
            <a:ext cx="1981200" cy="609600"/>
          </a:xfrm>
          <a:prstGeom prst="line">
            <a:avLst/>
          </a:prstGeom>
          <a:ln>
            <a:solidFill>
              <a:srgbClr val="008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89138" y="2286000"/>
            <a:ext cx="1135062" cy="260350"/>
          </a:xfrm>
          <a:prstGeom prst="line">
            <a:avLst/>
          </a:prstGeom>
          <a:ln>
            <a:solidFill>
              <a:srgbClr val="008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3392488" y="2782888"/>
            <a:ext cx="1928812" cy="735012"/>
          </a:xfrm>
          <a:prstGeom prst="line">
            <a:avLst/>
          </a:prstGeom>
          <a:ln>
            <a:solidFill>
              <a:srgbClr val="008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76263" y="419100"/>
            <a:ext cx="34639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at solar neighborhood like location with correct angle </a:t>
            </a:r>
            <a:r>
              <a:rPr lang="en-US" dirty="0" err="1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w.r.t</a:t>
            </a:r>
            <a:r>
              <a:rPr lang="en-US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. bar   </a:t>
            </a:r>
          </a:p>
        </p:txBody>
      </p:sp>
      <p:sp>
        <p:nvSpPr>
          <p:cNvPr id="16401" name="Text Box 15"/>
          <p:cNvSpPr txBox="1">
            <a:spLocks noChangeArrowheads="1"/>
          </p:cNvSpPr>
          <p:nvPr/>
        </p:nvSpPr>
        <p:spPr bwMode="auto">
          <a:xfrm>
            <a:off x="4318000" y="547688"/>
            <a:ext cx="20193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sz="1600">
                <a:solidFill>
                  <a:srgbClr val="9BBB59"/>
                </a:solidFill>
                <a:ea typeface="Arial" pitchFamily="8" charset="0"/>
                <a:cs typeface="Arial" pitchFamily="8" charset="0"/>
              </a:rPr>
              <a:t>Hipparcos velocity distribution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54717" y="3350655"/>
            <a:ext cx="2855469" cy="830997"/>
          </a:xfrm>
          <a:prstGeom prst="rect">
            <a:avLst/>
          </a:prstGeom>
          <a:effectLst>
            <a:glow rad="101600">
              <a:schemeClr val="bg1">
                <a:alpha val="75000"/>
              </a:schemeClr>
            </a:glo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i="1" dirty="0">
                <a:solidFill>
                  <a:schemeClr val="bg1">
                    <a:lumMod val="95000"/>
                  </a:schemeClr>
                </a:solidFill>
                <a:latin typeface="Edwardian Script ITC"/>
                <a:ea typeface="+mn-ea"/>
                <a:cs typeface="Edwardian Script ITC"/>
              </a:rPr>
              <a:t>Alice Quillen</a:t>
            </a:r>
            <a:r>
              <a:rPr lang="en-US" sz="4800" i="1" dirty="0" smtClean="0">
                <a:solidFill>
                  <a:schemeClr val="bg1">
                    <a:lumMod val="95000"/>
                  </a:schemeClr>
                </a:solidFill>
                <a:latin typeface="Edwardian Script ITC"/>
                <a:ea typeface="+mn-ea"/>
                <a:cs typeface="Edwardian Script ITC"/>
              </a:rPr>
              <a:t> </a:t>
            </a:r>
            <a:endParaRPr lang="en-US" sz="4800" i="1" dirty="0">
              <a:solidFill>
                <a:schemeClr val="bg1">
                  <a:lumMod val="95000"/>
                </a:schemeClr>
              </a:solidFill>
              <a:latin typeface="Edwardian Script ITC"/>
              <a:ea typeface="+mn-ea"/>
              <a:cs typeface="Edwardian Script ITC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946988" y="5528480"/>
            <a:ext cx="41970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+mn-ea"/>
                <a:cs typeface="Abadi MT Condensed Light"/>
              </a:rPr>
              <a:t>     	 	</a:t>
            </a:r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Ivan </a:t>
            </a:r>
            <a:r>
              <a:rPr lang="en-US" sz="16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Minchev</a:t>
            </a: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,</a:t>
            </a:r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6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Borja</a:t>
            </a:r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6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Anguiano</a:t>
            </a:r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,</a:t>
            </a:r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    </a:t>
            </a:r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  	 Elena </a:t>
            </a:r>
            <a:r>
              <a:rPr lang="en-US" sz="16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D’Onghia</a:t>
            </a:r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Michaela Bagley,</a:t>
            </a:r>
            <a:endParaRPr lang="en-US" sz="1600" dirty="0" smtClean="0">
              <a:solidFill>
                <a:schemeClr val="accent6">
                  <a:lumMod val="40000"/>
                  <a:lumOff val="60000"/>
                </a:schemeClr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  </a:t>
            </a:r>
            <a:r>
              <a:rPr lang="en-US" sz="16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Sukanya</a:t>
            </a:r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6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Chakrabarti</a:t>
            </a:r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, Justin </a:t>
            </a:r>
            <a:r>
              <a:rPr lang="en-US" sz="16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Comparetta</a:t>
            </a: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Jamie </a:t>
            </a:r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ea"/>
                <a:cs typeface="Arial"/>
              </a:rPr>
              <a:t>Dougherty …..</a:t>
            </a:r>
            <a:endParaRPr lang="en-US" sz="1600" dirty="0">
              <a:solidFill>
                <a:schemeClr val="accent6">
                  <a:lumMod val="40000"/>
                  <a:lumOff val="60000"/>
                </a:schemeClr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37300" y="4863985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cs typeface="Abadi MT Condensed Light"/>
              </a:rPr>
              <a:t>Collaborators: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963665" y="4000926"/>
            <a:ext cx="2698175" cy="830997"/>
          </a:xfrm>
          <a:prstGeom prst="rect">
            <a:avLst/>
          </a:prstGeom>
          <a:effectLst>
            <a:glow rad="101600">
              <a:schemeClr val="bg1">
                <a:alpha val="75000"/>
              </a:schemeClr>
            </a:glo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  <a:latin typeface="Edwardian Script ITC"/>
                <a:ea typeface="+mn-ea"/>
                <a:cs typeface="Edwardian Script ITC"/>
              </a:rPr>
              <a:t>U </a:t>
            </a:r>
            <a:r>
              <a:rPr lang="en-US" sz="4800" dirty="0">
                <a:solidFill>
                  <a:schemeClr val="bg1">
                    <a:lumMod val="95000"/>
                  </a:schemeClr>
                </a:solidFill>
                <a:latin typeface="Edwardian Script ITC"/>
                <a:ea typeface="+mn-ea"/>
                <a:cs typeface="Edwardian Script ITC"/>
              </a:rPr>
              <a:t>Rochester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Analogy with Kirkwood gaps</a:t>
            </a:r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920750" y="4848225"/>
            <a:ext cx="70516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itchFamily="8" charset="0"/>
              </a:rPr>
              <a:t>Resonant gaps with Jupiter are not clearly seen in radial distribution but are clearly seen in the </a:t>
            </a:r>
            <a:r>
              <a:rPr lang="en-US" b="1" dirty="0">
                <a:solidFill>
                  <a:srgbClr val="000000"/>
                </a:solidFill>
                <a:latin typeface="Calibri" pitchFamily="8" charset="0"/>
              </a:rPr>
              <a:t>semi-major axis </a:t>
            </a:r>
            <a:r>
              <a:rPr lang="en-US" dirty="0">
                <a:solidFill>
                  <a:srgbClr val="000000"/>
                </a:solidFill>
                <a:latin typeface="Calibri" pitchFamily="8" charset="0"/>
              </a:rPr>
              <a:t>distribution</a:t>
            </a:r>
          </a:p>
          <a:p>
            <a:r>
              <a:rPr lang="en-US" dirty="0">
                <a:solidFill>
                  <a:srgbClr val="000000"/>
                </a:solidFill>
                <a:latin typeface="Calibri" pitchFamily="8" charset="0"/>
              </a:rPr>
              <a:t>Semi-major axis sets orbital period</a:t>
            </a:r>
          </a:p>
          <a:p>
            <a:r>
              <a:rPr lang="en-US" dirty="0">
                <a:solidFill>
                  <a:srgbClr val="000000"/>
                </a:solidFill>
                <a:latin typeface="Calibri" pitchFamily="8" charset="0"/>
              </a:rPr>
              <a:t>In the Solar neighborhood the angular momentum (</a:t>
            </a:r>
            <a:r>
              <a:rPr lang="en-US" dirty="0" err="1">
                <a:solidFill>
                  <a:srgbClr val="000000"/>
                </a:solidFill>
                <a:latin typeface="Calibri" pitchFamily="8" charset="0"/>
              </a:rPr>
              <a:t>v</a:t>
            </a:r>
            <a:r>
              <a:rPr lang="en-US" dirty="0">
                <a:solidFill>
                  <a:srgbClr val="000000"/>
                </a:solidFill>
                <a:latin typeface="Calibri" pitchFamily="8" charset="0"/>
              </a:rPr>
              <a:t> velocity component) sets the orbital period and so the location of resonances</a:t>
            </a:r>
          </a:p>
        </p:txBody>
      </p:sp>
      <p:pic>
        <p:nvPicPr>
          <p:cNvPr id="24580" name="Picture 6" descr="1000px-Kirkwood_Gaps.sv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3" y="1557338"/>
            <a:ext cx="4216400" cy="325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9"/>
          <p:cNvSpPr txBox="1">
            <a:spLocks noChangeArrowheads="1"/>
          </p:cNvSpPr>
          <p:nvPr/>
        </p:nvSpPr>
        <p:spPr bwMode="auto">
          <a:xfrm>
            <a:off x="2913063" y="2438400"/>
            <a:ext cx="1438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alibri" pitchFamily="8" charset="0"/>
              </a:rPr>
              <a:t>gaps!</a:t>
            </a:r>
          </a:p>
        </p:txBody>
      </p:sp>
      <p:grpSp>
        <p:nvGrpSpPr>
          <p:cNvPr id="24582" name="Group 16"/>
          <p:cNvGrpSpPr>
            <a:grpSpLocks/>
          </p:cNvGrpSpPr>
          <p:nvPr/>
        </p:nvGrpSpPr>
        <p:grpSpPr bwMode="auto">
          <a:xfrm>
            <a:off x="4919663" y="1373188"/>
            <a:ext cx="3741737" cy="3368675"/>
            <a:chOff x="4919184" y="1372740"/>
            <a:chExt cx="3742272" cy="3368591"/>
          </a:xfrm>
        </p:grpSpPr>
        <p:grpSp>
          <p:nvGrpSpPr>
            <p:cNvPr id="24583" name="Group 12"/>
            <p:cNvGrpSpPr>
              <a:grpSpLocks/>
            </p:cNvGrpSpPr>
            <p:nvPr/>
          </p:nvGrpSpPr>
          <p:grpSpPr bwMode="auto">
            <a:xfrm>
              <a:off x="4919184" y="1372740"/>
              <a:ext cx="3742272" cy="3368591"/>
              <a:chOff x="4919184" y="1372740"/>
              <a:chExt cx="3742272" cy="3368591"/>
            </a:xfrm>
          </p:grpSpPr>
          <p:pic>
            <p:nvPicPr>
              <p:cNvPr id="24587" name="Picture 7" descr="InnerSolarSystem-en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919184" y="1388547"/>
                <a:ext cx="3352784" cy="33527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588" name="TextBox 8"/>
              <p:cNvSpPr txBox="1">
                <a:spLocks noChangeArrowheads="1"/>
              </p:cNvSpPr>
              <p:nvPr/>
            </p:nvSpPr>
            <p:spPr bwMode="auto">
              <a:xfrm>
                <a:off x="5731942" y="1828334"/>
                <a:ext cx="143933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>
                    <a:solidFill>
                      <a:srgbClr val="FF0000"/>
                    </a:solidFill>
                    <a:latin typeface="Calibri" pitchFamily="8" charset="0"/>
                  </a:rPr>
                  <a:t>no gaps</a:t>
                </a:r>
              </a:p>
            </p:txBody>
          </p:sp>
          <p:sp>
            <p:nvSpPr>
              <p:cNvPr id="24589" name="TextBox 10"/>
              <p:cNvSpPr txBox="1">
                <a:spLocks noChangeArrowheads="1"/>
              </p:cNvSpPr>
              <p:nvPr/>
            </p:nvSpPr>
            <p:spPr bwMode="auto">
              <a:xfrm>
                <a:off x="4919184" y="1372740"/>
                <a:ext cx="37422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  <a:latin typeface="Calibri" pitchFamily="8" charset="0"/>
                  </a:rPr>
                  <a:t>asteroids in the inner solar system</a:t>
                </a: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063667" y="1726743"/>
                <a:ext cx="2929357" cy="2774881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5452660" y="4063485"/>
              <a:ext cx="271501" cy="211133"/>
            </a:xfrm>
            <a:prstGeom prst="ellipse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rgbClr val="FFFF00"/>
                </a:gs>
              </a:gsLst>
            </a:gra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585" name="TextBox 14"/>
            <p:cNvSpPr txBox="1">
              <a:spLocks noChangeArrowheads="1"/>
            </p:cNvSpPr>
            <p:nvPr/>
          </p:nvSpPr>
          <p:spPr bwMode="auto">
            <a:xfrm>
              <a:off x="5300142" y="4274027"/>
              <a:ext cx="11514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  <a:latin typeface="Calibri" pitchFamily="8" charset="0"/>
                </a:rPr>
                <a:t>Jupiter</a:t>
              </a:r>
            </a:p>
          </p:txBody>
        </p:sp>
        <p:sp>
          <p:nvSpPr>
            <p:cNvPr id="24586" name="TextBox 15"/>
            <p:cNvSpPr txBox="1">
              <a:spLocks noChangeArrowheads="1"/>
            </p:cNvSpPr>
            <p:nvPr/>
          </p:nvSpPr>
          <p:spPr bwMode="auto">
            <a:xfrm>
              <a:off x="6349992" y="2851658"/>
              <a:ext cx="52494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  <a:latin typeface="Calibri" pitchFamily="8" charset="0"/>
                </a:rPr>
                <a:t>Sun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90538"/>
            <a:ext cx="8131175" cy="1262062"/>
          </a:xfrm>
        </p:spPr>
        <p:txBody>
          <a:bodyPr/>
          <a:lstStyle/>
          <a:p>
            <a:pPr algn="l" eaLnBrk="1" hangingPunct="1"/>
            <a:r>
              <a:rPr lang="en-US" sz="3600" smtClean="0">
                <a:solidFill>
                  <a:srgbClr val="000000"/>
                </a:solidFill>
              </a:rPr>
              <a:t>Interpreting the UV plane with resonances</a:t>
            </a: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>
            <p:ph sz="quarter" idx="2"/>
          </p:nvPr>
        </p:nvGraphicFramePr>
        <p:xfrm>
          <a:off x="1184275" y="2401888"/>
          <a:ext cx="3049588" cy="1120775"/>
        </p:xfrm>
        <a:graphic>
          <a:graphicData uri="http://schemas.openxmlformats.org/presentationml/2006/ole">
            <p:oleObj spid="_x0000_s25602" name="Equation" r:id="rId3" imgW="1726920" imgH="634680" progId="">
              <p:embed/>
            </p:oleObj>
          </a:graphicData>
        </a:graphic>
      </p:graphicFrame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552450" y="1562100"/>
            <a:ext cx="777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171450"/>
            <a:endParaRPr lang="en-US"/>
          </a:p>
          <a:p>
            <a:pPr indent="171450"/>
            <a:endParaRPr lang="en-US"/>
          </a:p>
        </p:txBody>
      </p:sp>
      <p:sp>
        <p:nvSpPr>
          <p:cNvPr id="25605" name="Text Box 12"/>
          <p:cNvSpPr txBox="1">
            <a:spLocks noChangeArrowheads="1"/>
          </p:cNvSpPr>
          <p:nvPr/>
        </p:nvSpPr>
        <p:spPr bwMode="auto">
          <a:xfrm>
            <a:off x="779463" y="1651000"/>
            <a:ext cx="3436937" cy="355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8" charset="0"/>
                <a:ea typeface="Arial" pitchFamily="8" charset="0"/>
                <a:cs typeface="Arial" pitchFamily="8" charset="0"/>
              </a:rPr>
              <a:t>The orbital period is set by </a:t>
            </a:r>
            <a:r>
              <a:rPr lang="en-US" b="1" dirty="0" err="1">
                <a:latin typeface="Calibri" pitchFamily="8" charset="0"/>
                <a:ea typeface="Arial" pitchFamily="8" charset="0"/>
                <a:cs typeface="Arial" pitchFamily="8" charset="0"/>
              </a:rPr>
              <a:t>v</a:t>
            </a:r>
            <a:r>
              <a:rPr lang="en-US" b="1" dirty="0">
                <a:latin typeface="Calibri" pitchFamily="8" charset="0"/>
                <a:ea typeface="Arial" pitchFamily="8" charset="0"/>
                <a:cs typeface="Arial" pitchFamily="8" charset="0"/>
              </a:rPr>
              <a:t>, </a:t>
            </a:r>
            <a:r>
              <a:rPr lang="en-US" dirty="0">
                <a:latin typeface="Calibri" pitchFamily="8" charset="0"/>
                <a:ea typeface="Arial" pitchFamily="8" charset="0"/>
                <a:cs typeface="Arial" pitchFamily="8" charset="0"/>
              </a:rPr>
              <a:t>the tangential velocity component</a:t>
            </a:r>
            <a:endParaRPr lang="en-US" dirty="0" smtClean="0">
              <a:latin typeface="Calibri" pitchFamily="8" charset="0"/>
              <a:ea typeface="Arial" pitchFamily="8" charset="0"/>
              <a:cs typeface="Arial" pitchFamily="8" charset="0"/>
            </a:endParaRPr>
          </a:p>
          <a:p>
            <a:pPr>
              <a:spcBef>
                <a:spcPct val="50000"/>
              </a:spcBef>
            </a:pPr>
            <a:endParaRPr lang="en-US" dirty="0" smtClean="0">
              <a:latin typeface="Calibri" pitchFamily="8" charset="0"/>
              <a:ea typeface="Arial" pitchFamily="8" charset="0"/>
              <a:cs typeface="Arial" pitchFamily="8" charset="0"/>
            </a:endParaRPr>
          </a:p>
          <a:p>
            <a:pPr>
              <a:spcBef>
                <a:spcPct val="50000"/>
              </a:spcBef>
            </a:pPr>
            <a:endParaRPr lang="en-US" dirty="0" smtClean="0">
              <a:latin typeface="Calibri" pitchFamily="8" charset="0"/>
              <a:ea typeface="Arial" pitchFamily="8" charset="0"/>
              <a:cs typeface="Arial" pitchFamily="8" charset="0"/>
            </a:endParaRPr>
          </a:p>
          <a:p>
            <a:pPr>
              <a:spcBef>
                <a:spcPct val="50000"/>
              </a:spcBef>
            </a:pPr>
            <a:endParaRPr lang="en-US" dirty="0" smtClean="0">
              <a:latin typeface="Calibri" pitchFamily="8" charset="0"/>
              <a:ea typeface="Arial" pitchFamily="8" charset="0"/>
              <a:cs typeface="Arial" pitchFamily="8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ea typeface="Arial" pitchFamily="8" charset="0"/>
                <a:cs typeface="Arial" pitchFamily="8" charset="0"/>
              </a:rPr>
              <a:t>Resonance with the bar is crossed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Calibri" pitchFamily="8" charset="0"/>
                <a:ea typeface="Arial" pitchFamily="8" charset="0"/>
                <a:cs typeface="Arial" pitchFamily="8" charset="0"/>
              </a:rPr>
              <a:t>Gap due to Outer </a:t>
            </a:r>
            <a:r>
              <a:rPr lang="en-US" dirty="0" err="1">
                <a:latin typeface="Calibri" pitchFamily="8" charset="0"/>
                <a:ea typeface="Arial" pitchFamily="8" charset="0"/>
                <a:cs typeface="Arial" pitchFamily="8" charset="0"/>
              </a:rPr>
              <a:t>Lindblad</a:t>
            </a:r>
            <a:r>
              <a:rPr lang="en-US" dirty="0">
                <a:latin typeface="Calibri" pitchFamily="8" charset="0"/>
                <a:ea typeface="Arial" pitchFamily="8" charset="0"/>
                <a:cs typeface="Arial" pitchFamily="8" charset="0"/>
              </a:rPr>
              <a:t> resonance with Bar (e.g., </a:t>
            </a:r>
            <a:r>
              <a:rPr lang="en-US" dirty="0" err="1">
                <a:latin typeface="Calibri" pitchFamily="8" charset="0"/>
                <a:ea typeface="Arial" pitchFamily="8" charset="0"/>
                <a:cs typeface="Arial" pitchFamily="8" charset="0"/>
              </a:rPr>
              <a:t>Dehnen</a:t>
            </a:r>
            <a:r>
              <a:rPr lang="en-US" dirty="0">
                <a:latin typeface="Calibri" pitchFamily="8" charset="0"/>
                <a:ea typeface="Arial" pitchFamily="8" charset="0"/>
                <a:cs typeface="Arial" pitchFamily="8" charset="0"/>
              </a:rPr>
              <a:t> 2000)</a:t>
            </a:r>
          </a:p>
        </p:txBody>
      </p:sp>
      <p:grpSp>
        <p:nvGrpSpPr>
          <p:cNvPr id="25606" name="Group 19"/>
          <p:cNvGrpSpPr>
            <a:grpSpLocks/>
          </p:cNvGrpSpPr>
          <p:nvPr/>
        </p:nvGrpSpPr>
        <p:grpSpPr bwMode="auto">
          <a:xfrm>
            <a:off x="4411663" y="3263900"/>
            <a:ext cx="3795712" cy="3074988"/>
            <a:chOff x="4868319" y="3381499"/>
            <a:chExt cx="3795714" cy="3074865"/>
          </a:xfrm>
        </p:grpSpPr>
        <p:pic>
          <p:nvPicPr>
            <p:cNvPr id="25614" name="Picture 3"/>
            <p:cNvPicPr>
              <a:picLocks noChangeAspect="1" noChangeArrowheads="1"/>
            </p:cNvPicPr>
            <p:nvPr/>
          </p:nvPicPr>
          <p:blipFill>
            <a:blip r:embed="rId4"/>
            <a:srcRect l="38477" t="8420" r="6798"/>
            <a:stretch>
              <a:fillRect/>
            </a:stretch>
          </p:blipFill>
          <p:spPr bwMode="auto">
            <a:xfrm>
              <a:off x="4868319" y="3381499"/>
              <a:ext cx="3795714" cy="3074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Line 6"/>
            <p:cNvSpPr>
              <a:spLocks noChangeShapeType="1"/>
            </p:cNvSpPr>
            <p:nvPr/>
          </p:nvSpPr>
          <p:spPr bwMode="auto">
            <a:xfrm flipV="1">
              <a:off x="6332527" y="5004730"/>
              <a:ext cx="169335" cy="728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6" name="TextBox 17"/>
            <p:cNvSpPr txBox="1">
              <a:spLocks noChangeArrowheads="1"/>
            </p:cNvSpPr>
            <p:nvPr/>
          </p:nvSpPr>
          <p:spPr bwMode="auto">
            <a:xfrm>
              <a:off x="6417733" y="5520267"/>
              <a:ext cx="18796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ea typeface="Arial" pitchFamily="8" charset="0"/>
                  <a:cs typeface="Arial" pitchFamily="8" charset="0"/>
                </a:rPr>
                <a:t>Hercules stream</a:t>
              </a:r>
            </a:p>
          </p:txBody>
        </p:sp>
      </p:grpSp>
      <p:cxnSp>
        <p:nvCxnSpPr>
          <p:cNvPr id="16" name="Straight Arrow Connector 15"/>
          <p:cNvCxnSpPr/>
          <p:nvPr/>
        </p:nvCxnSpPr>
        <p:spPr bwMode="auto">
          <a:xfrm>
            <a:off x="3489325" y="4014788"/>
            <a:ext cx="2530475" cy="7096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609" name="TextBox 17"/>
          <p:cNvSpPr txBox="1">
            <a:spLocks noChangeArrowheads="1"/>
          </p:cNvSpPr>
          <p:nvPr/>
        </p:nvSpPr>
        <p:spPr bwMode="auto">
          <a:xfrm>
            <a:off x="4624388" y="1638300"/>
            <a:ext cx="35274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8" charset="0"/>
              </a:rPr>
              <a:t>Analogy in celestial mechanics:  the orbital period is set by the semi-major axis</a:t>
            </a:r>
          </a:p>
        </p:txBody>
      </p:sp>
      <p:sp>
        <p:nvSpPr>
          <p:cNvPr id="25610" name="Text Box 18"/>
          <p:cNvSpPr txBox="1">
            <a:spLocks noChangeArrowheads="1"/>
          </p:cNvSpPr>
          <p:nvPr/>
        </p:nvSpPr>
        <p:spPr bwMode="auto">
          <a:xfrm>
            <a:off x="4286250" y="6223000"/>
            <a:ext cx="2409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ea typeface="Arial" pitchFamily="8" charset="0"/>
                <a:cs typeface="Arial" pitchFamily="8" charset="0"/>
              </a:rPr>
              <a:t>Radial velocity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071938" y="2133600"/>
            <a:ext cx="441325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12" name="Text Box 18"/>
          <p:cNvSpPr txBox="1">
            <a:spLocks noChangeArrowheads="1"/>
          </p:cNvSpPr>
          <p:nvPr/>
        </p:nvSpPr>
        <p:spPr bwMode="auto">
          <a:xfrm rot="-5400000">
            <a:off x="3068637" y="4327526"/>
            <a:ext cx="2409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ea typeface="Arial" pitchFamily="8" charset="0"/>
                <a:cs typeface="Arial" pitchFamily="8" charset="0"/>
              </a:rPr>
              <a:t>tangential  velocity v</a:t>
            </a:r>
          </a:p>
        </p:txBody>
      </p:sp>
      <p:sp>
        <p:nvSpPr>
          <p:cNvPr id="25613" name="TextBox 29"/>
          <p:cNvSpPr txBox="1">
            <a:spLocks noChangeArrowheads="1"/>
          </p:cNvSpPr>
          <p:nvPr/>
        </p:nvSpPr>
        <p:spPr bwMode="auto">
          <a:xfrm>
            <a:off x="5113338" y="3065463"/>
            <a:ext cx="3038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Hipparcos velocity distribution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Directions correspond to points 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in the </a:t>
            </a:r>
            <a:r>
              <a:rPr lang="en-US" dirty="0" err="1" smtClean="0">
                <a:ea typeface="+mj-ea"/>
                <a:cs typeface="+mj-cs"/>
              </a:rPr>
              <a:t>uv</a:t>
            </a:r>
            <a:r>
              <a:rPr lang="en-US" dirty="0" smtClean="0">
                <a:ea typeface="+mj-ea"/>
                <a:cs typeface="+mj-cs"/>
              </a:rPr>
              <a:t> plane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6627" name="TextBox 15"/>
          <p:cNvSpPr txBox="1">
            <a:spLocks noChangeArrowheads="1"/>
          </p:cNvSpPr>
          <p:nvPr/>
        </p:nvSpPr>
        <p:spPr bwMode="auto">
          <a:xfrm>
            <a:off x="1233488" y="2146300"/>
            <a:ext cx="31099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In this neighborhood there are two different velocity vectors</a:t>
            </a:r>
          </a:p>
        </p:txBody>
      </p:sp>
      <p:grpSp>
        <p:nvGrpSpPr>
          <p:cNvPr id="26640" name="Group 14"/>
          <p:cNvGrpSpPr>
            <a:grpSpLocks/>
          </p:cNvGrpSpPr>
          <p:nvPr/>
        </p:nvGrpSpPr>
        <p:grpSpPr bwMode="auto">
          <a:xfrm>
            <a:off x="685800" y="3153121"/>
            <a:ext cx="3657600" cy="3095280"/>
            <a:chOff x="3505200" y="3343229"/>
            <a:chExt cx="3657600" cy="3095042"/>
          </a:xfrm>
        </p:grpSpPr>
        <p:grpSp>
          <p:nvGrpSpPr>
            <p:cNvPr id="26642" name="Group 12"/>
            <p:cNvGrpSpPr>
              <a:grpSpLocks/>
            </p:cNvGrpSpPr>
            <p:nvPr/>
          </p:nvGrpSpPr>
          <p:grpSpPr bwMode="auto">
            <a:xfrm>
              <a:off x="3505200" y="3343229"/>
              <a:ext cx="3657600" cy="3095042"/>
              <a:chOff x="3505200" y="3343229"/>
              <a:chExt cx="3657600" cy="3095042"/>
            </a:xfrm>
          </p:grpSpPr>
          <p:sp>
            <p:nvSpPr>
              <p:cNvPr id="26644" name="Oval 9"/>
              <p:cNvSpPr>
                <a:spLocks noChangeArrowheads="1"/>
              </p:cNvSpPr>
              <p:nvPr/>
            </p:nvSpPr>
            <p:spPr bwMode="auto">
              <a:xfrm>
                <a:off x="4572000" y="4666004"/>
                <a:ext cx="1524000" cy="53340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Oval 10"/>
              <p:cNvSpPr>
                <a:spLocks noChangeArrowheads="1"/>
              </p:cNvSpPr>
              <p:nvPr/>
            </p:nvSpPr>
            <p:spPr bwMode="auto">
              <a:xfrm>
                <a:off x="3505200" y="3581400"/>
                <a:ext cx="3657600" cy="2667000"/>
              </a:xfrm>
              <a:prstGeom prst="ellipse">
                <a:avLst/>
              </a:prstGeom>
              <a:noFill/>
              <a:ln w="66675">
                <a:solidFill>
                  <a:schemeClr val="accent6">
                    <a:lumMod val="50000"/>
                    <a:alpha val="75000"/>
                  </a:schemeClr>
                </a:solidFill>
                <a:round/>
                <a:headEnd/>
                <a:tailEnd/>
              </a:ln>
              <a:effectLst>
                <a:glow rad="114300">
                  <a:schemeClr val="accent6">
                    <a:lumMod val="50000"/>
                    <a:alpha val="58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" name="Oval 11"/>
              <p:cNvSpPr>
                <a:spLocks noChangeArrowheads="1"/>
              </p:cNvSpPr>
              <p:nvPr/>
            </p:nvSpPr>
            <p:spPr bwMode="auto">
              <a:xfrm>
                <a:off x="4343400" y="3343229"/>
                <a:ext cx="1981200" cy="3095042"/>
              </a:xfrm>
              <a:prstGeom prst="ellipse">
                <a:avLst/>
              </a:prstGeom>
              <a:noFill/>
              <a:ln w="38100">
                <a:solidFill>
                  <a:schemeClr val="accent1">
                    <a:alpha val="54000"/>
                  </a:schemeClr>
                </a:solidFill>
                <a:round/>
                <a:headEnd/>
                <a:tailEnd/>
              </a:ln>
              <a:effectLst>
                <a:glow rad="101600">
                  <a:schemeClr val="tx2">
                    <a:lumMod val="60000"/>
                    <a:lumOff val="40000"/>
                    <a:alpha val="69000"/>
                  </a:schemeClr>
                </a:glo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51" name="TextBox 11"/>
              <p:cNvSpPr txBox="1">
                <a:spLocks noChangeArrowheads="1"/>
              </p:cNvSpPr>
              <p:nvPr/>
            </p:nvSpPr>
            <p:spPr bwMode="auto">
              <a:xfrm>
                <a:off x="5051006" y="4724400"/>
                <a:ext cx="6131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latin typeface="Calibri" pitchFamily="8" charset="0"/>
                  </a:rPr>
                  <a:t>bar</a:t>
                </a:r>
              </a:p>
            </p:txBody>
          </p:sp>
        </p:grp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5726090" y="3446063"/>
              <a:ext cx="423862" cy="438116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6629" name="TextBox 20"/>
          <p:cNvSpPr txBox="1">
            <a:spLocks noChangeArrowheads="1"/>
          </p:cNvSpPr>
          <p:nvPr/>
        </p:nvSpPr>
        <p:spPr bwMode="auto">
          <a:xfrm>
            <a:off x="4856163" y="2063750"/>
            <a:ext cx="30210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At the resonant period orbits are divided into two families</a:t>
            </a:r>
          </a:p>
          <a:p>
            <a:r>
              <a:rPr lang="en-US" dirty="0">
                <a:latin typeface="Calibri" pitchFamily="8" charset="0"/>
              </a:rPr>
              <a:t>There are no orbits with intermediate velocity vectors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396799" y="2969684"/>
            <a:ext cx="4016375" cy="3488268"/>
            <a:chOff x="4511675" y="3003550"/>
            <a:chExt cx="4016375" cy="3488268"/>
          </a:xfrm>
        </p:grpSpPr>
        <p:grpSp>
          <p:nvGrpSpPr>
            <p:cNvPr id="22" name="Group 21"/>
            <p:cNvGrpSpPr/>
            <p:nvPr/>
          </p:nvGrpSpPr>
          <p:grpSpPr>
            <a:xfrm>
              <a:off x="4732338" y="3263899"/>
              <a:ext cx="3795712" cy="3227919"/>
              <a:chOff x="4732338" y="3263899"/>
              <a:chExt cx="3795712" cy="3227919"/>
            </a:xfrm>
          </p:grpSpPr>
          <p:grpSp>
            <p:nvGrpSpPr>
              <p:cNvPr id="26630" name="Group 19"/>
              <p:cNvGrpSpPr>
                <a:grpSpLocks/>
              </p:cNvGrpSpPr>
              <p:nvPr/>
            </p:nvGrpSpPr>
            <p:grpSpPr bwMode="auto">
              <a:xfrm>
                <a:off x="4732338" y="3263899"/>
                <a:ext cx="3795712" cy="2848823"/>
                <a:chOff x="4868319" y="3381499"/>
                <a:chExt cx="3795714" cy="2848710"/>
              </a:xfrm>
            </p:grpSpPr>
            <p:pic>
              <p:nvPicPr>
                <p:cNvPr id="26637" name="Picture 3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l="38477" t="8420" r="6798" b="6735"/>
                <a:stretch>
                  <a:fillRect/>
                </a:stretch>
              </p:blipFill>
              <p:spPr bwMode="auto">
                <a:xfrm>
                  <a:off x="4868319" y="3381499"/>
                  <a:ext cx="3795714" cy="28487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6638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6332527" y="5004730"/>
                  <a:ext cx="169335" cy="7281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39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6417733" y="5520267"/>
                  <a:ext cx="1879600" cy="7078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>
                      <a:ea typeface="Arial" pitchFamily="8" charset="0"/>
                      <a:cs typeface="Arial" pitchFamily="8" charset="0"/>
                    </a:rPr>
                    <a:t>Hercules stream</a:t>
                  </a:r>
                </a:p>
              </p:txBody>
            </p:sp>
          </p:grpSp>
          <p:sp>
            <p:nvSpPr>
              <p:cNvPr id="26633" name="Text Box 18"/>
              <p:cNvSpPr txBox="1">
                <a:spLocks noChangeArrowheads="1"/>
              </p:cNvSpPr>
              <p:nvPr/>
            </p:nvSpPr>
            <p:spPr bwMode="auto">
              <a:xfrm>
                <a:off x="5752562" y="6155268"/>
                <a:ext cx="240982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ea typeface="Arial" pitchFamily="8" charset="0"/>
                    <a:cs typeface="Arial" pitchFamily="8" charset="0"/>
                  </a:rPr>
                  <a:t>Radial velocity </a:t>
                </a:r>
                <a:r>
                  <a:rPr lang="en-US" sz="1600" dirty="0" err="1">
                    <a:ea typeface="Arial" pitchFamily="8" charset="0"/>
                    <a:cs typeface="Arial" pitchFamily="8" charset="0"/>
                  </a:rPr>
                  <a:t>u</a:t>
                </a:r>
                <a:endParaRPr lang="en-US" sz="1600" dirty="0">
                  <a:ea typeface="Arial" pitchFamily="8" charset="0"/>
                  <a:cs typeface="Arial" pitchFamily="8" charset="0"/>
                </a:endParaRPr>
              </a:p>
            </p:txBody>
          </p:sp>
        </p:grpSp>
        <p:sp>
          <p:nvSpPr>
            <p:cNvPr id="26634" name="Text Box 18"/>
            <p:cNvSpPr txBox="1">
              <a:spLocks noChangeArrowheads="1"/>
            </p:cNvSpPr>
            <p:nvPr/>
          </p:nvSpPr>
          <p:spPr bwMode="auto">
            <a:xfrm rot="-5400000">
              <a:off x="3475037" y="4040188"/>
              <a:ext cx="24098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ea typeface="Arial" pitchFamily="8" charset="0"/>
                  <a:cs typeface="Arial" pitchFamily="8" charset="0"/>
                </a:rPr>
                <a:t>tangential  velocity v</a:t>
              </a:r>
            </a:p>
          </p:txBody>
        </p:sp>
      </p:grpSp>
      <p:cxnSp>
        <p:nvCxnSpPr>
          <p:cNvPr id="36" name="Straight Arrow Connector 35"/>
          <p:cNvCxnSpPr/>
          <p:nvPr/>
        </p:nvCxnSpPr>
        <p:spPr>
          <a:xfrm>
            <a:off x="2785509" y="3349632"/>
            <a:ext cx="753560" cy="307974"/>
          </a:xfrm>
          <a:prstGeom prst="straightConnector1">
            <a:avLst/>
          </a:prstGeom>
          <a:ln w="31750">
            <a:solidFill>
              <a:srgbClr val="FF861F"/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16200000" flipH="1">
            <a:off x="2782712" y="3267770"/>
            <a:ext cx="686634" cy="442912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5907090" y="4022726"/>
            <a:ext cx="1538287" cy="993775"/>
            <a:chOff x="6008688" y="4073525"/>
            <a:chExt cx="1538287" cy="993775"/>
          </a:xfrm>
        </p:grpSpPr>
        <p:sp>
          <p:nvSpPr>
            <p:cNvPr id="31" name="Oval 30"/>
            <p:cNvSpPr/>
            <p:nvPr/>
          </p:nvSpPr>
          <p:spPr>
            <a:xfrm>
              <a:off x="6140450" y="4073525"/>
              <a:ext cx="1406525" cy="577850"/>
            </a:xfrm>
            <a:prstGeom prst="ellipse">
              <a:avLst/>
            </a:prstGeom>
            <a:solidFill>
              <a:schemeClr val="accent6">
                <a:lumMod val="50000"/>
                <a:alpha val="40000"/>
              </a:schemeClr>
            </a:solidFill>
            <a:ln>
              <a:solidFill>
                <a:schemeClr val="accent6">
                  <a:lumMod val="50000"/>
                  <a:alpha val="32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008688" y="4752975"/>
              <a:ext cx="619125" cy="314325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09900"/>
            <a:ext cx="7772400" cy="887273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Gaps </a:t>
            </a:r>
            <a:r>
              <a:rPr lang="en-US" sz="3600" dirty="0" smtClean="0">
                <a:ea typeface="+mj-ea"/>
                <a:cs typeface="+mj-cs"/>
              </a:rPr>
              <a:t>in </a:t>
            </a:r>
            <a:r>
              <a:rPr lang="en-US" sz="3600" dirty="0" smtClean="0">
                <a:ea typeface="+mj-ea"/>
                <a:cs typeface="+mj-cs"/>
              </a:rPr>
              <a:t>different neighborhoods</a:t>
            </a:r>
            <a:endParaRPr lang="en-US" sz="3600" dirty="0">
              <a:ea typeface="+mj-ea"/>
              <a:cs typeface="+mj-cs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sz="half" idx="1"/>
          </p:nvPr>
        </p:nvSpPr>
        <p:spPr>
          <a:xfrm>
            <a:off x="533400" y="3897172"/>
            <a:ext cx="7772400" cy="2478227"/>
          </a:xfrm>
        </p:spPr>
        <p:txBody>
          <a:bodyPr/>
          <a:lstStyle/>
          <a:p>
            <a:pPr eaLnBrk="1" hangingPunct="1"/>
            <a:r>
              <a:rPr lang="en-US" sz="2400" dirty="0" smtClean="0"/>
              <a:t>Inside the solar neighborhood </a:t>
            </a:r>
          </a:p>
          <a:p>
            <a:pPr lvl="1" eaLnBrk="1" hangingPunct="1"/>
            <a:r>
              <a:rPr lang="en-US" sz="2000" dirty="0" smtClean="0"/>
              <a:t> closer to the 2:1 </a:t>
            </a:r>
            <a:r>
              <a:rPr lang="en-US" sz="2000" dirty="0" err="1" smtClean="0"/>
              <a:t>Lindblad</a:t>
            </a:r>
            <a:r>
              <a:rPr lang="en-US" sz="2000" dirty="0" smtClean="0"/>
              <a:t> resonance with Bar</a:t>
            </a:r>
          </a:p>
          <a:p>
            <a:pPr eaLnBrk="1" hangingPunct="1"/>
            <a:r>
              <a:rPr lang="en-US" sz="2400" dirty="0" smtClean="0"/>
              <a:t>Outside the solar neighborhood </a:t>
            </a:r>
          </a:p>
          <a:p>
            <a:pPr lvl="1" eaLnBrk="1" hangingPunct="1"/>
            <a:r>
              <a:rPr lang="en-US" sz="2000" dirty="0" smtClean="0"/>
              <a:t> more distant from the resonance with Bar</a:t>
            </a:r>
          </a:p>
          <a:p>
            <a:pPr eaLnBrk="1" hangingPunct="1">
              <a:buFont typeface="Arial" pitchFamily="8" charset="0"/>
              <a:buNone/>
            </a:pPr>
            <a:r>
              <a:rPr lang="en-US" sz="2400" dirty="0" err="1" smtClean="0">
                <a:sym typeface="Wingdings" pitchFamily="8" charset="2"/>
              </a:rPr>
              <a:t></a:t>
            </a:r>
            <a:r>
              <a:rPr lang="en-US" sz="2400" dirty="0" smtClean="0">
                <a:sym typeface="Wingdings" pitchFamily="8" charset="2"/>
              </a:rPr>
              <a:t> </a:t>
            </a:r>
            <a:r>
              <a:rPr lang="en-US" sz="2400" dirty="0" smtClean="0"/>
              <a:t>There should be a shift in the location of the gap dividing the Hercules stream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33400" y="431800"/>
            <a:ext cx="79248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8" charset="-128"/>
                <a:cs typeface="ＭＳ Ｐゴシック" pitchFamily="8" charset="-128"/>
              </a:rPr>
              <a:t>Precision measurements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133350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400" dirty="0" smtClean="0"/>
              <a:t>Resonances are narrow (scales with perturbation strength)</a:t>
            </a:r>
            <a:r>
              <a:rPr lang="en-US" sz="2400" dirty="0" smtClean="0"/>
              <a:t> </a:t>
            </a:r>
            <a:r>
              <a:rPr lang="en-US" sz="2400" dirty="0" err="1" smtClean="0">
                <a:sym typeface="Wingdings" pitchFamily="8" charset="2"/>
              </a:rPr>
              <a:t></a:t>
            </a:r>
            <a:r>
              <a:rPr lang="en-US" sz="2400" dirty="0" smtClean="0">
                <a:sym typeface="Wingdings" pitchFamily="8" charset="2"/>
              </a:rPr>
              <a:t> </a:t>
            </a:r>
            <a:r>
              <a:rPr lang="en-US" sz="2400" dirty="0" smtClean="0">
                <a:sym typeface="Wingdings" pitchFamily="8" charset="2"/>
              </a:rPr>
              <a:t>Tight constraints from their location </a:t>
            </a:r>
          </a:p>
          <a:p>
            <a:pPr eaLnBrk="1" hangingPunct="1"/>
            <a:r>
              <a:rPr lang="en-US" sz="2400" dirty="0" smtClean="0">
                <a:sym typeface="Wingdings" pitchFamily="8" charset="2"/>
              </a:rPr>
              <a:t>Gardner &amp; Flynn 2010, </a:t>
            </a:r>
            <a:r>
              <a:rPr lang="en-US" sz="2400" dirty="0" err="1" smtClean="0">
                <a:sym typeface="Wingdings" pitchFamily="8" charset="2"/>
              </a:rPr>
              <a:t>Minchev</a:t>
            </a:r>
            <a:r>
              <a:rPr lang="en-US" sz="2400" dirty="0" smtClean="0">
                <a:sym typeface="Wingdings" pitchFamily="8" charset="2"/>
              </a:rPr>
              <a:t> et al. </a:t>
            </a:r>
            <a:r>
              <a:rPr lang="en-US" sz="2400" dirty="0" smtClean="0">
                <a:sym typeface="Wingdings" pitchFamily="8" charset="2"/>
              </a:rPr>
              <a:t>2007 </a:t>
            </a:r>
            <a:r>
              <a:rPr lang="en-US" sz="2400" dirty="0" smtClean="0">
                <a:sym typeface="Wingdings" pitchFamily="8" charset="2"/>
              </a:rPr>
              <a:t>measured the Bar pattern speed</a:t>
            </a:r>
            <a:r>
              <a:rPr lang="en-US" sz="2400" dirty="0" smtClean="0">
                <a:sym typeface="Wingdings" pitchFamily="8" charset="2"/>
              </a:rPr>
              <a:t> 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9245" y="2692400"/>
            <a:ext cx="34417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85800" y="660400"/>
            <a:ext cx="5610225" cy="1882775"/>
          </a:xfrm>
        </p:spPr>
        <p:txBody>
          <a:bodyPr/>
          <a:lstStyle/>
          <a:p>
            <a:pPr algn="l" eaLnBrk="1" hangingPunct="1"/>
            <a:r>
              <a:rPr lang="en-US" sz="3600" smtClean="0"/>
              <a:t>Local Velocity Distributions</a:t>
            </a:r>
            <a:br>
              <a:rPr lang="en-US" sz="3600" smtClean="0"/>
            </a:br>
            <a:r>
              <a:rPr lang="en-US" sz="3600" smtClean="0"/>
              <a:t>show a shift in the </a:t>
            </a:r>
            <a:br>
              <a:rPr lang="en-US" sz="3600" smtClean="0"/>
            </a:br>
            <a:r>
              <a:rPr lang="en-US" sz="3600" smtClean="0"/>
              <a:t>location of the gap</a:t>
            </a:r>
          </a:p>
        </p:txBody>
      </p:sp>
      <p:cxnSp>
        <p:nvCxnSpPr>
          <p:cNvPr id="13" name="Straight Connector 12"/>
          <p:cNvCxnSpPr>
            <a:endCxn id="6" idx="3"/>
          </p:cNvCxnSpPr>
          <p:nvPr/>
        </p:nvCxnSpPr>
        <p:spPr>
          <a:xfrm>
            <a:off x="1046163" y="4311650"/>
            <a:ext cx="7383462" cy="158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700" name="Group 31"/>
          <p:cNvGrpSpPr>
            <a:grpSpLocks/>
          </p:cNvGrpSpPr>
          <p:nvPr/>
        </p:nvGrpSpPr>
        <p:grpSpPr bwMode="auto">
          <a:xfrm>
            <a:off x="388938" y="2624138"/>
            <a:ext cx="8040687" cy="3303587"/>
            <a:chOff x="389354" y="2268881"/>
            <a:chExt cx="8039691" cy="3303547"/>
          </a:xfrm>
        </p:grpSpPr>
        <p:grpSp>
          <p:nvGrpSpPr>
            <p:cNvPr id="29709" name="Group 21"/>
            <p:cNvGrpSpPr>
              <a:grpSpLocks/>
            </p:cNvGrpSpPr>
            <p:nvPr/>
          </p:nvGrpSpPr>
          <p:grpSpPr bwMode="auto">
            <a:xfrm>
              <a:off x="389354" y="2489010"/>
              <a:ext cx="8039691" cy="3083418"/>
              <a:chOff x="321622" y="1862489"/>
              <a:chExt cx="8039691" cy="3083418"/>
            </a:xfrm>
          </p:grpSpPr>
          <p:pic>
            <p:nvPicPr>
              <p:cNvPr id="29713" name="Picture 5" descr="Screen Shot 2013-05-06 at 12.42.15 PM.pn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02957" y="1882592"/>
                <a:ext cx="7858356" cy="2895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0" name="Straight Connector 9"/>
              <p:cNvCxnSpPr/>
              <p:nvPr/>
            </p:nvCxnSpPr>
            <p:spPr>
              <a:xfrm>
                <a:off x="1061305" y="2894882"/>
                <a:ext cx="2458732" cy="1109650"/>
              </a:xfrm>
              <a:prstGeom prst="line">
                <a:avLst/>
              </a:prstGeom>
              <a:ln w="34925">
                <a:solidFill>
                  <a:srgbClr val="008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3545435" y="2798046"/>
                <a:ext cx="2444447" cy="1219185"/>
              </a:xfrm>
              <a:prstGeom prst="line">
                <a:avLst/>
              </a:prstGeom>
              <a:ln w="34925">
                <a:solidFill>
                  <a:srgbClr val="008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5939088" y="2801221"/>
                <a:ext cx="2374606" cy="1127111"/>
              </a:xfrm>
              <a:prstGeom prst="line">
                <a:avLst/>
              </a:prstGeom>
              <a:ln w="34925">
                <a:solidFill>
                  <a:srgbClr val="008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17" name="Text Box 18"/>
              <p:cNvSpPr txBox="1">
                <a:spLocks noChangeArrowheads="1"/>
              </p:cNvSpPr>
              <p:nvPr/>
            </p:nvSpPr>
            <p:spPr bwMode="auto">
              <a:xfrm>
                <a:off x="5939650" y="4609357"/>
                <a:ext cx="240982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>
                    <a:ea typeface="Arial" pitchFamily="8" charset="0"/>
                    <a:cs typeface="Arial" pitchFamily="8" charset="0"/>
                  </a:rPr>
                  <a:t>Radial velocity u</a:t>
                </a:r>
              </a:p>
            </p:txBody>
          </p:sp>
          <p:sp>
            <p:nvSpPr>
              <p:cNvPr id="29718" name="Text Box 18"/>
              <p:cNvSpPr txBox="1">
                <a:spLocks noChangeArrowheads="1"/>
              </p:cNvSpPr>
              <p:nvPr/>
            </p:nvSpPr>
            <p:spPr bwMode="auto">
              <a:xfrm rot="-5400000">
                <a:off x="-715016" y="2899127"/>
                <a:ext cx="240982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>
                    <a:ea typeface="Arial" pitchFamily="8" charset="0"/>
                    <a:cs typeface="Arial" pitchFamily="8" charset="0"/>
                  </a:rPr>
                  <a:t>Tangential velocity v</a:t>
                </a:r>
              </a:p>
            </p:txBody>
          </p:sp>
        </p:grpSp>
        <p:sp>
          <p:nvSpPr>
            <p:cNvPr id="29710" name="TextBox 27"/>
            <p:cNvSpPr txBox="1">
              <a:spLocks noChangeArrowheads="1"/>
            </p:cNvSpPr>
            <p:nvPr/>
          </p:nvSpPr>
          <p:spPr bwMode="auto">
            <a:xfrm>
              <a:off x="3810003" y="2268881"/>
              <a:ext cx="20449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pitchFamily="8" charset="0"/>
                </a:rPr>
                <a:t>solar neighborhood</a:t>
              </a:r>
            </a:p>
          </p:txBody>
        </p:sp>
        <p:sp>
          <p:nvSpPr>
            <p:cNvPr id="29711" name="TextBox 28"/>
            <p:cNvSpPr txBox="1">
              <a:spLocks noChangeArrowheads="1"/>
            </p:cNvSpPr>
            <p:nvPr/>
          </p:nvSpPr>
          <p:spPr bwMode="auto">
            <a:xfrm>
              <a:off x="1295400" y="2286000"/>
              <a:ext cx="20449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pitchFamily="8" charset="0"/>
                </a:rPr>
                <a:t>at larger radius</a:t>
              </a:r>
            </a:p>
          </p:txBody>
        </p:sp>
        <p:sp>
          <p:nvSpPr>
            <p:cNvPr id="29712" name="TextBox 29"/>
            <p:cNvSpPr txBox="1">
              <a:spLocks noChangeArrowheads="1"/>
            </p:cNvSpPr>
            <p:nvPr/>
          </p:nvSpPr>
          <p:spPr bwMode="auto">
            <a:xfrm>
              <a:off x="6172200" y="2286000"/>
              <a:ext cx="20449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pitchFamily="8" charset="0"/>
                </a:rPr>
                <a:t>at smaller radius</a:t>
              </a:r>
            </a:p>
          </p:txBody>
        </p:sp>
      </p:grpSp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1054100" y="5468938"/>
            <a:ext cx="31384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 pitchFamily="8" charset="0"/>
              </a:rPr>
              <a:t>RAVE data</a:t>
            </a:r>
          </a:p>
          <a:p>
            <a:r>
              <a:rPr lang="en-US" sz="2000">
                <a:latin typeface="Calibri" pitchFamily="8" charset="0"/>
              </a:rPr>
              <a:t>Antoja et al. (2012)</a:t>
            </a:r>
          </a:p>
        </p:txBody>
      </p:sp>
      <p:pic>
        <p:nvPicPr>
          <p:cNvPr id="29702" name="Picture 30" descr="Screen shot 2011-01-04 at 9.18.49 AM.png"/>
          <p:cNvPicPr>
            <a:picLocks noChangeAspect="1"/>
          </p:cNvPicPr>
          <p:nvPr/>
        </p:nvPicPr>
        <p:blipFill>
          <a:blip r:embed="rId3"/>
          <a:srcRect l="15456" t="14145" r="15456" b="14145"/>
          <a:stretch>
            <a:fillRect/>
          </a:stretch>
        </p:blipFill>
        <p:spPr bwMode="auto">
          <a:xfrm>
            <a:off x="5854700" y="47625"/>
            <a:ext cx="2676525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Oval 32"/>
          <p:cNvSpPr/>
          <p:nvPr/>
        </p:nvSpPr>
        <p:spPr>
          <a:xfrm>
            <a:off x="7061200" y="271463"/>
            <a:ext cx="377825" cy="371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061200" y="439738"/>
            <a:ext cx="377825" cy="373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061200" y="576263"/>
            <a:ext cx="377825" cy="371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7" name="Straight Arrow Connector 36"/>
          <p:cNvCxnSpPr>
            <a:endCxn id="29711" idx="0"/>
          </p:cNvCxnSpPr>
          <p:nvPr/>
        </p:nvCxnSpPr>
        <p:spPr>
          <a:xfrm rot="10800000" flipV="1">
            <a:off x="2317750" y="439738"/>
            <a:ext cx="4743450" cy="2201862"/>
          </a:xfrm>
          <a:prstGeom prst="straightConnector1">
            <a:avLst/>
          </a:prstGeom>
          <a:ln>
            <a:solidFill>
              <a:schemeClr val="accent2">
                <a:lumMod val="75000"/>
                <a:alpha val="72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6223000" y="1651000"/>
            <a:ext cx="1828800" cy="152400"/>
          </a:xfrm>
          <a:prstGeom prst="straightConnector1">
            <a:avLst/>
          </a:prstGeom>
          <a:ln>
            <a:solidFill>
              <a:schemeClr val="accent2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9710" idx="0"/>
          </p:cNvCxnSpPr>
          <p:nvPr/>
        </p:nvCxnSpPr>
        <p:spPr>
          <a:xfrm rot="10800000" flipV="1">
            <a:off x="4832350" y="642938"/>
            <a:ext cx="2381250" cy="1981200"/>
          </a:xfrm>
          <a:prstGeom prst="straightConnector1">
            <a:avLst/>
          </a:prstGeom>
          <a:ln>
            <a:solidFill>
              <a:schemeClr val="accent2">
                <a:lumMod val="75000"/>
                <a:alpha val="72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6870700" cy="4114800"/>
          </a:xfrm>
        </p:spPr>
        <p:txBody>
          <a:bodyPr/>
          <a:lstStyle/>
          <a:p>
            <a:r>
              <a:rPr lang="en-US" dirty="0" smtClean="0"/>
              <a:t>location in UV plane can be interpreted in terms “orbital elements” </a:t>
            </a:r>
          </a:p>
          <a:p>
            <a:r>
              <a:rPr lang="en-US" dirty="0" smtClean="0"/>
              <a:t>Features in velocity distribution can be due to resonances with bar/spiral structure </a:t>
            </a:r>
          </a:p>
          <a:p>
            <a:r>
              <a:rPr lang="en-US" dirty="0" smtClean="0"/>
              <a:t>Precision measurements, predictions for structure with position in Galaxy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604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What will we see in other neighborhoods? 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7466" y="2337330"/>
            <a:ext cx="7230534" cy="3741737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>
                <a:ea typeface="+mn-ea"/>
                <a:cs typeface="+mn-cs"/>
              </a:rPr>
              <a:t>How can we use larger, deeper datasets that will become available with GAIA and LAMOST to constrain models?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Look at local velocity distributions in an</a:t>
            </a:r>
            <a:r>
              <a:rPr lang="en-US" dirty="0" smtClean="0">
                <a:ea typeface="+mn-ea"/>
                <a:cs typeface="+mn-cs"/>
              </a:rPr>
              <a:t> N</a:t>
            </a:r>
            <a:r>
              <a:rPr lang="en-US" dirty="0" smtClean="0">
                <a:ea typeface="+mn-ea"/>
                <a:cs typeface="+mn-cs"/>
              </a:rPr>
              <a:t>-body simulation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Numerically now feasible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Look for signature of resonances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Try to understand relation between velocity distributions and spiral and bar structures</a:t>
            </a: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/Users/aquillen/Documents/Talks/movies/d_anim_extend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25438" y="5334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1143000"/>
          </a:xfrm>
        </p:spPr>
        <p:txBody>
          <a:bodyPr/>
          <a:lstStyle/>
          <a:p>
            <a:pPr algn="l" eaLnBrk="1" hangingPunct="1"/>
            <a:r>
              <a:rPr lang="en-US" dirty="0" smtClean="0"/>
              <a:t>Simulations of a Milky-Way-like Galaxy</a:t>
            </a:r>
            <a:endParaRPr lang="en-US" dirty="0" smtClean="0"/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6540501" y="1753658"/>
            <a:ext cx="186213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Calibri" pitchFamily="8" charset="0"/>
              </a:rPr>
              <a:t>Only disk particles are shown.</a:t>
            </a:r>
          </a:p>
          <a:p>
            <a:r>
              <a:rPr lang="en-US" sz="2000" dirty="0">
                <a:latin typeface="Calibri" pitchFamily="8" charset="0"/>
              </a:rPr>
              <a:t>Halo is live, center of bulge moves</a:t>
            </a:r>
          </a:p>
          <a:p>
            <a:endParaRPr lang="en-US" sz="2000" dirty="0">
              <a:latin typeface="Calibri" pitchFamily="8" charset="0"/>
            </a:endParaRPr>
          </a:p>
          <a:p>
            <a:r>
              <a:rPr lang="en-US" sz="2000" dirty="0">
                <a:latin typeface="Calibri" pitchFamily="8" charset="0"/>
              </a:rPr>
              <a:t>Lopsided motions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00" y="1917700"/>
            <a:ext cx="2146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Milky Way model</a:t>
            </a:r>
          </a:p>
          <a:p>
            <a:r>
              <a:rPr lang="en-US" dirty="0" smtClean="0"/>
              <a:t>+extra </a:t>
            </a:r>
            <a:r>
              <a:rPr lang="en-US" dirty="0" err="1" smtClean="0"/>
              <a:t>massless</a:t>
            </a:r>
            <a:r>
              <a:rPr lang="en-US" dirty="0" smtClean="0"/>
              <a:t> tracer particles</a:t>
            </a:r>
          </a:p>
          <a:p>
            <a:r>
              <a:rPr lang="en-US" dirty="0" smtClean="0"/>
              <a:t>Phi-grape on GPU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73863" y="5983069"/>
            <a:ext cx="1912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Thanks to </a:t>
            </a:r>
            <a:r>
              <a:rPr lang="en-US" dirty="0" err="1" smtClean="0"/>
              <a:t>Micaela</a:t>
            </a:r>
            <a:r>
              <a:rPr lang="en-US" dirty="0" smtClean="0"/>
              <a:t> Bagley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7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7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9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79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/Users/aquillen/Documents/Talks/movies/rm_movie_small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72095" y="508000"/>
            <a:ext cx="8488363" cy="636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 polar coordinates</a:t>
            </a:r>
          </a:p>
        </p:txBody>
      </p:sp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457200" y="1752600"/>
            <a:ext cx="221932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alibri" pitchFamily="8" charset="0"/>
              </a:rPr>
              <a:t>logarithmic spirals on top are slower than bar on the bottom</a:t>
            </a:r>
          </a:p>
          <a:p>
            <a:endParaRPr lang="en-US" sz="2400" dirty="0">
              <a:latin typeface="Calibri" pitchFamily="8" charset="0"/>
            </a:endParaRPr>
          </a:p>
          <a:p>
            <a:r>
              <a:rPr lang="en-US" sz="2400" dirty="0">
                <a:latin typeface="Calibri" pitchFamily="8" charset="0"/>
              </a:rPr>
              <a:t>Constructive and destructive interference between patterns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8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58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584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87988" y="835025"/>
            <a:ext cx="2643187" cy="3984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57825" y="3530600"/>
            <a:ext cx="2697163" cy="20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32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Spectrograms: mid and late simulation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7893" name="TextBox 11"/>
          <p:cNvSpPr txBox="1">
            <a:spLocks noChangeArrowheads="1"/>
          </p:cNvSpPr>
          <p:nvPr/>
        </p:nvSpPr>
        <p:spPr bwMode="auto">
          <a:xfrm rot="-5400000">
            <a:off x="16668" y="2015332"/>
            <a:ext cx="19986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angular frequency</a:t>
            </a:r>
          </a:p>
        </p:txBody>
      </p:sp>
      <p:grpSp>
        <p:nvGrpSpPr>
          <p:cNvPr id="37894" name="Group 25"/>
          <p:cNvGrpSpPr>
            <a:grpSpLocks/>
          </p:cNvGrpSpPr>
          <p:nvPr/>
        </p:nvGrpSpPr>
        <p:grpSpPr bwMode="auto">
          <a:xfrm>
            <a:off x="1262063" y="777875"/>
            <a:ext cx="3514725" cy="5551488"/>
            <a:chOff x="1228930" y="777816"/>
            <a:chExt cx="3513834" cy="5551130"/>
          </a:xfrm>
        </p:grpSpPr>
        <p:pic>
          <p:nvPicPr>
            <p:cNvPr id="37909" name="Picture 21" descr="Screen shot 2010-11-10 at 12.36.54 PM.png"/>
            <p:cNvPicPr>
              <a:picLocks noChangeAspect="1"/>
            </p:cNvPicPr>
            <p:nvPr/>
          </p:nvPicPr>
          <p:blipFill>
            <a:blip r:embed="rId2"/>
            <a:srcRect l="10374" b="8754"/>
            <a:stretch>
              <a:fillRect/>
            </a:stretch>
          </p:blipFill>
          <p:spPr bwMode="auto">
            <a:xfrm>
              <a:off x="1578479" y="3515804"/>
              <a:ext cx="3164285" cy="2813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10" name="Picture 18" descr="Screen shot 2010-11-10 at 12.32.41 PM.png"/>
            <p:cNvPicPr>
              <a:picLocks noChangeAspect="1"/>
            </p:cNvPicPr>
            <p:nvPr/>
          </p:nvPicPr>
          <p:blipFill>
            <a:blip r:embed="rId3"/>
            <a:srcRect b="17723"/>
            <a:stretch>
              <a:fillRect/>
            </a:stretch>
          </p:blipFill>
          <p:spPr bwMode="auto">
            <a:xfrm>
              <a:off x="1228930" y="777816"/>
              <a:ext cx="3499236" cy="2727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11" name="TextBox 16"/>
            <p:cNvSpPr txBox="1">
              <a:spLocks noChangeArrowheads="1"/>
            </p:cNvSpPr>
            <p:nvPr/>
          </p:nvSpPr>
          <p:spPr bwMode="auto">
            <a:xfrm>
              <a:off x="4047062" y="3615266"/>
              <a:ext cx="609600" cy="36933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FF00"/>
                  </a:solidFill>
                  <a:latin typeface="Calibri" pitchFamily="8" charset="0"/>
                </a:rPr>
                <a:t>m=4</a:t>
              </a:r>
            </a:p>
          </p:txBody>
        </p:sp>
        <p:sp>
          <p:nvSpPr>
            <p:cNvPr id="37912" name="TextBox 17"/>
            <p:cNvSpPr txBox="1">
              <a:spLocks noChangeArrowheads="1"/>
            </p:cNvSpPr>
            <p:nvPr/>
          </p:nvSpPr>
          <p:spPr bwMode="auto">
            <a:xfrm>
              <a:off x="4080928" y="864467"/>
              <a:ext cx="609600" cy="36933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FF00"/>
                  </a:solidFill>
                  <a:latin typeface="Calibri" pitchFamily="8" charset="0"/>
                </a:rPr>
                <a:t>m=2</a:t>
              </a:r>
            </a:p>
          </p:txBody>
        </p:sp>
      </p:grpSp>
      <p:grpSp>
        <p:nvGrpSpPr>
          <p:cNvPr id="37895" name="Group 24"/>
          <p:cNvGrpSpPr>
            <a:grpSpLocks/>
          </p:cNvGrpSpPr>
          <p:nvPr/>
        </p:nvGrpSpPr>
        <p:grpSpPr bwMode="auto">
          <a:xfrm>
            <a:off x="5010150" y="777875"/>
            <a:ext cx="3194050" cy="5835650"/>
            <a:chOff x="4976332" y="777816"/>
            <a:chExt cx="3193736" cy="5835797"/>
          </a:xfrm>
        </p:grpSpPr>
        <p:pic>
          <p:nvPicPr>
            <p:cNvPr id="37903" name="Picture 20" descr="Screen shot 2010-11-10 at 12.37.04 PM.png"/>
            <p:cNvPicPr>
              <a:picLocks noChangeAspect="1"/>
            </p:cNvPicPr>
            <p:nvPr/>
          </p:nvPicPr>
          <p:blipFill>
            <a:blip r:embed="rId4"/>
            <a:srcRect l="12273"/>
            <a:stretch>
              <a:fillRect/>
            </a:stretch>
          </p:blipFill>
          <p:spPr bwMode="auto">
            <a:xfrm>
              <a:off x="4983451" y="3719269"/>
              <a:ext cx="3186617" cy="2777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4" name="Picture 19" descr="Screen shot 2010-11-10 at 12.32.53 PM.png"/>
            <p:cNvPicPr>
              <a:picLocks noChangeAspect="1"/>
            </p:cNvPicPr>
            <p:nvPr/>
          </p:nvPicPr>
          <p:blipFill>
            <a:blip r:embed="rId5"/>
            <a:srcRect l="12273" b="17944"/>
            <a:stretch>
              <a:fillRect/>
            </a:stretch>
          </p:blipFill>
          <p:spPr bwMode="auto">
            <a:xfrm>
              <a:off x="4976332" y="1219200"/>
              <a:ext cx="3149942" cy="227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5" name="TextBox 13"/>
            <p:cNvSpPr txBox="1">
              <a:spLocks noChangeArrowheads="1"/>
            </p:cNvSpPr>
            <p:nvPr/>
          </p:nvSpPr>
          <p:spPr bwMode="auto">
            <a:xfrm>
              <a:off x="5875871" y="6244281"/>
              <a:ext cx="1983677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pitchFamily="8" charset="0"/>
                </a:rPr>
                <a:t>log</a:t>
              </a:r>
              <a:r>
                <a:rPr lang="en-US" baseline="-25000">
                  <a:latin typeface="Calibri" pitchFamily="8" charset="0"/>
                </a:rPr>
                <a:t>10</a:t>
              </a:r>
              <a:r>
                <a:rPr lang="en-US">
                  <a:latin typeface="Calibri" pitchFamily="8" charset="0"/>
                </a:rPr>
                <a:t> radius(kpc)</a:t>
              </a:r>
            </a:p>
          </p:txBody>
        </p:sp>
        <p:sp>
          <p:nvSpPr>
            <p:cNvPr id="37906" name="TextBox 14"/>
            <p:cNvSpPr txBox="1">
              <a:spLocks noChangeArrowheads="1"/>
            </p:cNvSpPr>
            <p:nvPr/>
          </p:nvSpPr>
          <p:spPr bwMode="auto">
            <a:xfrm>
              <a:off x="5562601" y="777816"/>
              <a:ext cx="205739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Calibri" pitchFamily="8" charset="0"/>
                </a:rPr>
                <a:t>power as a function of frequency </a:t>
              </a:r>
            </a:p>
          </p:txBody>
        </p:sp>
        <p:sp>
          <p:nvSpPr>
            <p:cNvPr id="37907" name="TextBox 15"/>
            <p:cNvSpPr txBox="1">
              <a:spLocks noChangeArrowheads="1"/>
            </p:cNvSpPr>
            <p:nvPr/>
          </p:nvSpPr>
          <p:spPr bwMode="auto">
            <a:xfrm>
              <a:off x="7368477" y="3534603"/>
              <a:ext cx="72813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FF00"/>
                  </a:solidFill>
                  <a:latin typeface="Calibri" pitchFamily="8" charset="0"/>
                </a:rPr>
                <a:t>m=4</a:t>
              </a:r>
            </a:p>
          </p:txBody>
        </p:sp>
        <p:sp>
          <p:nvSpPr>
            <p:cNvPr id="37908" name="TextBox 23"/>
            <p:cNvSpPr txBox="1">
              <a:spLocks noChangeArrowheads="1"/>
            </p:cNvSpPr>
            <p:nvPr/>
          </p:nvSpPr>
          <p:spPr bwMode="auto">
            <a:xfrm>
              <a:off x="7484464" y="1135398"/>
              <a:ext cx="609600" cy="36933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FF00"/>
                  </a:solidFill>
                  <a:latin typeface="Calibri" pitchFamily="8" charset="0"/>
                </a:rPr>
                <a:t>m=2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39750" y="4975225"/>
            <a:ext cx="2725738" cy="1477963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Bar is slowing down.  Similarity of spectrograms at different times during simulation implies that waves are coupled.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514725" y="2370138"/>
            <a:ext cx="2665413" cy="152400"/>
          </a:xfrm>
          <a:prstGeom prst="straightConnector1">
            <a:avLst/>
          </a:prstGeom>
          <a:ln w="47625"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395663" y="4554538"/>
            <a:ext cx="2667000" cy="152400"/>
          </a:xfrm>
          <a:prstGeom prst="straightConnector1">
            <a:avLst/>
          </a:prstGeom>
          <a:ln w="47625"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899" name="TextBox 29"/>
          <p:cNvSpPr txBox="1">
            <a:spLocks noChangeArrowheads="1"/>
          </p:cNvSpPr>
          <p:nvPr/>
        </p:nvSpPr>
        <p:spPr bwMode="auto">
          <a:xfrm>
            <a:off x="2151063" y="779463"/>
            <a:ext cx="906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8" charset="0"/>
              </a:rPr>
              <a:t>early</a:t>
            </a:r>
          </a:p>
        </p:txBody>
      </p:sp>
      <p:sp>
        <p:nvSpPr>
          <p:cNvPr id="37900" name="TextBox 30"/>
          <p:cNvSpPr txBox="1">
            <a:spLocks noChangeArrowheads="1"/>
          </p:cNvSpPr>
          <p:nvPr/>
        </p:nvSpPr>
        <p:spPr bwMode="auto">
          <a:xfrm>
            <a:off x="2116138" y="3590925"/>
            <a:ext cx="906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8" charset="0"/>
              </a:rPr>
              <a:t>early</a:t>
            </a:r>
          </a:p>
        </p:txBody>
      </p:sp>
      <p:sp>
        <p:nvSpPr>
          <p:cNvPr id="37901" name="TextBox 31"/>
          <p:cNvSpPr txBox="1">
            <a:spLocks noChangeArrowheads="1"/>
          </p:cNvSpPr>
          <p:nvPr/>
        </p:nvSpPr>
        <p:spPr bwMode="auto">
          <a:xfrm>
            <a:off x="5537200" y="3540125"/>
            <a:ext cx="906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8" charset="0"/>
              </a:rPr>
              <a:t>late</a:t>
            </a:r>
          </a:p>
        </p:txBody>
      </p:sp>
      <p:sp>
        <p:nvSpPr>
          <p:cNvPr id="37902" name="TextBox 32"/>
          <p:cNvSpPr txBox="1">
            <a:spLocks noChangeArrowheads="1"/>
          </p:cNvSpPr>
          <p:nvPr/>
        </p:nvSpPr>
        <p:spPr bwMode="auto">
          <a:xfrm>
            <a:off x="5605463" y="1322388"/>
            <a:ext cx="906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8" charset="0"/>
              </a:rPr>
              <a:t>late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 descr="dehn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6000"/>
          </a:blip>
          <a:srcRect l="48967" t="50162"/>
          <a:stretch>
            <a:fillRect/>
          </a:stretch>
        </p:blipFill>
        <p:spPr>
          <a:xfrm>
            <a:off x="2411666" y="2490039"/>
            <a:ext cx="3398838" cy="2473325"/>
          </a:xfrm>
        </p:spPr>
      </p:pic>
      <p:sp>
        <p:nvSpPr>
          <p:cNvPr id="38" name="Rectangle 37"/>
          <p:cNvSpPr/>
          <p:nvPr/>
        </p:nvSpPr>
        <p:spPr>
          <a:xfrm>
            <a:off x="2711450" y="2490039"/>
            <a:ext cx="3219450" cy="22089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39738"/>
            <a:ext cx="7772400" cy="1084262"/>
          </a:xfrm>
        </p:spPr>
        <p:txBody>
          <a:bodyPr/>
          <a:lstStyle/>
          <a:p>
            <a:pPr eaLnBrk="1" hangingPunct="1"/>
            <a:r>
              <a:rPr lang="en-US" sz="3600" dirty="0" smtClean="0"/>
              <a:t>The velocity distribution</a:t>
            </a:r>
            <a:br>
              <a:rPr lang="en-US" sz="3600" dirty="0" smtClean="0"/>
            </a:br>
            <a:r>
              <a:rPr lang="en-US" sz="3600" dirty="0" smtClean="0"/>
              <a:t>of stars near the Sun</a:t>
            </a:r>
          </a:p>
        </p:txBody>
      </p:sp>
      <p:sp>
        <p:nvSpPr>
          <p:cNvPr id="18436" name="Text Box 14"/>
          <p:cNvSpPr txBox="1">
            <a:spLocks noChangeArrowheads="1"/>
          </p:cNvSpPr>
          <p:nvPr/>
        </p:nvSpPr>
        <p:spPr bwMode="auto">
          <a:xfrm>
            <a:off x="590550" y="3810000"/>
            <a:ext cx="2728913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171450">
              <a:buFontTx/>
              <a:buChar char="•"/>
            </a:pPr>
            <a:endParaRPr lang="en-US"/>
          </a:p>
          <a:p>
            <a:pPr indent="1714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grpSp>
        <p:nvGrpSpPr>
          <p:cNvPr id="18437" name="Group 21"/>
          <p:cNvGrpSpPr>
            <a:grpSpLocks/>
          </p:cNvGrpSpPr>
          <p:nvPr/>
        </p:nvGrpSpPr>
        <p:grpSpPr bwMode="auto">
          <a:xfrm>
            <a:off x="2074863" y="1876425"/>
            <a:ext cx="3965680" cy="3376608"/>
            <a:chOff x="3556000" y="3043350"/>
            <a:chExt cx="3965680" cy="3376501"/>
          </a:xfrm>
        </p:grpSpPr>
        <p:sp>
          <p:nvSpPr>
            <p:cNvPr id="18447" name="Text Box 18"/>
            <p:cNvSpPr txBox="1">
              <a:spLocks noChangeArrowheads="1"/>
            </p:cNvSpPr>
            <p:nvPr/>
          </p:nvSpPr>
          <p:spPr bwMode="auto">
            <a:xfrm>
              <a:off x="4800600" y="6083301"/>
              <a:ext cx="272108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>
                  <a:ea typeface="Arial" pitchFamily="8" charset="0"/>
                  <a:cs typeface="Arial" pitchFamily="8" charset="0"/>
                </a:rPr>
                <a:t>Radial velocity, </a:t>
              </a:r>
              <a:r>
                <a:rPr lang="en-US" sz="1600" b="1" dirty="0" err="1">
                  <a:ea typeface="Arial" pitchFamily="8" charset="0"/>
                  <a:cs typeface="Arial" pitchFamily="8" charset="0"/>
                </a:rPr>
                <a:t>u</a:t>
              </a:r>
              <a:endParaRPr lang="en-US" sz="1600" b="1" dirty="0">
                <a:ea typeface="Arial" pitchFamily="8" charset="0"/>
                <a:cs typeface="Arial" pitchFamily="8" charset="0"/>
              </a:endParaRPr>
            </a:p>
          </p:txBody>
        </p:sp>
        <p:sp>
          <p:nvSpPr>
            <p:cNvPr id="18448" name="Text Box 19"/>
            <p:cNvSpPr txBox="1">
              <a:spLocks noChangeArrowheads="1"/>
            </p:cNvSpPr>
            <p:nvPr/>
          </p:nvSpPr>
          <p:spPr bwMode="auto">
            <a:xfrm rot="16200000">
              <a:off x="2361819" y="4237531"/>
              <a:ext cx="2724911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>
                  <a:ea typeface="Arial" pitchFamily="8" charset="0"/>
                  <a:cs typeface="Arial" pitchFamily="8" charset="0"/>
                </a:rPr>
                <a:t>Tangential velocity, </a:t>
              </a:r>
              <a:r>
                <a:rPr lang="en-US" sz="1600" b="1" dirty="0" err="1">
                  <a:ea typeface="Arial" pitchFamily="8" charset="0"/>
                  <a:cs typeface="Arial" pitchFamily="8" charset="0"/>
                </a:rPr>
                <a:t>v</a:t>
              </a:r>
              <a:endParaRPr lang="en-US" sz="1600" b="1" dirty="0">
                <a:ea typeface="Arial" pitchFamily="8" charset="0"/>
                <a:cs typeface="Arial" pitchFamily="8" charset="0"/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2586143" y="2211296"/>
            <a:ext cx="3111500" cy="23876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bg1"/>
              </a:gs>
              <a:gs pos="49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683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165600" y="2750298"/>
            <a:ext cx="164592" cy="16360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771900" y="2750298"/>
            <a:ext cx="164592" cy="16360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054600" y="3441700"/>
            <a:ext cx="164592" cy="16360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165600" y="3136900"/>
            <a:ext cx="164592" cy="16360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001008" y="3266892"/>
            <a:ext cx="164592" cy="16360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330192" y="3266892"/>
            <a:ext cx="164592" cy="16360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219192" y="2129494"/>
            <a:ext cx="164592" cy="16360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689604" y="3185090"/>
            <a:ext cx="164592" cy="16360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607308" y="3605304"/>
            <a:ext cx="164592" cy="16360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247896" y="3582896"/>
            <a:ext cx="164592" cy="16360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12488" y="4154396"/>
            <a:ext cx="164592" cy="16360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040543" y="2293098"/>
            <a:ext cx="24176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very much information</a:t>
            </a:r>
          </a:p>
          <a:p>
            <a:pPr>
              <a:buFont typeface="Wingdings" pitchFamily="-104" charset="2"/>
              <a:buChar char="à"/>
            </a:pPr>
            <a:r>
              <a:rPr lang="en-US" dirty="0" smtClean="0"/>
              <a:t>velocity ellipsoid</a:t>
            </a:r>
          </a:p>
          <a:p>
            <a:pPr>
              <a:buFont typeface="Wingdings" pitchFamily="-104" charset="2"/>
              <a:buChar char="à"/>
            </a:pPr>
            <a:endParaRPr lang="en-US" dirty="0" smtClean="0"/>
          </a:p>
          <a:p>
            <a:pPr>
              <a:buFont typeface="Wingdings" pitchFamily="-104" charset="2"/>
              <a:buChar char="à"/>
            </a:pPr>
            <a:endParaRPr lang="en-US" dirty="0" smtClean="0"/>
          </a:p>
          <a:p>
            <a:pPr>
              <a:buFont typeface="Wingdings" pitchFamily="-104" charset="2"/>
              <a:buChar char="à"/>
            </a:pPr>
            <a:endParaRPr lang="en-US" dirty="0" smtClean="0"/>
          </a:p>
          <a:p>
            <a:pPr>
              <a:buFont typeface="Wingdings" pitchFamily="-104" charset="2"/>
              <a:buChar char="à"/>
            </a:pPr>
            <a:endParaRPr lang="en-US" dirty="0" smtClean="0"/>
          </a:p>
          <a:p>
            <a:pPr>
              <a:buFont typeface="Wingdings" pitchFamily="-104" charset="2"/>
              <a:buChar char="à"/>
            </a:pPr>
            <a:endParaRPr lang="en-US" dirty="0" smtClean="0"/>
          </a:p>
          <a:p>
            <a:pPr>
              <a:buFont typeface="Wingdings" pitchFamily="-104" charset="2"/>
              <a:buChar char="à"/>
            </a:pPr>
            <a:endParaRPr lang="en-US" dirty="0" smtClean="0"/>
          </a:p>
          <a:p>
            <a:pPr>
              <a:buFont typeface="Wingdings" pitchFamily="-104" charset="2"/>
              <a:buChar char="à"/>
            </a:pPr>
            <a:endParaRPr lang="en-US" dirty="0" smtClean="0"/>
          </a:p>
          <a:p>
            <a:pPr>
              <a:buFont typeface="Wingdings" pitchFamily="-104" charset="2"/>
              <a:buChar char="à"/>
            </a:pPr>
            <a:endParaRPr lang="en-US" dirty="0" smtClean="0"/>
          </a:p>
          <a:p>
            <a:r>
              <a:rPr lang="en-US" i="1" dirty="0" smtClean="0"/>
              <a:t>Is there structure in the velocity distribution?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73638" cy="1143000"/>
          </a:xfrm>
        </p:spPr>
        <p:txBody>
          <a:bodyPr/>
          <a:lstStyle/>
          <a:p>
            <a:pPr eaLnBrk="1" hangingPunct="1"/>
            <a:r>
              <a:rPr lang="en-US" smtClean="0"/>
              <a:t>Local neighborhoods</a:t>
            </a:r>
          </a:p>
        </p:txBody>
      </p:sp>
      <p:pic>
        <p:nvPicPr>
          <p:cNvPr id="39939" name="Content Placeholder 3" descr="Screen shot 2010-11-08 at 9.23.01 A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3136" b="-3136"/>
          <a:stretch>
            <a:fillRect/>
          </a:stretch>
        </p:blipFill>
        <p:spPr/>
      </p:pic>
      <p:pic>
        <p:nvPicPr>
          <p:cNvPr id="39940" name="Picture 5" descr="Screen shot 2010-11-09 at 6.33.33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34225" y="687388"/>
            <a:ext cx="762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Screen shot 2010-11-09 at 6.33.42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4738" y="1055688"/>
            <a:ext cx="7493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rot="16200000" flipH="1">
            <a:off x="6784181" y="2362994"/>
            <a:ext cx="1874838" cy="349250"/>
          </a:xfrm>
          <a:prstGeom prst="straightConnector1">
            <a:avLst/>
          </a:prstGeom>
          <a:ln w="34925">
            <a:solidFill>
              <a:srgbClr val="0000FF"/>
            </a:solidFill>
            <a:tailEnd type="arrow"/>
          </a:ln>
          <a:effectLst>
            <a:outerShdw blurRad="40000" dist="20000" dir="5400000" rotWithShape="0">
              <a:schemeClr val="accent2">
                <a:lumMod val="75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H="1">
            <a:off x="6096000" y="2438400"/>
            <a:ext cx="1600200" cy="533400"/>
          </a:xfrm>
          <a:prstGeom prst="straightConnector1">
            <a:avLst/>
          </a:prstGeom>
          <a:ln w="34925">
            <a:solidFill>
              <a:srgbClr val="0000FF"/>
            </a:solidFill>
            <a:tailEnd type="arrow"/>
          </a:ln>
          <a:effectLst>
            <a:outerShdw blurRad="40000" dist="20000" dir="5400000" rotWithShape="0">
              <a:schemeClr val="accent2">
                <a:lumMod val="75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4" name="TextBox 7"/>
          <p:cNvSpPr txBox="1">
            <a:spLocks noChangeArrowheads="1"/>
          </p:cNvSpPr>
          <p:nvPr/>
        </p:nvSpPr>
        <p:spPr bwMode="auto">
          <a:xfrm>
            <a:off x="6230938" y="1676400"/>
            <a:ext cx="542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u</a:t>
            </a:r>
            <a:r>
              <a:rPr lang="en-US">
                <a:latin typeface="Calibri" pitchFamily="8" charset="0"/>
                <a:sym typeface="Wingdings" pitchFamily="8" charset="2"/>
              </a:rPr>
              <a:t></a:t>
            </a:r>
            <a:endParaRPr lang="en-US">
              <a:latin typeface="Calibri" pitchFamily="8" charset="0"/>
            </a:endParaRPr>
          </a:p>
        </p:txBody>
      </p:sp>
      <p:sp>
        <p:nvSpPr>
          <p:cNvPr id="39945" name="TextBox 10"/>
          <p:cNvSpPr txBox="1">
            <a:spLocks noChangeArrowheads="1"/>
          </p:cNvSpPr>
          <p:nvPr/>
        </p:nvSpPr>
        <p:spPr bwMode="auto">
          <a:xfrm rot="-5400000">
            <a:off x="5629275" y="1228725"/>
            <a:ext cx="541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  <a:sym typeface="Wingdings" pitchFamily="8" charset="2"/>
              </a:rPr>
              <a:t>v</a:t>
            </a:r>
            <a:endParaRPr lang="en-US">
              <a:latin typeface="Calibri" pitchFamily="8" charset="0"/>
            </a:endParaRPr>
          </a:p>
        </p:txBody>
      </p:sp>
      <p:sp>
        <p:nvSpPr>
          <p:cNvPr id="39946" name="TextBox 11"/>
          <p:cNvSpPr txBox="1">
            <a:spLocks noChangeArrowheads="1"/>
          </p:cNvSpPr>
          <p:nvPr/>
        </p:nvSpPr>
        <p:spPr bwMode="auto">
          <a:xfrm>
            <a:off x="1439863" y="5942013"/>
            <a:ext cx="27082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cartesian coordinates</a:t>
            </a:r>
          </a:p>
        </p:txBody>
      </p:sp>
      <p:sp>
        <p:nvSpPr>
          <p:cNvPr id="39947" name="TextBox 12"/>
          <p:cNvSpPr txBox="1">
            <a:spLocks noChangeArrowheads="1"/>
          </p:cNvSpPr>
          <p:nvPr/>
        </p:nvSpPr>
        <p:spPr bwMode="auto">
          <a:xfrm>
            <a:off x="5646738" y="5991225"/>
            <a:ext cx="27098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polar coordinates</a:t>
            </a:r>
          </a:p>
        </p:txBody>
      </p:sp>
      <p:sp>
        <p:nvSpPr>
          <p:cNvPr id="39948" name="TextBox 13"/>
          <p:cNvSpPr txBox="1">
            <a:spLocks noChangeArrowheads="1"/>
          </p:cNvSpPr>
          <p:nvPr/>
        </p:nvSpPr>
        <p:spPr bwMode="auto">
          <a:xfrm>
            <a:off x="5802313" y="358775"/>
            <a:ext cx="14747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velocity distributions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9" descr="Screen shot 2010-11-09 at 6.07.48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715963"/>
            <a:ext cx="7202487" cy="56943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6070600" cy="608012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bg1"/>
                </a:solidFill>
              </a:rPr>
              <a:t>Local velocity distributions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8072437" y="1246188"/>
            <a:ext cx="72866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518400" y="641350"/>
            <a:ext cx="744538" cy="158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66" name="TextBox 10"/>
          <p:cNvSpPr txBox="1">
            <a:spLocks noChangeArrowheads="1"/>
          </p:cNvSpPr>
          <p:nvPr/>
        </p:nvSpPr>
        <p:spPr bwMode="auto">
          <a:xfrm>
            <a:off x="8458200" y="1047750"/>
            <a:ext cx="45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Calibri" pitchFamily="8" charset="0"/>
              </a:rPr>
              <a:t>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20013" y="193675"/>
            <a:ext cx="457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u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460500" y="6627813"/>
            <a:ext cx="6688138" cy="1587"/>
          </a:xfrm>
          <a:prstGeom prst="straightConnector1">
            <a:avLst/>
          </a:prstGeom>
          <a:ln w="34925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69" name="TextBox 15"/>
          <p:cNvSpPr txBox="1">
            <a:spLocks noChangeArrowheads="1"/>
          </p:cNvSpPr>
          <p:nvPr/>
        </p:nvSpPr>
        <p:spPr bwMode="auto">
          <a:xfrm>
            <a:off x="3343275" y="6438900"/>
            <a:ext cx="2043113" cy="4159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5FD1FB"/>
                </a:solidFill>
                <a:latin typeface="Calibri" pitchFamily="8" charset="0"/>
              </a:rPr>
              <a:t>angle w.r.t. bar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-1906588" y="3681413"/>
            <a:ext cx="5381625" cy="0"/>
          </a:xfrm>
          <a:prstGeom prst="straightConnector1">
            <a:avLst/>
          </a:prstGeom>
          <a:ln w="31750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71" name="TextBox 20"/>
          <p:cNvSpPr txBox="1">
            <a:spLocks noChangeArrowheads="1"/>
          </p:cNvSpPr>
          <p:nvPr/>
        </p:nvSpPr>
        <p:spPr bwMode="auto">
          <a:xfrm rot="-5400000">
            <a:off x="172244" y="3353594"/>
            <a:ext cx="1093787" cy="523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5FD1FB"/>
                </a:solidFill>
                <a:latin typeface="Calibri" pitchFamily="8" charset="0"/>
              </a:rPr>
              <a:t>radius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6625" y="769938"/>
            <a:ext cx="771525" cy="277812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baseline="-250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0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=12.5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1550" y="1708150"/>
            <a:ext cx="538163" cy="277813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baseline="-250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0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=10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8063" y="2663825"/>
            <a:ext cx="536575" cy="2762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baseline="-250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0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=8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0125" y="3619500"/>
            <a:ext cx="693738" cy="2762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baseline="-250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0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=6.4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6475" y="4516438"/>
            <a:ext cx="693738" cy="2762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baseline="-250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0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=5.1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12825" y="5486400"/>
            <a:ext cx="496888" cy="214313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sz="1400" baseline="-250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0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=4.1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Comments on the local velocity distributions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67150" cy="4525963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Low dispersion inter-arm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Higher dispersions and arcs on arm peaks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Gaps, arcs and clumps </a:t>
            </a:r>
            <a:r>
              <a:rPr lang="en-US" b="1" dirty="0" smtClean="0">
                <a:ea typeface="+mn-ea"/>
                <a:cs typeface="+mn-cs"/>
              </a:rPr>
              <a:t>everywhere</a:t>
            </a:r>
            <a:r>
              <a:rPr lang="en-US" dirty="0" smtClean="0">
                <a:ea typeface="+mn-ea"/>
                <a:cs typeface="+mn-cs"/>
              </a:rPr>
              <a:t> in the galaxy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Gaps from bordering neighborhoods tend to be at shifted </a:t>
            </a:r>
            <a:r>
              <a:rPr lang="en-US" dirty="0" err="1" smtClean="0">
                <a:solidFill>
                  <a:schemeClr val="tx2"/>
                </a:solidFill>
                <a:ea typeface="+mn-ea"/>
                <a:cs typeface="+mn-cs"/>
              </a:rPr>
              <a:t>v</a:t>
            </a:r>
            <a:r>
              <a:rPr lang="en-US" dirty="0" smtClean="0">
                <a:ea typeface="+mn-ea"/>
                <a:cs typeface="+mn-cs"/>
              </a:rPr>
              <a:t> velocities.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  </a:t>
            </a:r>
            <a:r>
              <a:rPr lang="en-US" dirty="0" err="1" smtClean="0">
                <a:solidFill>
                  <a:srgbClr val="1F497D"/>
                </a:solidFill>
                <a:ea typeface="+mn-ea"/>
                <a:cs typeface="+mn-cs"/>
              </a:rPr>
              <a:t>v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i="1" dirty="0" smtClean="0">
                <a:ea typeface="+mn-ea"/>
                <a:cs typeface="+mn-cs"/>
              </a:rPr>
              <a:t>sets angular momentum so mean orbital radius</a:t>
            </a:r>
          </a:p>
        </p:txBody>
      </p:sp>
      <p:pic>
        <p:nvPicPr>
          <p:cNvPr id="44036" name="Picture 3" descr="Screen shot 2010-11-09 at 6.07.48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4350" y="1270000"/>
            <a:ext cx="4819650" cy="381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4037" name="Content Placeholder 3" descr="Screen shot 2010-11-08 at 9.23.01 AM.png"/>
          <p:cNvPicPr>
            <a:picLocks noChangeAspect="1"/>
          </p:cNvPicPr>
          <p:nvPr/>
        </p:nvPicPr>
        <p:blipFill>
          <a:blip r:embed="rId3"/>
          <a:srcRect l="7671" t="3175" b="15881"/>
          <a:stretch>
            <a:fillRect/>
          </a:stretch>
        </p:blipFill>
        <p:spPr bwMode="auto">
          <a:xfrm>
            <a:off x="4851400" y="5197475"/>
            <a:ext cx="3516313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Discontinuities in spiral structure</a:t>
            </a:r>
          </a:p>
        </p:txBody>
      </p:sp>
      <p:pic>
        <p:nvPicPr>
          <p:cNvPr id="45059" name="Content Placeholder 3" descr="Screen shot 2010-11-09 at 6.25.19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457200" y="1819275"/>
            <a:ext cx="8229600" cy="4525963"/>
          </a:xfrm>
        </p:spPr>
      </p:pic>
      <p:pic>
        <p:nvPicPr>
          <p:cNvPr id="45060" name="Picture 5" descr="Screen shot 2010-11-10 at 9.54.15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7925" y="3533775"/>
            <a:ext cx="7366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 descr="Screen shot 2010-11-10 at 11.47.39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8388" y="2603500"/>
            <a:ext cx="7747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7" descr="Screen shot 2010-11-10 at 11.43.40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6925" y="1819275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rot="10800000" flipV="1">
            <a:off x="4905375" y="2160588"/>
            <a:ext cx="2028825" cy="4206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5791200" y="3200400"/>
            <a:ext cx="1493838" cy="6238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028825" y="2895600"/>
            <a:ext cx="1430338" cy="48260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7200" y="5489575"/>
            <a:ext cx="2419350" cy="92233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relation between orientation vectors and velocity distribution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Discontinuities  in spiral structure when multiple waves are present 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46083" name="Picture 3" descr="Screen shot 2010-11-10 at 12.46.41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2175" y="1417638"/>
            <a:ext cx="49022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6218238" y="1795463"/>
            <a:ext cx="22780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itchFamily="8" charset="0"/>
              </a:rPr>
              <a:t>Armlets</a:t>
            </a:r>
          </a:p>
          <a:p>
            <a:r>
              <a:rPr lang="en-US" sz="2400">
                <a:latin typeface="Calibri" pitchFamily="8" charset="0"/>
              </a:rPr>
              <a:t>Kinks or bends in spiral arms</a:t>
            </a:r>
          </a:p>
          <a:p>
            <a:endParaRPr lang="en-US" sz="2400">
              <a:latin typeface="Calibri" pitchFamily="8" charset="0"/>
            </a:endParaRPr>
          </a:p>
          <a:p>
            <a:r>
              <a:rPr lang="en-US" sz="2400">
                <a:latin typeface="Calibri" pitchFamily="8" charset="0"/>
              </a:rPr>
              <a:t>Manifest in velocity distributions as gaps</a:t>
            </a:r>
          </a:p>
        </p:txBody>
      </p:sp>
      <p:pic>
        <p:nvPicPr>
          <p:cNvPr id="46085" name="Picture 5" descr="Screen shot 2011-01-05 at 8.02.56 AM.png"/>
          <p:cNvPicPr>
            <a:picLocks noChangeAspect="1"/>
          </p:cNvPicPr>
          <p:nvPr/>
        </p:nvPicPr>
        <p:blipFill>
          <a:blip r:embed="rId3"/>
          <a:srcRect t="15231"/>
          <a:stretch>
            <a:fillRect/>
          </a:stretch>
        </p:blipFill>
        <p:spPr bwMode="auto">
          <a:xfrm>
            <a:off x="501650" y="1760538"/>
            <a:ext cx="103187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985044" y="2985294"/>
            <a:ext cx="1328738" cy="1022350"/>
          </a:xfrm>
          <a:prstGeom prst="straightConnector1">
            <a:avLst/>
          </a:prstGeom>
          <a:ln>
            <a:solidFill>
              <a:srgbClr val="0030F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087" name="Picture 9" descr="Screen shot 2010-11-10 at 9.54.15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7775" y="1417638"/>
            <a:ext cx="7366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10800000" flipV="1">
            <a:off x="4627563" y="2205038"/>
            <a:ext cx="890587" cy="42068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117975" y="2465388"/>
            <a:ext cx="320675" cy="320675"/>
          </a:xfrm>
          <a:prstGeom prst="ellipse">
            <a:avLst/>
          </a:prstGeom>
          <a:noFill/>
          <a:ln w="15875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57775" y="5897563"/>
            <a:ext cx="2519363" cy="64611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2 armed  inner + 3 armed outer pattern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1-01-04 at 9.10.47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20757" t="6429" r="7784" b="21857"/>
          <a:stretch>
            <a:fillRect/>
          </a:stretch>
        </p:blipFill>
        <p:spPr>
          <a:xfrm rot="8549242">
            <a:off x="3720033" y="4130222"/>
            <a:ext cx="2172677" cy="2200097"/>
          </a:xfr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1" name="Picture 10" descr="Screen shot 2011-01-04 at 1.09.00 PM.png"/>
          <p:cNvPicPr>
            <a:picLocks noChangeAspect="1"/>
          </p:cNvPicPr>
          <p:nvPr/>
        </p:nvPicPr>
        <p:blipFill>
          <a:blip r:embed="rId3"/>
          <a:srcRect l="5023" t="3412" r="3349" b="3412"/>
          <a:stretch>
            <a:fillRect/>
          </a:stretch>
        </p:blipFill>
        <p:spPr>
          <a:xfrm rot="11434813">
            <a:off x="489686" y="4154481"/>
            <a:ext cx="2311051" cy="230636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8132" name="Picture 13" descr="Screen shot 2011-01-04 at 1.12.36 PM.png"/>
          <p:cNvPicPr>
            <a:picLocks noChangeAspect="1"/>
          </p:cNvPicPr>
          <p:nvPr/>
        </p:nvPicPr>
        <p:blipFill>
          <a:blip r:embed="rId4"/>
          <a:srcRect b="8182"/>
          <a:stretch>
            <a:fillRect/>
          </a:stretch>
        </p:blipFill>
        <p:spPr bwMode="auto">
          <a:xfrm>
            <a:off x="433388" y="1339850"/>
            <a:ext cx="1079500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Screen shot 2011-01-04 at 1.15.21 PM.png"/>
          <p:cNvPicPr>
            <a:picLocks noChangeAspect="1"/>
          </p:cNvPicPr>
          <p:nvPr/>
        </p:nvPicPr>
        <p:blipFill>
          <a:blip r:embed="rId5"/>
          <a:srcRect l="5082" t="3372" r="3388" b="5059"/>
          <a:stretch>
            <a:fillRect/>
          </a:stretch>
        </p:blipFill>
        <p:spPr>
          <a:xfrm rot="2091533">
            <a:off x="1989848" y="2385632"/>
            <a:ext cx="2231923" cy="224339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8134" name="Picture 6" descr="Screen shot 2011-01-04 at 9.18.49 AM.png"/>
          <p:cNvPicPr>
            <a:picLocks noChangeAspect="1"/>
          </p:cNvPicPr>
          <p:nvPr/>
        </p:nvPicPr>
        <p:blipFill>
          <a:blip r:embed="rId6"/>
          <a:srcRect l="15456" t="14145" r="15456" b="14145"/>
          <a:stretch>
            <a:fillRect/>
          </a:stretch>
        </p:blipFill>
        <p:spPr bwMode="auto">
          <a:xfrm>
            <a:off x="5816600" y="3554413"/>
            <a:ext cx="2870200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un 15"/>
          <p:cNvSpPr/>
          <p:nvPr/>
        </p:nvSpPr>
        <p:spPr>
          <a:xfrm>
            <a:off x="2971800" y="2438400"/>
            <a:ext cx="219075" cy="217488"/>
          </a:xfrm>
          <a:prstGeom prst="sun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Sun 16"/>
          <p:cNvSpPr/>
          <p:nvPr/>
        </p:nvSpPr>
        <p:spPr>
          <a:xfrm>
            <a:off x="4724400" y="4284663"/>
            <a:ext cx="219075" cy="215900"/>
          </a:xfrm>
          <a:prstGeom prst="sun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Sun 17"/>
          <p:cNvSpPr/>
          <p:nvPr/>
        </p:nvSpPr>
        <p:spPr>
          <a:xfrm>
            <a:off x="7126288" y="3890963"/>
            <a:ext cx="220662" cy="215900"/>
          </a:xfrm>
          <a:prstGeom prst="sun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Sun 18"/>
          <p:cNvSpPr/>
          <p:nvPr/>
        </p:nvSpPr>
        <p:spPr>
          <a:xfrm>
            <a:off x="1524000" y="4360863"/>
            <a:ext cx="219075" cy="215900"/>
          </a:xfrm>
          <a:prstGeom prst="sun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8139" name="Picture 3" descr="dehnen"/>
          <p:cNvPicPr>
            <a:picLocks noChangeAspect="1" noChangeArrowheads="1"/>
          </p:cNvPicPr>
          <p:nvPr/>
        </p:nvPicPr>
        <p:blipFill>
          <a:blip r:embed="rId7">
            <a:lum contrast="26000"/>
          </a:blip>
          <a:srcRect l="55763" t="50162" r="1933" b="7784"/>
          <a:stretch>
            <a:fillRect/>
          </a:stretch>
        </p:blipFill>
        <p:spPr bwMode="auto">
          <a:xfrm>
            <a:off x="4314825" y="1408113"/>
            <a:ext cx="1216025" cy="901700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 rot="16200000" flipH="1">
            <a:off x="228600" y="2989263"/>
            <a:ext cx="1981200" cy="609600"/>
          </a:xfrm>
          <a:prstGeom prst="line">
            <a:avLst/>
          </a:prstGeom>
          <a:ln>
            <a:solidFill>
              <a:srgbClr val="008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07988" y="441325"/>
            <a:ext cx="462915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at solar neighborhood like location with correct angle </a:t>
            </a:r>
            <a:r>
              <a:rPr lang="en-US" sz="2400" b="1" dirty="0" err="1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w.r.t</a:t>
            </a:r>
            <a:r>
              <a:rPr lang="en-US" sz="2400" b="1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. bar   </a:t>
            </a:r>
          </a:p>
        </p:txBody>
      </p:sp>
      <p:sp>
        <p:nvSpPr>
          <p:cNvPr id="48142" name="Text Box 15"/>
          <p:cNvSpPr txBox="1">
            <a:spLocks noChangeArrowheads="1"/>
          </p:cNvSpPr>
          <p:nvPr/>
        </p:nvSpPr>
        <p:spPr bwMode="auto">
          <a:xfrm>
            <a:off x="4273550" y="2268538"/>
            <a:ext cx="24479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sz="1600">
                <a:solidFill>
                  <a:srgbClr val="9BBB59"/>
                </a:solidFill>
                <a:ea typeface="Arial" pitchFamily="8" charset="0"/>
                <a:cs typeface="Arial" pitchFamily="8" charset="0"/>
              </a:rPr>
              <a:t>Hipparcos velocity distribution </a:t>
            </a:r>
          </a:p>
        </p:txBody>
      </p:sp>
      <p:sp>
        <p:nvSpPr>
          <p:cNvPr id="48143" name="TextBox 31"/>
          <p:cNvSpPr txBox="1">
            <a:spLocks noChangeArrowheads="1"/>
          </p:cNvSpPr>
          <p:nvPr/>
        </p:nvSpPr>
        <p:spPr bwMode="auto">
          <a:xfrm>
            <a:off x="6337300" y="6267450"/>
            <a:ext cx="2324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BBB59"/>
                </a:solidFill>
                <a:latin typeface="Calibri" pitchFamily="8" charset="0"/>
              </a:rPr>
              <a:t>Bob Hurt’s cartoon</a:t>
            </a:r>
          </a:p>
        </p:txBody>
      </p:sp>
      <p:sp>
        <p:nvSpPr>
          <p:cNvPr id="48144" name="TextBox 35"/>
          <p:cNvSpPr txBox="1">
            <a:spLocks noChangeArrowheads="1"/>
          </p:cNvSpPr>
          <p:nvPr/>
        </p:nvSpPr>
        <p:spPr bwMode="auto">
          <a:xfrm>
            <a:off x="6223000" y="1200150"/>
            <a:ext cx="2125663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i" pitchFamily="8" charset="0"/>
              </a:rPr>
              <a:t>picking times with velocity distributions like the solar neighborhood’s</a:t>
            </a:r>
          </a:p>
        </p:txBody>
      </p:sp>
      <p:pic>
        <p:nvPicPr>
          <p:cNvPr id="48145" name="Picture 12" descr="Screen shot 2011-01-04 at 1.13.35 PM.png"/>
          <p:cNvPicPr>
            <a:picLocks noChangeAspect="1"/>
          </p:cNvPicPr>
          <p:nvPr/>
        </p:nvPicPr>
        <p:blipFill>
          <a:blip r:embed="rId8"/>
          <a:srcRect b="8276"/>
          <a:stretch>
            <a:fillRect/>
          </a:stretch>
        </p:blipFill>
        <p:spPr bwMode="auto">
          <a:xfrm>
            <a:off x="2846388" y="1366838"/>
            <a:ext cx="10922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6" name="Picture 11" descr="Screen shot 2011-01-04 at 1.13.46 PM.png"/>
          <p:cNvPicPr>
            <a:picLocks noChangeAspect="1"/>
          </p:cNvPicPr>
          <p:nvPr/>
        </p:nvPicPr>
        <p:blipFill>
          <a:blip r:embed="rId9"/>
          <a:srcRect l="8182" b="8372"/>
          <a:stretch>
            <a:fillRect/>
          </a:stretch>
        </p:blipFill>
        <p:spPr bwMode="auto">
          <a:xfrm>
            <a:off x="1670050" y="1370013"/>
            <a:ext cx="102711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/>
          <p:nvPr/>
        </p:nvCxnSpPr>
        <p:spPr>
          <a:xfrm>
            <a:off x="2006600" y="2268538"/>
            <a:ext cx="1133475" cy="261937"/>
          </a:xfrm>
          <a:prstGeom prst="line">
            <a:avLst/>
          </a:prstGeom>
          <a:ln>
            <a:solidFill>
              <a:srgbClr val="008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7" idx="0"/>
          </p:cNvCxnSpPr>
          <p:nvPr/>
        </p:nvCxnSpPr>
        <p:spPr>
          <a:xfrm rot="16200000" flipH="1">
            <a:off x="3271838" y="2722563"/>
            <a:ext cx="2016125" cy="1108075"/>
          </a:xfrm>
          <a:prstGeom prst="line">
            <a:avLst/>
          </a:prstGeom>
          <a:ln>
            <a:solidFill>
              <a:srgbClr val="008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1333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728128" y="829729"/>
            <a:ext cx="7802563" cy="1143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D7E4BD"/>
                </a:solidFill>
              </a:rPr>
              <a:t>Local velocity distribution does not strongly constrain structure on the other side of the Galaxy</a:t>
            </a:r>
          </a:p>
        </p:txBody>
      </p:sp>
      <p:pic>
        <p:nvPicPr>
          <p:cNvPr id="49156" name="Picture 6" descr="Screen shot 2011-01-04 at 9.18.49 AM.png"/>
          <p:cNvPicPr>
            <a:picLocks noChangeAspect="1"/>
          </p:cNvPicPr>
          <p:nvPr/>
        </p:nvPicPr>
        <p:blipFill>
          <a:blip r:embed="rId2"/>
          <a:srcRect l="15456" t="14145" r="15456" b="14145"/>
          <a:stretch>
            <a:fillRect/>
          </a:stretch>
        </p:blipFill>
        <p:spPr bwMode="auto">
          <a:xfrm>
            <a:off x="6340475" y="2648486"/>
            <a:ext cx="1919288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Content Placeholder 3" descr="Screen shot 2011-10-05 at 8.06.17 PM.png"/>
          <p:cNvPicPr>
            <a:picLocks noGrp="1" noChangeAspect="1"/>
          </p:cNvPicPr>
          <p:nvPr>
            <p:ph idx="1"/>
          </p:nvPr>
        </p:nvPicPr>
        <p:blipFill>
          <a:blip r:embed="rId3"/>
          <a:srcRect l="876" t="2835" r="23650"/>
          <a:stretch>
            <a:fillRect/>
          </a:stretch>
        </p:blipFill>
        <p:spPr>
          <a:xfrm>
            <a:off x="479425" y="2632611"/>
            <a:ext cx="5322888" cy="2117725"/>
          </a:xfrm>
        </p:spPr>
      </p:pic>
      <p:sp>
        <p:nvSpPr>
          <p:cNvPr id="49158" name="TextBox 5"/>
          <p:cNvSpPr txBox="1">
            <a:spLocks noChangeArrowheads="1"/>
          </p:cNvSpPr>
          <p:nvPr/>
        </p:nvSpPr>
        <p:spPr bwMode="auto">
          <a:xfrm>
            <a:off x="862013" y="5038725"/>
            <a:ext cx="72628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Calibri" pitchFamily="8" charset="0"/>
              </a:rPr>
              <a:t>3 armed structures should be considered  for the Milky Way,  near the Solar neighborhood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7118" y="2726807"/>
            <a:ext cx="750888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srgbClr val="FF0000"/>
                </a:solidFill>
                <a:effectLst>
                  <a:glow rad="101600">
                    <a:schemeClr val="accent6">
                      <a:lumMod val="20000"/>
                      <a:lumOff val="80000"/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rPr>
              <a:t>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Interference between waves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162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Spiral arm features appear and disappear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Bursts of star formation can appear and move across the galaxy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Star formation as a tracer for variations in spiral structure</a:t>
            </a: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8" descr="Screen Shot 2013-05-08 at 10.02.50 AM.png"/>
          <p:cNvPicPr>
            <a:picLocks noChangeAspect="1"/>
          </p:cNvPicPr>
          <p:nvPr/>
        </p:nvPicPr>
        <p:blipFill>
          <a:blip r:embed="rId2"/>
          <a:srcRect l="4150" t="2278" r="2075" b="2278"/>
          <a:stretch>
            <a:fillRect/>
          </a:stretch>
        </p:blipFill>
        <p:spPr bwMode="auto">
          <a:xfrm>
            <a:off x="379413" y="1458913"/>
            <a:ext cx="8574087" cy="529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8775"/>
            <a:ext cx="8229600" cy="14525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Pattern of Star formation in the 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err="1" smtClean="0">
                <a:ea typeface="+mj-ea"/>
                <a:cs typeface="+mj-cs"/>
              </a:rPr>
              <a:t>Sco-Cen</a:t>
            </a:r>
            <a:r>
              <a:rPr lang="en-US" dirty="0" smtClean="0">
                <a:ea typeface="+mj-ea"/>
                <a:cs typeface="+mj-cs"/>
              </a:rPr>
              <a:t> OB association </a:t>
            </a:r>
            <a:br>
              <a:rPr lang="en-US" dirty="0" smtClean="0">
                <a:ea typeface="+mj-ea"/>
                <a:cs typeface="+mj-cs"/>
              </a:rPr>
            </a:br>
            <a:endParaRPr lang="en-US" dirty="0"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0126" y="2148986"/>
            <a:ext cx="2607733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effectLst>
                  <a:glow rad="76200">
                    <a:schemeClr val="bg1">
                      <a:alpha val="73000"/>
                    </a:schemeClr>
                  </a:glow>
                </a:effectLst>
                <a:latin typeface="+mn-lt"/>
                <a:ea typeface="+mn-ea"/>
                <a:cs typeface="+mn-cs"/>
              </a:rPr>
              <a:t>Upper </a:t>
            </a:r>
            <a:r>
              <a:rPr lang="en-US" sz="2400" dirty="0" err="1">
                <a:effectLst>
                  <a:glow rad="76200">
                    <a:schemeClr val="bg1">
                      <a:alpha val="73000"/>
                    </a:schemeClr>
                  </a:glow>
                </a:effectLst>
                <a:latin typeface="+mn-lt"/>
                <a:ea typeface="+mn-ea"/>
                <a:cs typeface="+mn-cs"/>
              </a:rPr>
              <a:t>Scorpius</a:t>
            </a:r>
            <a:r>
              <a:rPr lang="en-US" sz="2400" dirty="0">
                <a:effectLst>
                  <a:glow rad="76200">
                    <a:schemeClr val="bg1">
                      <a:alpha val="73000"/>
                    </a:schemeClr>
                  </a:glow>
                </a:effectLst>
                <a:latin typeface="+mn-lt"/>
                <a:ea typeface="+mn-ea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effectLst>
                  <a:glow rad="76200">
                    <a:schemeClr val="bg1">
                      <a:alpha val="73000"/>
                    </a:schemeClr>
                  </a:glow>
                </a:effectLst>
                <a:latin typeface="+mn-lt"/>
                <a:ea typeface="+mn-ea"/>
                <a:cs typeface="+mn-cs"/>
              </a:rPr>
              <a:t>145 pc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78664" y="2701495"/>
            <a:ext cx="2387599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rPr>
              <a:t>Upper </a:t>
            </a:r>
            <a:r>
              <a:rPr lang="en-US" sz="2400" dirty="0" err="1"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rPr>
              <a:t>Centaurus</a:t>
            </a:r>
            <a:endParaRPr lang="en-US" sz="2400" dirty="0">
              <a:effectLst>
                <a:glow rad="76200">
                  <a:schemeClr val="bg1">
                    <a:alpha val="75000"/>
                  </a:schemeClr>
                </a:glow>
              </a:effectLst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rPr>
              <a:t> Lupus 142 pc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4666" y="3539067"/>
            <a:ext cx="2353733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rPr>
              <a:t>Lower </a:t>
            </a:r>
            <a:r>
              <a:rPr lang="en-US" sz="2400" dirty="0" err="1"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rPr>
              <a:t>Centaurus</a:t>
            </a:r>
            <a:r>
              <a:rPr lang="en-US" sz="2400" dirty="0"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rPr>
              <a:t> Crux 118 pc</a:t>
            </a:r>
            <a:endParaRPr lang="en-US" sz="2000" dirty="0">
              <a:effectLst>
                <a:glow rad="76200">
                  <a:schemeClr val="bg1">
                    <a:alpha val="75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1207" name="TextBox 7"/>
          <p:cNvSpPr txBox="1">
            <a:spLocks noChangeArrowheads="1"/>
          </p:cNvSpPr>
          <p:nvPr/>
        </p:nvSpPr>
        <p:spPr bwMode="auto">
          <a:xfrm>
            <a:off x="1912938" y="3538538"/>
            <a:ext cx="1439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Calibri" pitchFamily="8" charset="0"/>
            </a:endParaRPr>
          </a:p>
        </p:txBody>
      </p:sp>
      <p:sp>
        <p:nvSpPr>
          <p:cNvPr id="51208" name="TextBox 9"/>
          <p:cNvSpPr txBox="1">
            <a:spLocks noChangeArrowheads="1"/>
          </p:cNvSpPr>
          <p:nvPr/>
        </p:nvSpPr>
        <p:spPr bwMode="auto">
          <a:xfrm>
            <a:off x="3081338" y="1644650"/>
            <a:ext cx="3098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Mark Pecaut PhD thesis 2013</a:t>
            </a:r>
          </a:p>
        </p:txBody>
      </p:sp>
      <p:grpSp>
        <p:nvGrpSpPr>
          <p:cNvPr id="51209" name="Group 26"/>
          <p:cNvGrpSpPr>
            <a:grpSpLocks/>
          </p:cNvGrpSpPr>
          <p:nvPr/>
        </p:nvGrpSpPr>
        <p:grpSpPr bwMode="auto">
          <a:xfrm>
            <a:off x="4945063" y="1458913"/>
            <a:ext cx="3843337" cy="4105275"/>
            <a:chOff x="4944533" y="1459438"/>
            <a:chExt cx="3843880" cy="4105185"/>
          </a:xfrm>
        </p:grpSpPr>
        <p:sp>
          <p:nvSpPr>
            <p:cNvPr id="51222" name="TextBox 6"/>
            <p:cNvSpPr txBox="1">
              <a:spLocks noChangeArrowheads="1"/>
            </p:cNvSpPr>
            <p:nvPr/>
          </p:nvSpPr>
          <p:spPr bwMode="auto">
            <a:xfrm>
              <a:off x="4944533" y="1998133"/>
              <a:ext cx="2286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pitchFamily="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61182" y="1459438"/>
              <a:ext cx="825617" cy="369879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6My</a:t>
              </a:r>
              <a:r>
                <a:rPr lang="en-US" dirty="0">
                  <a:latin typeface="+mn-lt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51224" name="TextBox 11"/>
            <p:cNvSpPr txBox="1">
              <a:spLocks noChangeArrowheads="1"/>
            </p:cNvSpPr>
            <p:nvPr/>
          </p:nvSpPr>
          <p:spPr bwMode="auto">
            <a:xfrm>
              <a:off x="7877453" y="2621463"/>
              <a:ext cx="826283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Calibri" pitchFamily="8" charset="0"/>
                </a:rPr>
                <a:t>11Myr</a:t>
              </a:r>
            </a:p>
          </p:txBody>
        </p:sp>
        <p:sp>
          <p:nvSpPr>
            <p:cNvPr id="51225" name="TextBox 12"/>
            <p:cNvSpPr txBox="1">
              <a:spLocks noChangeArrowheads="1"/>
            </p:cNvSpPr>
            <p:nvPr/>
          </p:nvSpPr>
          <p:spPr bwMode="auto">
            <a:xfrm>
              <a:off x="7860523" y="1978012"/>
              <a:ext cx="826283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  <a:latin typeface="Calibri" pitchFamily="8" charset="0"/>
                </a:rPr>
                <a:t>9My</a:t>
              </a:r>
              <a:r>
                <a:rPr lang="en-US">
                  <a:latin typeface="Calibri" pitchFamily="8" charset="0"/>
                </a:rPr>
                <a:t>r</a:t>
              </a:r>
            </a:p>
          </p:txBody>
        </p:sp>
        <p:sp>
          <p:nvSpPr>
            <p:cNvPr id="51226" name="TextBox 13"/>
            <p:cNvSpPr txBox="1">
              <a:spLocks noChangeArrowheads="1"/>
            </p:cNvSpPr>
            <p:nvPr/>
          </p:nvSpPr>
          <p:spPr bwMode="auto">
            <a:xfrm>
              <a:off x="7928255" y="3298786"/>
              <a:ext cx="826283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98E1E8"/>
                  </a:solidFill>
                  <a:latin typeface="Calibri" pitchFamily="8" charset="0"/>
                </a:rPr>
                <a:t>14Myr</a:t>
              </a:r>
            </a:p>
          </p:txBody>
        </p:sp>
        <p:sp>
          <p:nvSpPr>
            <p:cNvPr id="51227" name="TextBox 14"/>
            <p:cNvSpPr txBox="1">
              <a:spLocks noChangeArrowheads="1"/>
            </p:cNvSpPr>
            <p:nvPr/>
          </p:nvSpPr>
          <p:spPr bwMode="auto">
            <a:xfrm>
              <a:off x="7894392" y="3942243"/>
              <a:ext cx="826283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3366FF"/>
                  </a:solidFill>
                  <a:latin typeface="Calibri" pitchFamily="8" charset="0"/>
                </a:rPr>
                <a:t>17Myr</a:t>
              </a:r>
            </a:p>
          </p:txBody>
        </p:sp>
        <p:sp>
          <p:nvSpPr>
            <p:cNvPr id="51228" name="TextBox 15"/>
            <p:cNvSpPr txBox="1">
              <a:spLocks noChangeArrowheads="1"/>
            </p:cNvSpPr>
            <p:nvPr/>
          </p:nvSpPr>
          <p:spPr bwMode="auto">
            <a:xfrm>
              <a:off x="7928261" y="4568767"/>
              <a:ext cx="82628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3366FF"/>
                  </a:solidFill>
                  <a:latin typeface="Calibri" pitchFamily="8" charset="0"/>
                </a:rPr>
                <a:t>20My</a:t>
              </a:r>
              <a:r>
                <a:rPr lang="en-US">
                  <a:latin typeface="Calibri" pitchFamily="8" charset="0"/>
                </a:rPr>
                <a:t>r</a:t>
              </a:r>
            </a:p>
          </p:txBody>
        </p:sp>
        <p:sp>
          <p:nvSpPr>
            <p:cNvPr id="51229" name="TextBox 16"/>
            <p:cNvSpPr txBox="1">
              <a:spLocks noChangeArrowheads="1"/>
            </p:cNvSpPr>
            <p:nvPr/>
          </p:nvSpPr>
          <p:spPr bwMode="auto">
            <a:xfrm>
              <a:off x="7962130" y="5195291"/>
              <a:ext cx="82628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90"/>
                  </a:solidFill>
                  <a:latin typeface="Calibri" pitchFamily="8" charset="0"/>
                </a:rPr>
                <a:t>26Myr</a:t>
              </a:r>
            </a:p>
          </p:txBody>
        </p:sp>
      </p:grpSp>
      <p:sp>
        <p:nvSpPr>
          <p:cNvPr id="51210" name="TextBox 17"/>
          <p:cNvSpPr txBox="1">
            <a:spLocks noChangeArrowheads="1"/>
          </p:cNvSpPr>
          <p:nvPr/>
        </p:nvSpPr>
        <p:spPr bwMode="auto">
          <a:xfrm>
            <a:off x="2878138" y="5564188"/>
            <a:ext cx="2727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galactic longitude (l)</a:t>
            </a:r>
          </a:p>
        </p:txBody>
      </p:sp>
      <p:sp>
        <p:nvSpPr>
          <p:cNvPr id="51211" name="TextBox 18"/>
          <p:cNvSpPr txBox="1">
            <a:spLocks noChangeArrowheads="1"/>
          </p:cNvSpPr>
          <p:nvPr/>
        </p:nvSpPr>
        <p:spPr bwMode="auto">
          <a:xfrm rot="-5400000">
            <a:off x="-524669" y="2821782"/>
            <a:ext cx="2725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galactic latitude (b)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477838" y="4518025"/>
            <a:ext cx="2024062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13" name="TextBox 21"/>
          <p:cNvSpPr txBox="1">
            <a:spLocks noChangeArrowheads="1"/>
          </p:cNvSpPr>
          <p:nvPr/>
        </p:nvSpPr>
        <p:spPr bwMode="auto">
          <a:xfrm>
            <a:off x="1490663" y="4311650"/>
            <a:ext cx="7445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50pc</a:t>
            </a:r>
          </a:p>
        </p:txBody>
      </p:sp>
      <p:sp>
        <p:nvSpPr>
          <p:cNvPr id="51214" name="TextBox 24"/>
          <p:cNvSpPr txBox="1">
            <a:spLocks noChangeArrowheads="1"/>
          </p:cNvSpPr>
          <p:nvPr/>
        </p:nvSpPr>
        <p:spPr bwMode="auto">
          <a:xfrm>
            <a:off x="1057275" y="5464175"/>
            <a:ext cx="8905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360</a:t>
            </a:r>
          </a:p>
        </p:txBody>
      </p:sp>
      <p:sp>
        <p:nvSpPr>
          <p:cNvPr id="51215" name="TextBox 25"/>
          <p:cNvSpPr txBox="1">
            <a:spLocks noChangeArrowheads="1"/>
          </p:cNvSpPr>
          <p:nvPr/>
        </p:nvSpPr>
        <p:spPr bwMode="auto">
          <a:xfrm>
            <a:off x="6508750" y="548005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290</a:t>
            </a:r>
          </a:p>
        </p:txBody>
      </p:sp>
      <p:sp>
        <p:nvSpPr>
          <p:cNvPr id="51216" name="TextBox 27"/>
          <p:cNvSpPr txBox="1">
            <a:spLocks noChangeArrowheads="1"/>
          </p:cNvSpPr>
          <p:nvPr/>
        </p:nvSpPr>
        <p:spPr bwMode="auto">
          <a:xfrm>
            <a:off x="823913" y="5110163"/>
            <a:ext cx="666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-10</a:t>
            </a:r>
          </a:p>
        </p:txBody>
      </p:sp>
      <p:sp>
        <p:nvSpPr>
          <p:cNvPr id="51217" name="TextBox 28"/>
          <p:cNvSpPr txBox="1">
            <a:spLocks noChangeArrowheads="1"/>
          </p:cNvSpPr>
          <p:nvPr/>
        </p:nvSpPr>
        <p:spPr bwMode="auto">
          <a:xfrm>
            <a:off x="971550" y="1592263"/>
            <a:ext cx="466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30</a:t>
            </a:r>
          </a:p>
        </p:txBody>
      </p:sp>
      <p:sp>
        <p:nvSpPr>
          <p:cNvPr id="51218" name="TextBox 29"/>
          <p:cNvSpPr txBox="1">
            <a:spLocks noChangeArrowheads="1"/>
          </p:cNvSpPr>
          <p:nvPr/>
        </p:nvSpPr>
        <p:spPr bwMode="auto">
          <a:xfrm>
            <a:off x="1912938" y="4681538"/>
            <a:ext cx="24558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pitchFamily="8" charset="0"/>
              </a:rPr>
              <a:t>Moving groups!</a:t>
            </a:r>
          </a:p>
        </p:txBody>
      </p:sp>
      <p:sp>
        <p:nvSpPr>
          <p:cNvPr id="51219" name="TextBox 30"/>
          <p:cNvSpPr txBox="1">
            <a:spLocks noChangeArrowheads="1"/>
          </p:cNvSpPr>
          <p:nvPr/>
        </p:nvSpPr>
        <p:spPr bwMode="auto">
          <a:xfrm>
            <a:off x="1484313" y="1577975"/>
            <a:ext cx="981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 pitchFamily="8" charset="0"/>
              </a:rPr>
              <a:t>young</a:t>
            </a:r>
          </a:p>
        </p:txBody>
      </p:sp>
      <p:sp>
        <p:nvSpPr>
          <p:cNvPr id="51220" name="TextBox 31"/>
          <p:cNvSpPr txBox="1">
            <a:spLocks noChangeArrowheads="1"/>
          </p:cNvSpPr>
          <p:nvPr/>
        </p:nvSpPr>
        <p:spPr bwMode="auto">
          <a:xfrm>
            <a:off x="6265863" y="5010150"/>
            <a:ext cx="981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8" charset="0"/>
              </a:rPr>
              <a:t>older</a:t>
            </a:r>
          </a:p>
        </p:txBody>
      </p:sp>
      <p:sp>
        <p:nvSpPr>
          <p:cNvPr id="51221" name="TextBox 32"/>
          <p:cNvSpPr txBox="1">
            <a:spLocks noChangeArrowheads="1"/>
          </p:cNvSpPr>
          <p:nvPr/>
        </p:nvSpPr>
        <p:spPr bwMode="auto">
          <a:xfrm>
            <a:off x="7399338" y="1084263"/>
            <a:ext cx="10509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 pitchFamily="8" charset="0"/>
              </a:rPr>
              <a:t>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2227" name="Picture 5" descr="hires.jpg"/>
          <p:cNvPicPr>
            <a:picLocks noChangeAspect="1"/>
          </p:cNvPicPr>
          <p:nvPr/>
        </p:nvPicPr>
        <p:blipFill>
          <a:blip r:embed="rId2"/>
          <a:srcRect l="30000" t="42000" r="30000" b="34000"/>
          <a:stretch>
            <a:fillRect/>
          </a:stretch>
        </p:blipFill>
        <p:spPr bwMode="auto">
          <a:xfrm>
            <a:off x="-22225" y="-30163"/>
            <a:ext cx="9304338" cy="697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Box 6"/>
          <p:cNvSpPr txBox="1">
            <a:spLocks noChangeArrowheads="1"/>
          </p:cNvSpPr>
          <p:nvPr/>
        </p:nvSpPr>
        <p:spPr bwMode="auto">
          <a:xfrm>
            <a:off x="8440738" y="2608263"/>
            <a:ext cx="796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2F2F2"/>
                </a:solidFill>
                <a:latin typeface="Calibri" pitchFamily="8" charset="0"/>
              </a:rPr>
              <a:t>300</a:t>
            </a:r>
          </a:p>
        </p:txBody>
      </p:sp>
      <p:sp>
        <p:nvSpPr>
          <p:cNvPr id="52229" name="TextBox 7"/>
          <p:cNvSpPr txBox="1">
            <a:spLocks noChangeArrowheads="1"/>
          </p:cNvSpPr>
          <p:nvPr/>
        </p:nvSpPr>
        <p:spPr bwMode="auto">
          <a:xfrm>
            <a:off x="6858000" y="711200"/>
            <a:ext cx="795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2F2F2"/>
                </a:solidFill>
                <a:latin typeface="Calibri" pitchFamily="8" charset="0"/>
              </a:rPr>
              <a:t>330</a:t>
            </a:r>
          </a:p>
        </p:txBody>
      </p:sp>
      <p:grpSp>
        <p:nvGrpSpPr>
          <p:cNvPr id="52230" name="Group 12"/>
          <p:cNvGrpSpPr>
            <a:grpSpLocks/>
          </p:cNvGrpSpPr>
          <p:nvPr/>
        </p:nvGrpSpPr>
        <p:grpSpPr bwMode="auto">
          <a:xfrm>
            <a:off x="4705350" y="3824288"/>
            <a:ext cx="638175" cy="1489075"/>
            <a:chOff x="4620637" y="4180494"/>
            <a:chExt cx="638940" cy="1487870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 rot="13566054">
              <a:off x="4378067" y="4846583"/>
              <a:ext cx="605934" cy="12079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0000"/>
                </a:gs>
                <a:gs pos="23000">
                  <a:srgbClr val="3366FF"/>
                </a:gs>
                <a:gs pos="47000">
                  <a:srgbClr val="008000"/>
                </a:gs>
                <a:gs pos="72000">
                  <a:srgbClr val="FFFF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2796235">
              <a:off x="4315377" y="4724165"/>
              <a:ext cx="1487870" cy="4005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Sco</a:t>
              </a:r>
              <a:r>
                <a:rPr lang="en-US" sz="20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en-US" sz="2000" b="1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Cen</a:t>
              </a:r>
              <a:endPara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248400" y="3907764"/>
            <a:ext cx="2192863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rgbClr val="D7E4BD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rPr>
              <a:t>Armlet or spur?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39738"/>
            <a:ext cx="7772400" cy="1084262"/>
          </a:xfrm>
        </p:spPr>
        <p:txBody>
          <a:bodyPr/>
          <a:lstStyle/>
          <a:p>
            <a:pPr eaLnBrk="1" hangingPunct="1"/>
            <a:r>
              <a:rPr lang="en-US" sz="3600" dirty="0" smtClean="0"/>
              <a:t>The local velocity distribution (</a:t>
            </a:r>
            <a:r>
              <a:rPr lang="en-US" sz="3600" dirty="0" err="1" smtClean="0"/>
              <a:t>Hipparcos</a:t>
            </a:r>
            <a:r>
              <a:rPr lang="en-US" sz="3600" dirty="0" smtClean="0"/>
              <a:t>)</a:t>
            </a:r>
          </a:p>
        </p:txBody>
      </p:sp>
      <p:pic>
        <p:nvPicPr>
          <p:cNvPr id="18435" name="Picture 3" descr="dehn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grayscl/>
            <a:lum bright="-28000" contrast="57000"/>
          </a:blip>
          <a:srcRect l="48967" t="50162"/>
          <a:stretch>
            <a:fillRect/>
          </a:stretch>
        </p:blipFill>
        <p:spPr>
          <a:xfrm>
            <a:off x="2222500" y="2657475"/>
            <a:ext cx="3398838" cy="2473325"/>
          </a:xfrm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909763" y="1676401"/>
            <a:ext cx="5588000" cy="3727449"/>
            <a:chOff x="3556000" y="2830633"/>
            <a:chExt cx="5588000" cy="3727330"/>
          </a:xfrm>
        </p:grpSpPr>
        <p:sp>
          <p:nvSpPr>
            <p:cNvPr id="18439" name="Line 4"/>
            <p:cNvSpPr>
              <a:spLocks noChangeShapeType="1"/>
            </p:cNvSpPr>
            <p:nvPr/>
          </p:nvSpPr>
          <p:spPr bwMode="auto">
            <a:xfrm flipH="1" flipV="1">
              <a:off x="5495925" y="5210175"/>
              <a:ext cx="1676400" cy="30480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0" name="Line 5"/>
            <p:cNvSpPr>
              <a:spLocks noChangeShapeType="1"/>
            </p:cNvSpPr>
            <p:nvPr/>
          </p:nvSpPr>
          <p:spPr bwMode="auto">
            <a:xfrm flipH="1" flipV="1">
              <a:off x="5305424" y="4860926"/>
              <a:ext cx="790575" cy="150495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1" name="Line 6"/>
            <p:cNvSpPr>
              <a:spLocks noChangeShapeType="1"/>
            </p:cNvSpPr>
            <p:nvPr/>
          </p:nvSpPr>
          <p:spPr bwMode="auto">
            <a:xfrm flipH="1">
              <a:off x="5962650" y="4133850"/>
              <a:ext cx="1295400" cy="45720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2" name="Line 7"/>
            <p:cNvSpPr>
              <a:spLocks noChangeShapeType="1"/>
            </p:cNvSpPr>
            <p:nvPr/>
          </p:nvSpPr>
          <p:spPr bwMode="auto">
            <a:xfrm flipH="1">
              <a:off x="5753100" y="4829175"/>
              <a:ext cx="1447800" cy="7620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3" name="Text Box 11"/>
            <p:cNvSpPr txBox="1">
              <a:spLocks noChangeArrowheads="1"/>
            </p:cNvSpPr>
            <p:nvPr/>
          </p:nvSpPr>
          <p:spPr bwMode="auto">
            <a:xfrm>
              <a:off x="6096000" y="6191250"/>
              <a:ext cx="19812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Times New Roman" pitchFamily="8" charset="0"/>
                  <a:ea typeface="Arial" pitchFamily="8" charset="0"/>
                  <a:cs typeface="Arial" pitchFamily="8" charset="0"/>
                </a:rPr>
                <a:t>Hyades stream</a:t>
              </a:r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7105650" y="3309938"/>
              <a:ext cx="2038350" cy="2400300"/>
              <a:chOff x="7105650" y="3309938"/>
              <a:chExt cx="2038350" cy="2400300"/>
            </a:xfrm>
          </p:grpSpPr>
          <p:sp>
            <p:nvSpPr>
              <p:cNvPr id="18449" name="Text Box 8"/>
              <p:cNvSpPr txBox="1">
                <a:spLocks noChangeArrowheads="1"/>
              </p:cNvSpPr>
              <p:nvPr/>
            </p:nvSpPr>
            <p:spPr bwMode="auto">
              <a:xfrm>
                <a:off x="7105650" y="5343525"/>
                <a:ext cx="175260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latin typeface="Times New Roman" pitchFamily="8" charset="0"/>
                    <a:ea typeface="Arial" pitchFamily="8" charset="0"/>
                    <a:cs typeface="Arial" pitchFamily="8" charset="0"/>
                  </a:rPr>
                  <a:t>Hercules stream</a:t>
                </a:r>
              </a:p>
            </p:txBody>
          </p:sp>
          <p:sp>
            <p:nvSpPr>
              <p:cNvPr id="18450" name="Text Box 9"/>
              <p:cNvSpPr txBox="1">
                <a:spLocks noChangeArrowheads="1"/>
              </p:cNvSpPr>
              <p:nvPr/>
            </p:nvSpPr>
            <p:spPr bwMode="auto">
              <a:xfrm>
                <a:off x="7181850" y="3933825"/>
                <a:ext cx="144780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latin typeface="Times New Roman" pitchFamily="8" charset="0"/>
                    <a:ea typeface="Arial" pitchFamily="8" charset="0"/>
                    <a:cs typeface="Arial" pitchFamily="8" charset="0"/>
                  </a:rPr>
                  <a:t>Sirius group</a:t>
                </a:r>
              </a:p>
            </p:txBody>
          </p:sp>
          <p:sp>
            <p:nvSpPr>
              <p:cNvPr id="18451" name="Text Box 10"/>
              <p:cNvSpPr txBox="1">
                <a:spLocks noChangeArrowheads="1"/>
              </p:cNvSpPr>
              <p:nvPr/>
            </p:nvSpPr>
            <p:spPr bwMode="auto">
              <a:xfrm>
                <a:off x="7115175" y="4702145"/>
                <a:ext cx="160020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latin typeface="Times New Roman" pitchFamily="8" charset="0"/>
                    <a:ea typeface="Arial" pitchFamily="8" charset="0"/>
                    <a:cs typeface="Arial" pitchFamily="8" charset="0"/>
                  </a:rPr>
                  <a:t>Pleiades group</a:t>
                </a:r>
              </a:p>
            </p:txBody>
          </p:sp>
          <p:sp>
            <p:nvSpPr>
              <p:cNvPr id="18452" name="Text Box 12"/>
              <p:cNvSpPr txBox="1">
                <a:spLocks noChangeArrowheads="1"/>
              </p:cNvSpPr>
              <p:nvPr/>
            </p:nvSpPr>
            <p:spPr bwMode="auto">
              <a:xfrm>
                <a:off x="7239000" y="3309938"/>
                <a:ext cx="1905000" cy="530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>
                    <a:latin typeface="Times New Roman" pitchFamily="8" charset="0"/>
                  </a:rPr>
                  <a:t>Coma Berenices group</a:t>
                </a:r>
              </a:p>
            </p:txBody>
          </p:sp>
        </p:grpSp>
        <p:sp>
          <p:nvSpPr>
            <p:cNvPr id="18445" name="Text Box 15"/>
            <p:cNvSpPr txBox="1">
              <a:spLocks noChangeArrowheads="1"/>
            </p:cNvSpPr>
            <p:nvPr/>
          </p:nvSpPr>
          <p:spPr bwMode="auto">
            <a:xfrm>
              <a:off x="3868737" y="2830633"/>
              <a:ext cx="2878733" cy="8494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  <a:spcBef>
                  <a:spcPct val="50000"/>
                </a:spcBef>
              </a:pPr>
              <a:r>
                <a:rPr lang="en-US" sz="1600" dirty="0" smtClean="0">
                  <a:ea typeface="Arial" pitchFamily="8" charset="0"/>
                  <a:cs typeface="Arial" pitchFamily="8" charset="0"/>
                </a:rPr>
                <a:t>In </a:t>
              </a:r>
              <a:r>
                <a:rPr lang="en-US" sz="1600" dirty="0">
                  <a:ea typeface="Arial" pitchFamily="8" charset="0"/>
                  <a:cs typeface="Arial" pitchFamily="8" charset="0"/>
                </a:rPr>
                <a:t>solar neighborhood </a:t>
              </a:r>
              <a:r>
                <a:rPr lang="en-US" sz="1600" b="1" dirty="0" err="1">
                  <a:ea typeface="Arial" pitchFamily="8" charset="0"/>
                  <a:cs typeface="Arial" pitchFamily="8" charset="0"/>
                </a:rPr>
                <a:t>Hipparcos</a:t>
              </a:r>
              <a:r>
                <a:rPr lang="en-US" sz="1600" dirty="0" smtClean="0">
                  <a:ea typeface="Arial" pitchFamily="8" charset="0"/>
                  <a:cs typeface="Arial" pitchFamily="8" charset="0"/>
                </a:rPr>
                <a:t> observations</a:t>
              </a:r>
            </a:p>
            <a:p>
              <a:pPr>
                <a:lnSpc>
                  <a:spcPct val="85000"/>
                </a:lnSpc>
                <a:spcBef>
                  <a:spcPct val="50000"/>
                </a:spcBef>
              </a:pPr>
              <a:r>
                <a:rPr lang="en-US" sz="1600" dirty="0">
                  <a:ea typeface="Arial" pitchFamily="8" charset="0"/>
                  <a:cs typeface="Arial" pitchFamily="8" charset="0"/>
                </a:rPr>
                <a:t>(</a:t>
              </a:r>
              <a:r>
                <a:rPr lang="en-US" sz="1600" dirty="0" err="1">
                  <a:ea typeface="Arial" pitchFamily="8" charset="0"/>
                  <a:cs typeface="Arial" pitchFamily="8" charset="0"/>
                </a:rPr>
                <a:t>Dehnen</a:t>
              </a:r>
              <a:r>
                <a:rPr lang="en-US" sz="1600" dirty="0">
                  <a:ea typeface="Arial" pitchFamily="8" charset="0"/>
                  <a:cs typeface="Arial" pitchFamily="8" charset="0"/>
                </a:rPr>
                <a:t> 98)</a:t>
              </a:r>
            </a:p>
          </p:txBody>
        </p:sp>
        <p:sp>
          <p:nvSpPr>
            <p:cNvPr id="18446" name="Line 16"/>
            <p:cNvSpPr>
              <a:spLocks noChangeShapeType="1"/>
            </p:cNvSpPr>
            <p:nvPr/>
          </p:nvSpPr>
          <p:spPr bwMode="auto">
            <a:xfrm flipH="1">
              <a:off x="5667375" y="3487738"/>
              <a:ext cx="1546225" cy="115093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7" name="Text Box 18"/>
            <p:cNvSpPr txBox="1">
              <a:spLocks noChangeArrowheads="1"/>
            </p:cNvSpPr>
            <p:nvPr/>
          </p:nvSpPr>
          <p:spPr bwMode="auto">
            <a:xfrm>
              <a:off x="4067280" y="6193832"/>
              <a:ext cx="24098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ea typeface="Arial" pitchFamily="8" charset="0"/>
                  <a:cs typeface="Arial" pitchFamily="8" charset="0"/>
                </a:rPr>
                <a:t>Radial velocity, u</a:t>
              </a:r>
            </a:p>
          </p:txBody>
        </p:sp>
        <p:sp>
          <p:nvSpPr>
            <p:cNvPr id="18448" name="Text Box 19"/>
            <p:cNvSpPr txBox="1">
              <a:spLocks noChangeArrowheads="1"/>
            </p:cNvSpPr>
            <p:nvPr/>
          </p:nvSpPr>
          <p:spPr bwMode="auto">
            <a:xfrm rot="-5400000">
              <a:off x="2524125" y="4714875"/>
              <a:ext cx="24003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ea typeface="Arial" pitchFamily="8" charset="0"/>
                  <a:cs typeface="Arial" pitchFamily="8" charset="0"/>
                </a:rPr>
                <a:t>Tangential velocity, v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Patterns of Star Formation</a:t>
            </a:r>
          </a:p>
        </p:txBody>
      </p:sp>
      <p:sp>
        <p:nvSpPr>
          <p:cNvPr id="53251" name="TextBox 7"/>
          <p:cNvSpPr txBox="1">
            <a:spLocks noChangeArrowheads="1"/>
          </p:cNvSpPr>
          <p:nvPr/>
        </p:nvSpPr>
        <p:spPr bwMode="auto">
          <a:xfrm>
            <a:off x="1379538" y="5399088"/>
            <a:ext cx="6726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 pitchFamily="8" charset="0"/>
              </a:rPr>
              <a:t>1 kpc/Myr corresponds to 1000 km/s and is unphysical</a:t>
            </a:r>
          </a:p>
          <a:p>
            <a:r>
              <a:rPr lang="en-US" sz="2000">
                <a:latin typeface="Calibri" pitchFamily="8" charset="0"/>
              </a:rPr>
              <a:t>Velocity gradient between old and new stars should be r(Ω-Ω</a:t>
            </a:r>
            <a:r>
              <a:rPr lang="en-US" sz="2000" baseline="-25000">
                <a:latin typeface="Calibri" pitchFamily="8" charset="0"/>
              </a:rPr>
              <a:t>p</a:t>
            </a:r>
            <a:r>
              <a:rPr lang="en-US" sz="2000">
                <a:latin typeface="Calibri" pitchFamily="8" charset="0"/>
              </a:rPr>
              <a:t>) and so should lie below circular velocity 200km/s = 0.2kpc/Myr</a:t>
            </a:r>
          </a:p>
        </p:txBody>
      </p:sp>
      <p:grpSp>
        <p:nvGrpSpPr>
          <p:cNvPr id="53252" name="Group 12"/>
          <p:cNvGrpSpPr>
            <a:grpSpLocks/>
          </p:cNvGrpSpPr>
          <p:nvPr/>
        </p:nvGrpSpPr>
        <p:grpSpPr bwMode="auto">
          <a:xfrm>
            <a:off x="425450" y="1112838"/>
            <a:ext cx="8021638" cy="4419600"/>
            <a:chOff x="476192" y="1100662"/>
            <a:chExt cx="8020930" cy="4419605"/>
          </a:xfrm>
        </p:grpSpPr>
        <p:grpSp>
          <p:nvGrpSpPr>
            <p:cNvPr id="53253" name="Group 6"/>
            <p:cNvGrpSpPr>
              <a:grpSpLocks/>
            </p:cNvGrpSpPr>
            <p:nvPr/>
          </p:nvGrpSpPr>
          <p:grpSpPr bwMode="auto">
            <a:xfrm>
              <a:off x="476192" y="1100662"/>
              <a:ext cx="4231270" cy="4298885"/>
              <a:chOff x="476192" y="1100662"/>
              <a:chExt cx="4231270" cy="4298885"/>
            </a:xfrm>
          </p:grpSpPr>
          <p:pic>
            <p:nvPicPr>
              <p:cNvPr id="53258" name="Picture 4" descr="Screen Shot 2013-05-08 at 12.57.29 PM.png"/>
              <p:cNvPicPr>
                <a:picLocks noChangeAspect="1"/>
              </p:cNvPicPr>
              <p:nvPr/>
            </p:nvPicPr>
            <p:blipFill>
              <a:blip r:embed="rId2"/>
              <a:srcRect l="2425" r="4848" b="2509"/>
              <a:stretch>
                <a:fillRect/>
              </a:stretch>
            </p:blipFill>
            <p:spPr bwMode="auto">
              <a:xfrm>
                <a:off x="476192" y="1100662"/>
                <a:ext cx="4231265" cy="42988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3259" name="TextBox 3"/>
              <p:cNvSpPr txBox="1">
                <a:spLocks noChangeArrowheads="1"/>
              </p:cNvSpPr>
              <p:nvPr/>
            </p:nvSpPr>
            <p:spPr bwMode="auto">
              <a:xfrm>
                <a:off x="1303862" y="4498740"/>
                <a:ext cx="34036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latin typeface="Calibri" pitchFamily="8" charset="0"/>
                  </a:rPr>
                  <a:t>Sanchez-Gil et al.(2011)</a:t>
                </a:r>
              </a:p>
            </p:txBody>
          </p:sp>
        </p:grpSp>
        <p:pic>
          <p:nvPicPr>
            <p:cNvPr id="53254" name="Picture 5" descr="Screen Shot 2013-05-08 at 12.57.36 PM.png"/>
            <p:cNvPicPr>
              <a:picLocks noChangeAspect="1"/>
            </p:cNvPicPr>
            <p:nvPr/>
          </p:nvPicPr>
          <p:blipFill>
            <a:blip r:embed="rId3"/>
            <a:srcRect l="12122" r="4848"/>
            <a:stretch>
              <a:fillRect/>
            </a:stretch>
          </p:blipFill>
          <p:spPr bwMode="auto">
            <a:xfrm>
              <a:off x="4742660" y="1287706"/>
              <a:ext cx="3754462" cy="4232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/>
            <p:cNvSpPr/>
            <p:nvPr/>
          </p:nvSpPr>
          <p:spPr>
            <a:xfrm>
              <a:off x="7044687" y="2861201"/>
              <a:ext cx="592086" cy="711201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760403" y="3572402"/>
              <a:ext cx="592085" cy="711201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123908" y="2667526"/>
              <a:ext cx="593673" cy="711201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8"/>
          <p:cNvGrpSpPr>
            <a:grpSpLocks/>
          </p:cNvGrpSpPr>
          <p:nvPr/>
        </p:nvGrpSpPr>
        <p:grpSpPr bwMode="auto">
          <a:xfrm>
            <a:off x="411163" y="1117600"/>
            <a:ext cx="8021637" cy="4090988"/>
            <a:chOff x="476192" y="1100662"/>
            <a:chExt cx="8020930" cy="4090755"/>
          </a:xfrm>
        </p:grpSpPr>
        <p:grpSp>
          <p:nvGrpSpPr>
            <p:cNvPr id="54277" name="Group 6"/>
            <p:cNvGrpSpPr>
              <a:grpSpLocks/>
            </p:cNvGrpSpPr>
            <p:nvPr/>
          </p:nvGrpSpPr>
          <p:grpSpPr bwMode="auto">
            <a:xfrm>
              <a:off x="476192" y="1100662"/>
              <a:ext cx="4231270" cy="4077638"/>
              <a:chOff x="476192" y="1100662"/>
              <a:chExt cx="4231270" cy="4077638"/>
            </a:xfrm>
          </p:grpSpPr>
          <p:pic>
            <p:nvPicPr>
              <p:cNvPr id="54282" name="Picture 14" descr="Screen Shot 2013-05-08 at 12.57.29 PM.png"/>
              <p:cNvPicPr>
                <a:picLocks noChangeAspect="1"/>
              </p:cNvPicPr>
              <p:nvPr/>
            </p:nvPicPr>
            <p:blipFill>
              <a:blip r:embed="rId2"/>
              <a:srcRect l="2425" r="4848" b="7526"/>
              <a:stretch>
                <a:fillRect/>
              </a:stretch>
            </p:blipFill>
            <p:spPr bwMode="auto">
              <a:xfrm>
                <a:off x="476192" y="1100662"/>
                <a:ext cx="4231265" cy="4077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283" name="TextBox 15"/>
              <p:cNvSpPr txBox="1">
                <a:spLocks noChangeArrowheads="1"/>
              </p:cNvSpPr>
              <p:nvPr/>
            </p:nvSpPr>
            <p:spPr bwMode="auto">
              <a:xfrm>
                <a:off x="1303862" y="4498740"/>
                <a:ext cx="34036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latin typeface="Calibri" pitchFamily="8" charset="0"/>
                  </a:rPr>
                  <a:t>Sanchez-Gil et al.(2011)</a:t>
                </a:r>
              </a:p>
            </p:txBody>
          </p:sp>
        </p:grpSp>
        <p:pic>
          <p:nvPicPr>
            <p:cNvPr id="54278" name="Picture 10" descr="Screen Shot 2013-05-08 at 12.57.36 PM.png"/>
            <p:cNvPicPr>
              <a:picLocks noChangeAspect="1"/>
            </p:cNvPicPr>
            <p:nvPr/>
          </p:nvPicPr>
          <p:blipFill>
            <a:blip r:embed="rId3"/>
            <a:srcRect l="12122" r="4848" b="7770"/>
            <a:stretch>
              <a:fillRect/>
            </a:stretch>
          </p:blipFill>
          <p:spPr bwMode="auto">
            <a:xfrm>
              <a:off x="4742660" y="1287706"/>
              <a:ext cx="3754462" cy="3903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1"/>
            <p:cNvSpPr/>
            <p:nvPr/>
          </p:nvSpPr>
          <p:spPr>
            <a:xfrm>
              <a:off x="7044688" y="2861100"/>
              <a:ext cx="592085" cy="71115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760403" y="3572259"/>
              <a:ext cx="592086" cy="71115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123909" y="2667436"/>
              <a:ext cx="593673" cy="71115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542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Patterns of Star Formation</a:t>
            </a:r>
          </a:p>
        </p:txBody>
      </p:sp>
      <p:sp>
        <p:nvSpPr>
          <p:cNvPr id="54276" name="TextBox 7"/>
          <p:cNvSpPr txBox="1">
            <a:spLocks noChangeArrowheads="1"/>
          </p:cNvSpPr>
          <p:nvPr/>
        </p:nvSpPr>
        <p:spPr bwMode="auto">
          <a:xfrm>
            <a:off x="993775" y="5465763"/>
            <a:ext cx="75660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 pitchFamily="8" charset="0"/>
              </a:rPr>
              <a:t>Resolved gradients can be due to growth/disappearance of spiral features or multiple pattern interference, or external perturbations, not single patterns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11888" cy="1143000"/>
          </a:xfrm>
        </p:spPr>
        <p:txBody>
          <a:bodyPr/>
          <a:lstStyle/>
          <a:p>
            <a:r>
              <a:rPr lang="en-US" dirty="0" smtClean="0"/>
              <a:t>Migration by local transient peaks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1933575"/>
            <a:ext cx="5676900" cy="4525963"/>
          </a:xfrm>
        </p:spPr>
        <p:txBody>
          <a:bodyPr/>
          <a:lstStyle/>
          <a:p>
            <a:r>
              <a:rPr lang="en-US" sz="2800" dirty="0" smtClean="0"/>
              <a:t>Stars in phase with a local density peak drift inward or outward (depending on phase)</a:t>
            </a:r>
          </a:p>
          <a:p>
            <a:r>
              <a:rPr lang="en-US" sz="2800" dirty="0" smtClean="0"/>
              <a:t>Single patterns at </a:t>
            </a:r>
            <a:r>
              <a:rPr lang="en-US" sz="2800" dirty="0" err="1" smtClean="0"/>
              <a:t>corotation</a:t>
            </a:r>
            <a:r>
              <a:rPr lang="en-US" sz="2800" dirty="0" smtClean="0"/>
              <a:t>? No.</a:t>
            </a:r>
          </a:p>
          <a:p>
            <a:r>
              <a:rPr lang="en-US" sz="2800" dirty="0" smtClean="0"/>
              <a:t>Multiple patterns and short lived </a:t>
            </a:r>
            <a:r>
              <a:rPr lang="en-US" sz="2800" b="1" dirty="0" smtClean="0"/>
              <a:t>interference</a:t>
            </a:r>
            <a:r>
              <a:rPr lang="en-US" sz="2800" dirty="0" smtClean="0"/>
              <a:t> giving local density peaks that cause stars to </a:t>
            </a:r>
            <a:r>
              <a:rPr lang="en-US" sz="2800" dirty="0" smtClean="0"/>
              <a:t>migrate</a:t>
            </a:r>
          </a:p>
          <a:p>
            <a:r>
              <a:rPr lang="en-US" sz="2800" dirty="0" smtClean="0"/>
              <a:t>Many more transient peaks thank patterns during lifetime of Galaxy</a:t>
            </a:r>
            <a:endParaRPr lang="en-US" sz="2800" dirty="0" smtClean="0"/>
          </a:p>
        </p:txBody>
      </p:sp>
      <p:pic>
        <p:nvPicPr>
          <p:cNvPr id="4" name="Picture 3" descr="figr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088" y="274638"/>
            <a:ext cx="1825625" cy="618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600200"/>
            <a:ext cx="7696200" cy="4525963"/>
          </a:xfrm>
        </p:spPr>
        <p:txBody>
          <a:bodyPr/>
          <a:lstStyle/>
          <a:p>
            <a:r>
              <a:rPr lang="en-US" dirty="0" smtClean="0"/>
              <a:t>N-body simulations show phase space structure everywhere</a:t>
            </a:r>
          </a:p>
          <a:p>
            <a:r>
              <a:rPr lang="en-US" dirty="0" smtClean="0"/>
              <a:t>Gaps related to transitions between patterns</a:t>
            </a:r>
          </a:p>
          <a:p>
            <a:r>
              <a:rPr lang="en-US" dirty="0" smtClean="0"/>
              <a:t>Interference in different patterns can cause bursts of moving star formation and stellar migration</a:t>
            </a:r>
          </a:p>
          <a:p>
            <a:r>
              <a:rPr lang="en-US" dirty="0" smtClean="0"/>
              <a:t>3-armed/lopsided/bar coupling?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ustermovie2.gif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Dissolution of a cluster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56250" y="4622800"/>
            <a:ext cx="2857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Mitschang</a:t>
            </a:r>
            <a:r>
              <a:rPr lang="en-US" dirty="0" smtClean="0"/>
              <a:t> et al. 2014,</a:t>
            </a:r>
            <a:r>
              <a:rPr lang="en-US" dirty="0" smtClean="0"/>
              <a:t> </a:t>
            </a:r>
            <a:r>
              <a:rPr lang="en-US" dirty="0" smtClean="0"/>
              <a:t>using</a:t>
            </a:r>
            <a:r>
              <a:rPr lang="en-US" dirty="0" smtClean="0"/>
              <a:t> </a:t>
            </a:r>
            <a:r>
              <a:rPr lang="en-US" dirty="0" err="1" smtClean="0"/>
              <a:t>Bensby</a:t>
            </a:r>
            <a:r>
              <a:rPr lang="en-US" dirty="0" smtClean="0"/>
              <a:t> et al</a:t>
            </a:r>
            <a:r>
              <a:rPr lang="en-US" dirty="0" smtClean="0"/>
              <a:t>.2014 sample of 714 stars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56250" y="2892048"/>
            <a:ext cx="2762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Blind chemical tagging experiment</a:t>
            </a:r>
            <a:endParaRPr lang="en-US" sz="28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285234" y="200846"/>
            <a:ext cx="5271016" cy="6244919"/>
            <a:chOff x="285234" y="200846"/>
            <a:chExt cx="5271016" cy="6244919"/>
          </a:xfrm>
        </p:grpSpPr>
        <p:pic>
          <p:nvPicPr>
            <p:cNvPr id="4" name="Picture 3" descr="Screen Shot 2015-04-13 at 2.55.49 PM.png"/>
            <p:cNvPicPr>
              <a:picLocks noChangeAspect="1"/>
            </p:cNvPicPr>
            <p:nvPr/>
          </p:nvPicPr>
          <p:blipFill>
            <a:blip r:embed="rId2"/>
            <a:srcRect l="49204"/>
            <a:stretch>
              <a:fillRect/>
            </a:stretch>
          </p:blipFill>
          <p:spPr>
            <a:xfrm>
              <a:off x="2985480" y="508670"/>
              <a:ext cx="2570770" cy="577782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663950" y="6076433"/>
              <a:ext cx="17081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Teff</a:t>
              </a:r>
              <a:r>
                <a:rPr lang="en-US" dirty="0" smtClean="0"/>
                <a:t> (K)</a:t>
              </a:r>
              <a:endParaRPr lang="en-US" dirty="0"/>
            </a:p>
          </p:txBody>
        </p:sp>
        <p:pic>
          <p:nvPicPr>
            <p:cNvPr id="8" name="Picture 7" descr="Screen Shot 2015-04-13 at 2.59.18 PM.png"/>
            <p:cNvPicPr>
              <a:picLocks noChangeAspect="1"/>
            </p:cNvPicPr>
            <p:nvPr/>
          </p:nvPicPr>
          <p:blipFill>
            <a:blip r:embed="rId3"/>
            <a:srcRect r="1827"/>
            <a:stretch>
              <a:fillRect/>
            </a:stretch>
          </p:blipFill>
          <p:spPr>
            <a:xfrm>
              <a:off x="406400" y="416746"/>
              <a:ext cx="2528280" cy="589582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79500" y="6058570"/>
              <a:ext cx="17653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 (km/</a:t>
              </a:r>
              <a:r>
                <a:rPr lang="en-US" dirty="0" err="1" smtClean="0"/>
                <a:t>s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130264" y="5038298"/>
              <a:ext cx="1200328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</a:t>
              </a:r>
              <a:r>
                <a:rPr lang="en-US" dirty="0" smtClean="0"/>
                <a:t> (km/</a:t>
              </a:r>
              <a:r>
                <a:rPr lang="en-US" dirty="0" err="1" smtClean="0"/>
                <a:t>s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2231631" y="916595"/>
              <a:ext cx="180083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log </a:t>
              </a:r>
              <a:r>
                <a:rPr lang="en-US" dirty="0" err="1" smtClean="0"/>
                <a:t>g</a:t>
              </a:r>
              <a:r>
                <a:rPr lang="en-US" dirty="0" smtClean="0"/>
                <a:t> (cm s</a:t>
              </a:r>
              <a:r>
                <a:rPr lang="en-US" baseline="30000" dirty="0" smtClean="0"/>
                <a:t>-2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09950" y="736600"/>
              <a:ext cx="11493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10.1 </a:t>
              </a:r>
              <a:r>
                <a:rPr lang="en-US" dirty="0" err="1" smtClean="0"/>
                <a:t>Gyr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35350" y="2001676"/>
              <a:ext cx="11493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6.1 </a:t>
              </a:r>
              <a:r>
                <a:rPr lang="en-US" dirty="0" err="1" smtClean="0"/>
                <a:t>Gyr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38525" y="3290669"/>
              <a:ext cx="11493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2.3 </a:t>
              </a:r>
              <a:r>
                <a:rPr lang="en-US" dirty="0" err="1" smtClean="0"/>
                <a:t>Gyr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75025" y="4622800"/>
              <a:ext cx="11493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12.4 </a:t>
              </a:r>
              <a:r>
                <a:rPr lang="en-US" dirty="0" err="1" smtClean="0"/>
                <a:t>Gyr</a:t>
              </a:r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02680" y="4092376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Mitschang</a:t>
            </a:r>
            <a:r>
              <a:rPr lang="en-US" sz="1400" dirty="0" smtClean="0"/>
              <a:t> et al. 2014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2100" y="508670"/>
            <a:ext cx="3276600" cy="2265362"/>
          </a:xfrm>
        </p:spPr>
        <p:txBody>
          <a:bodyPr/>
          <a:lstStyle/>
          <a:p>
            <a:pPr algn="l"/>
            <a:r>
              <a:rPr lang="en-US" sz="2800" dirty="0" smtClean="0">
                <a:latin typeface="Arial"/>
                <a:cs typeface="Arial"/>
              </a:rPr>
              <a:t>Abundance groups in the solar neighborhood</a:t>
            </a:r>
            <a:endParaRPr lang="en-US" sz="28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bit.png"/>
          <p:cNvPicPr>
            <a:picLocks noChangeAspect="1"/>
          </p:cNvPicPr>
          <p:nvPr/>
        </p:nvPicPr>
        <p:blipFill>
          <a:blip r:embed="rId2"/>
          <a:srcRect l="6409"/>
          <a:stretch>
            <a:fillRect/>
          </a:stretch>
        </p:blipFill>
        <p:spPr>
          <a:xfrm>
            <a:off x="4416765" y="917470"/>
            <a:ext cx="4480301" cy="532765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37634" y="1209508"/>
            <a:ext cx="3937465" cy="5540849"/>
            <a:chOff x="285234" y="1107910"/>
            <a:chExt cx="3937465" cy="5642570"/>
          </a:xfrm>
        </p:grpSpPr>
        <p:pic>
          <p:nvPicPr>
            <p:cNvPr id="5" name="Picture 4" descr="pc1.png"/>
            <p:cNvPicPr>
              <a:picLocks noChangeAspect="1"/>
            </p:cNvPicPr>
            <p:nvPr/>
          </p:nvPicPr>
          <p:blipFill>
            <a:blip r:embed="rId3"/>
            <a:srcRect l="7500" t="10000" r="8750" b="9167"/>
            <a:stretch>
              <a:fillRect/>
            </a:stretch>
          </p:blipFill>
          <p:spPr>
            <a:xfrm>
              <a:off x="659385" y="1107910"/>
              <a:ext cx="3560213" cy="2577168"/>
            </a:xfrm>
            <a:prstGeom prst="rect">
              <a:avLst/>
            </a:prstGeom>
          </p:spPr>
        </p:pic>
        <p:pic>
          <p:nvPicPr>
            <p:cNvPr id="6" name="Picture 5" descr="pc2.png"/>
            <p:cNvPicPr>
              <a:picLocks noChangeAspect="1"/>
            </p:cNvPicPr>
            <p:nvPr/>
          </p:nvPicPr>
          <p:blipFill>
            <a:blip r:embed="rId4"/>
            <a:srcRect l="7500" t="10000" r="8750"/>
            <a:stretch>
              <a:fillRect/>
            </a:stretch>
          </p:blipFill>
          <p:spPr>
            <a:xfrm>
              <a:off x="669339" y="3701605"/>
              <a:ext cx="3553360" cy="28639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2415010" y="2145321"/>
              <a:ext cx="19655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log</a:t>
              </a:r>
              <a:r>
                <a:rPr lang="en-US" baseline="-25000" dirty="0" smtClean="0"/>
                <a:t>10</a:t>
              </a:r>
              <a:r>
                <a:rPr lang="en-US" dirty="0" smtClean="0"/>
                <a:t> probability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66800" y="5632966"/>
              <a:ext cx="1117600" cy="376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10.2 </a:t>
              </a:r>
              <a:r>
                <a:rPr lang="en-US" dirty="0" err="1" smtClean="0"/>
                <a:t>Gyr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06500" y="3042166"/>
              <a:ext cx="1117600" cy="376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4.8 </a:t>
              </a:r>
              <a:r>
                <a:rPr lang="en-US" dirty="0" err="1" smtClean="0"/>
                <a:t>Gyr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3500" y="6374368"/>
              <a:ext cx="1435100" cy="3761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Eccentricity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681870" y="4694108"/>
              <a:ext cx="23543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Angular Momentum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-670617" y="2165360"/>
              <a:ext cx="22810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Angular Momentum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2446243" y="4720576"/>
              <a:ext cx="19655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log</a:t>
              </a:r>
              <a:r>
                <a:rPr lang="en-US" baseline="-25000" dirty="0" smtClean="0"/>
                <a:t>10</a:t>
              </a:r>
              <a:r>
                <a:rPr lang="en-US" dirty="0" smtClean="0"/>
                <a:t> probability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32366" y="457200"/>
            <a:ext cx="5250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probability of finding a star in the solar neighborhood assuming even distribution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 largest groups</a:t>
            </a:r>
            <a:endParaRPr lang="en-US" dirty="0"/>
          </a:p>
        </p:txBody>
      </p:sp>
      <p:pic>
        <p:nvPicPr>
          <p:cNvPr id="4" name="Picture 3" descr="Screen Shot 2015-04-14 at 5.25.4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1" y="1417638"/>
            <a:ext cx="7000498" cy="467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9800" y="19177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thick disk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994400" y="360096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thin disk</a:t>
            </a:r>
            <a:endParaRPr lang="en-US" i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oud 21"/>
          <p:cNvSpPr/>
          <p:nvPr/>
        </p:nvSpPr>
        <p:spPr>
          <a:xfrm>
            <a:off x="4839398" y="381000"/>
            <a:ext cx="3162300" cy="812474"/>
          </a:xfrm>
          <a:prstGeom prst="cloud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56000" cy="3479800"/>
          </a:xfrm>
        </p:spPr>
        <p:txBody>
          <a:bodyPr/>
          <a:lstStyle/>
          <a:p>
            <a:pPr algn="l"/>
            <a:r>
              <a:rPr lang="en-US" sz="4000" dirty="0" smtClean="0"/>
              <a:t>Parent populations of the 6 largest abundance groups </a:t>
            </a:r>
            <a:endParaRPr lang="en-US" sz="4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3846706" y="1163560"/>
            <a:ext cx="5018256" cy="5282206"/>
            <a:chOff x="3846706" y="1163560"/>
            <a:chExt cx="5018256" cy="5282206"/>
          </a:xfrm>
        </p:grpSpPr>
        <p:grpSp>
          <p:nvGrpSpPr>
            <p:cNvPr id="12" name="Group 11"/>
            <p:cNvGrpSpPr/>
            <p:nvPr/>
          </p:nvGrpSpPr>
          <p:grpSpPr>
            <a:xfrm>
              <a:off x="3846706" y="1163560"/>
              <a:ext cx="5018256" cy="5186440"/>
              <a:chOff x="3808606" y="1163560"/>
              <a:chExt cx="5018256" cy="5186440"/>
            </a:xfrm>
          </p:grpSpPr>
          <p:pic>
            <p:nvPicPr>
              <p:cNvPr id="4" name="Picture 3" descr="i1s.png"/>
              <p:cNvPicPr>
                <a:picLocks noChangeAspect="1"/>
              </p:cNvPicPr>
              <p:nvPr/>
            </p:nvPicPr>
            <p:blipFill>
              <a:blip r:embed="rId2"/>
              <a:srcRect l="5000" t="16364" b="14545"/>
              <a:stretch>
                <a:fillRect/>
              </a:stretch>
            </p:blipFill>
            <p:spPr>
              <a:xfrm>
                <a:off x="4177937" y="1193473"/>
                <a:ext cx="4648925" cy="2324427"/>
              </a:xfrm>
              <a:prstGeom prst="rect">
                <a:avLst/>
              </a:prstGeom>
            </p:spPr>
          </p:pic>
          <p:pic>
            <p:nvPicPr>
              <p:cNvPr id="5" name="Picture 4" descr="i6s.png"/>
              <p:cNvPicPr>
                <a:picLocks noChangeAspect="1"/>
              </p:cNvPicPr>
              <p:nvPr/>
            </p:nvPicPr>
            <p:blipFill>
              <a:blip r:embed="rId3"/>
              <a:srcRect l="5000" t="16364"/>
              <a:stretch>
                <a:fillRect/>
              </a:stretch>
            </p:blipFill>
            <p:spPr>
              <a:xfrm>
                <a:off x="4166166" y="3534178"/>
                <a:ext cx="4652252" cy="2815822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664200" y="1314966"/>
                <a:ext cx="1117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4.8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Gyr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829300" y="3569772"/>
                <a:ext cx="1117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12.1Gyr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16200000">
                <a:off x="2816102" y="4465507"/>
                <a:ext cx="235433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Angular Momentum</a:t>
                </a:r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6200000">
                <a:off x="2822969" y="2156064"/>
                <a:ext cx="235433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Angular Momentum</a:t>
                </a:r>
                <a:endParaRPr lang="en-US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635500" y="6076434"/>
              <a:ext cx="14351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Eccentricity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6335" y="3593880"/>
            <a:ext cx="3688832" cy="2851886"/>
            <a:chOff x="196335" y="3593880"/>
            <a:chExt cx="3688832" cy="2851886"/>
          </a:xfrm>
        </p:grpSpPr>
        <p:pic>
          <p:nvPicPr>
            <p:cNvPr id="11" name="Picture 10" descr="i3s.png"/>
            <p:cNvPicPr>
              <a:picLocks noChangeAspect="1"/>
            </p:cNvPicPr>
            <p:nvPr/>
          </p:nvPicPr>
          <p:blipFill>
            <a:blip r:embed="rId4"/>
            <a:srcRect t="16364" r="27500" b="9091"/>
            <a:stretch>
              <a:fillRect/>
            </a:stretch>
          </p:blipFill>
          <p:spPr>
            <a:xfrm>
              <a:off x="279400" y="3593880"/>
              <a:ext cx="3605767" cy="254887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095500" y="3754438"/>
              <a:ext cx="111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7</a:t>
              </a:r>
              <a:r>
                <a:rPr lang="en-US" dirty="0" smtClean="0">
                  <a:solidFill>
                    <a:srgbClr val="FFFF00"/>
                  </a:solidFill>
                </a:rPr>
                <a:t>.1Gyr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53117" y="6076434"/>
              <a:ext cx="14351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Eccentricity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-796169" y="4605207"/>
              <a:ext cx="23543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Angular Momentum</a:t>
              </a:r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650018" y="6038334"/>
            <a:ext cx="1117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Angle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333302" y="466429"/>
            <a:ext cx="2973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 these groups evenly distributed?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985000" y="901700"/>
            <a:ext cx="665018" cy="2618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40300" cy="1143000"/>
          </a:xfrm>
        </p:spPr>
        <p:txBody>
          <a:bodyPr/>
          <a:lstStyle/>
          <a:p>
            <a:r>
              <a:rPr lang="en-US" sz="3600" dirty="0" smtClean="0"/>
              <a:t>Parent populations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2946902" cy="3077746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Sizes:   </a:t>
            </a:r>
          </a:p>
          <a:p>
            <a:pPr>
              <a:buNone/>
            </a:pPr>
            <a:r>
              <a:rPr lang="en-US" sz="2800" dirty="0" smtClean="0"/>
              <a:t>300,000--4 million  </a:t>
            </a:r>
          </a:p>
          <a:p>
            <a:pPr lvl="1"/>
            <a:r>
              <a:rPr lang="en-US" sz="2400" dirty="0" err="1" smtClean="0"/>
              <a:t>Conatal</a:t>
            </a:r>
            <a:r>
              <a:rPr lang="en-US" sz="2400" dirty="0" smtClean="0"/>
              <a:t>?</a:t>
            </a:r>
          </a:p>
          <a:p>
            <a:pPr lvl="1"/>
            <a:r>
              <a:rPr lang="en-US" sz="2400" dirty="0" smtClean="0"/>
              <a:t>Coeval?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0" y="5003800"/>
            <a:ext cx="584212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Thin disk groups:  narrow distributions in </a:t>
            </a:r>
            <a:r>
              <a:rPr lang="en-US" sz="2000" dirty="0" err="1" smtClean="0"/>
              <a:t>e,L</a:t>
            </a:r>
            <a:r>
              <a:rPr lang="en-US" sz="2000" dirty="0" smtClean="0"/>
              <a:t> </a:t>
            </a:r>
          </a:p>
          <a:p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/>
              <a:t> </a:t>
            </a:r>
            <a:r>
              <a:rPr lang="en-US" sz="2000" dirty="0" smtClean="0"/>
              <a:t>little migration/heating</a:t>
            </a:r>
          </a:p>
          <a:p>
            <a:r>
              <a:rPr lang="en-US" sz="2000" dirty="0" smtClean="0"/>
              <a:t>Thick disk groups:  wide </a:t>
            </a:r>
            <a:r>
              <a:rPr lang="en-US" sz="2000" dirty="0" smtClean="0"/>
              <a:t>distributions</a:t>
            </a:r>
          </a:p>
          <a:p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lots of migration/heating</a:t>
            </a:r>
            <a:r>
              <a:rPr lang="en-US" sz="2000" dirty="0" smtClean="0"/>
              <a:t> </a:t>
            </a:r>
            <a:endParaRPr lang="en-US" sz="2000" dirty="0" smtClean="0"/>
          </a:p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170035" y="1149668"/>
            <a:ext cx="5516353" cy="3866832"/>
            <a:chOff x="3068435" y="1149668"/>
            <a:chExt cx="5516353" cy="3866832"/>
          </a:xfrm>
        </p:grpSpPr>
        <p:pic>
          <p:nvPicPr>
            <p:cNvPr id="4" name="Picture 3" descr="hhs6.png"/>
            <p:cNvPicPr>
              <a:picLocks noChangeAspect="1"/>
            </p:cNvPicPr>
            <p:nvPr/>
          </p:nvPicPr>
          <p:blipFill>
            <a:blip r:embed="rId2"/>
            <a:srcRect l="7500" t="5000" b="8333"/>
            <a:stretch>
              <a:fillRect/>
            </a:stretch>
          </p:blipFill>
          <p:spPr>
            <a:xfrm>
              <a:off x="3442202" y="2867967"/>
              <a:ext cx="5142586" cy="1806861"/>
            </a:xfrm>
            <a:prstGeom prst="rect">
              <a:avLst/>
            </a:prstGeom>
          </p:spPr>
        </p:pic>
        <p:pic>
          <p:nvPicPr>
            <p:cNvPr id="6" name="Picture 5" descr="hhs3.png"/>
            <p:cNvPicPr>
              <a:picLocks noChangeAspect="1"/>
            </p:cNvPicPr>
            <p:nvPr/>
          </p:nvPicPr>
          <p:blipFill>
            <a:blip r:embed="rId3"/>
            <a:srcRect l="5000" t="5000" r="1250" b="8333"/>
            <a:stretch>
              <a:fillRect/>
            </a:stretch>
          </p:blipFill>
          <p:spPr>
            <a:xfrm>
              <a:off x="3291200" y="1149668"/>
              <a:ext cx="5212080" cy="180686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38700" y="1199634"/>
              <a:ext cx="111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7.1 </a:t>
              </a:r>
              <a:r>
                <a:rPr lang="en-US" dirty="0" err="1" smtClean="0"/>
                <a:t>Gyr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72200" y="1199634"/>
              <a:ext cx="111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7.1 </a:t>
              </a:r>
              <a:r>
                <a:rPr lang="en-US" dirty="0" err="1" smtClean="0"/>
                <a:t>Gyr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38700" y="2939534"/>
              <a:ext cx="111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12.1 </a:t>
              </a:r>
              <a:r>
                <a:rPr lang="en-US" dirty="0" err="1" smtClean="0"/>
                <a:t>Gyr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96000" y="2901434"/>
              <a:ext cx="111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12.1 </a:t>
              </a:r>
              <a:r>
                <a:rPr lang="en-US" dirty="0" err="1" smtClean="0"/>
                <a:t>Gyr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51300" y="4677946"/>
              <a:ext cx="12065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eccentricity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08700" y="4665246"/>
              <a:ext cx="23241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angular momentum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38210" y="1600200"/>
              <a:ext cx="8391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4458B"/>
                  </a:solidFill>
                </a:rPr>
                <a:t>parent</a:t>
              </a:r>
            </a:p>
            <a:p>
              <a:r>
                <a:rPr lang="en-US" dirty="0" smtClean="0">
                  <a:solidFill>
                    <a:srgbClr val="5743B8"/>
                  </a:solidFill>
                </a:rPr>
                <a:t>group</a:t>
              </a:r>
              <a:endParaRPr lang="en-US" dirty="0">
                <a:solidFill>
                  <a:srgbClr val="5743B8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72200" y="1600200"/>
              <a:ext cx="8391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4458B"/>
                  </a:solidFill>
                </a:rPr>
                <a:t>parent</a:t>
              </a:r>
            </a:p>
            <a:p>
              <a:r>
                <a:rPr lang="en-US" dirty="0" smtClean="0">
                  <a:solidFill>
                    <a:srgbClr val="79B88E"/>
                  </a:solidFill>
                </a:rPr>
                <a:t>group</a:t>
              </a:r>
              <a:endParaRPr lang="en-US" dirty="0">
                <a:solidFill>
                  <a:srgbClr val="79B88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2065773" y="2514600"/>
              <a:ext cx="2374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number of stars</a:t>
              </a:r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939810" y="3308866"/>
            <a:ext cx="839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4458B"/>
                </a:solidFill>
              </a:rPr>
              <a:t>parent</a:t>
            </a:r>
          </a:p>
          <a:p>
            <a:r>
              <a:rPr lang="en-US" dirty="0" smtClean="0">
                <a:solidFill>
                  <a:srgbClr val="5743B8"/>
                </a:solidFill>
              </a:rPr>
              <a:t>group</a:t>
            </a:r>
            <a:endParaRPr lang="en-US" dirty="0">
              <a:solidFill>
                <a:srgbClr val="5743B8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22510" y="3156466"/>
            <a:ext cx="839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4458B"/>
                </a:solidFill>
              </a:rPr>
              <a:t>parent</a:t>
            </a:r>
          </a:p>
          <a:p>
            <a:r>
              <a:rPr lang="en-US" dirty="0" smtClean="0">
                <a:solidFill>
                  <a:srgbClr val="79B88E"/>
                </a:solidFill>
              </a:rPr>
              <a:t>group</a:t>
            </a:r>
            <a:endParaRPr lang="en-US" dirty="0">
              <a:solidFill>
                <a:srgbClr val="79B88E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558800"/>
            <a:ext cx="74041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660066"/>
                </a:solidFill>
              </a:rPr>
              <a:t>The Decade of Galactic Surveys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49400"/>
            <a:ext cx="7416800" cy="5308600"/>
          </a:xfrm>
        </p:spPr>
        <p:txBody>
          <a:bodyPr/>
          <a:lstStyle/>
          <a:p>
            <a:r>
              <a:rPr lang="en-US" sz="2400" dirty="0" smtClean="0"/>
              <a:t>SDSSIII </a:t>
            </a:r>
          </a:p>
          <a:p>
            <a:pPr lvl="1"/>
            <a:r>
              <a:rPr lang="en-US" sz="2000" dirty="0" smtClean="0"/>
              <a:t>APOGEE 150000 stars H-band, into the Galactic plane</a:t>
            </a:r>
          </a:p>
          <a:p>
            <a:pPr lvl="1"/>
            <a:r>
              <a:rPr lang="en-US" sz="2000" dirty="0" smtClean="0"/>
              <a:t>SEGUE 1,2 </a:t>
            </a:r>
            <a:r>
              <a:rPr lang="en-US" sz="2000" dirty="0" smtClean="0"/>
              <a:t>250,000 stars variety of latitudes, visible</a:t>
            </a:r>
          </a:p>
          <a:p>
            <a:r>
              <a:rPr lang="en-US" sz="2400" dirty="0" smtClean="0"/>
              <a:t>LAMOST</a:t>
            </a:r>
          </a:p>
          <a:p>
            <a:pPr lvl="1"/>
            <a:r>
              <a:rPr lang="en-US" sz="2000" dirty="0" smtClean="0"/>
              <a:t> galactic </a:t>
            </a:r>
            <a:r>
              <a:rPr lang="en-US" sz="2000" dirty="0" err="1" smtClean="0"/>
              <a:t>anticenter</a:t>
            </a:r>
            <a:r>
              <a:rPr lang="en-US" sz="2000" dirty="0" smtClean="0"/>
              <a:t>, spectroscopic survey &gt;  million stellar spectra</a:t>
            </a:r>
          </a:p>
          <a:p>
            <a:r>
              <a:rPr lang="en-US" sz="2400" dirty="0" smtClean="0"/>
              <a:t>GAIA (~billion stars)</a:t>
            </a:r>
          </a:p>
          <a:p>
            <a:pPr lvl="1"/>
            <a:r>
              <a:rPr lang="en-US" sz="2000" dirty="0" smtClean="0"/>
              <a:t>all sky, proper motions, parallaxes, radial velocity and spectra </a:t>
            </a:r>
          </a:p>
          <a:p>
            <a:pPr lvl="1"/>
            <a:r>
              <a:rPr lang="en-US" sz="2000" dirty="0" smtClean="0"/>
              <a:t>Release summer 2016,  Hundred Thousand Proper Motions </a:t>
            </a:r>
          </a:p>
          <a:p>
            <a:pPr lvl="1"/>
            <a:r>
              <a:rPr lang="en-US" sz="2000" dirty="0" smtClean="0"/>
              <a:t>Early 2017, Five-parameter </a:t>
            </a:r>
            <a:r>
              <a:rPr lang="en-US" sz="2000" dirty="0" err="1" smtClean="0"/>
              <a:t>astrometric</a:t>
            </a:r>
            <a:r>
              <a:rPr lang="en-US" sz="2000" dirty="0" smtClean="0"/>
              <a:t> solutions 90% sky, radial velocities</a:t>
            </a:r>
          </a:p>
          <a:p>
            <a:pPr lvl="1"/>
            <a:r>
              <a:rPr lang="en-US" sz="2000" dirty="0" smtClean="0"/>
              <a:t>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,4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releases, classification, binaries, variables, spectra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Parent populations for mono-abundance groups of nearby stars are too large to be birth clusters (unless the parent populations are unevenly distributed)</a:t>
            </a:r>
          </a:p>
          <a:p>
            <a:r>
              <a:rPr lang="en-US" dirty="0" smtClean="0"/>
              <a:t>If they are co-</a:t>
            </a:r>
            <a:r>
              <a:rPr lang="en-US" dirty="0" err="1" smtClean="0"/>
              <a:t>eval</a:t>
            </a:r>
            <a:r>
              <a:rPr lang="en-US" dirty="0" smtClean="0"/>
              <a:t> then constraints on migration/heating</a:t>
            </a:r>
          </a:p>
          <a:p>
            <a:r>
              <a:rPr lang="en-US" dirty="0" smtClean="0"/>
              <a:t>Sample completeness …. 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rap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1" y="1552575"/>
            <a:ext cx="7672182" cy="1975378"/>
          </a:xfrm>
          <a:prstGeom prst="rect">
            <a:avLst/>
          </a:prstGeom>
        </p:spPr>
      </p:pic>
      <p:pic>
        <p:nvPicPr>
          <p:cNvPr id="5" name="Picture 4" descr="wrap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4089352"/>
            <a:ext cx="8534400" cy="22751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500" y="1054099"/>
            <a:ext cx="386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Vertical </a:t>
            </a:r>
            <a:r>
              <a:rPr lang="en-US" sz="2400" dirty="0" err="1" smtClean="0"/>
              <a:t>epicyclic</a:t>
            </a:r>
            <a:r>
              <a:rPr lang="en-US" sz="2400" dirty="0" smtClean="0"/>
              <a:t> motions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604519"/>
            <a:ext cx="386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Radial </a:t>
            </a:r>
            <a:r>
              <a:rPr lang="en-US" sz="2400" dirty="0" err="1" smtClean="0"/>
              <a:t>epicyclic</a:t>
            </a:r>
            <a:r>
              <a:rPr lang="en-US" sz="2400" dirty="0" smtClean="0"/>
              <a:t> motions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318000" y="6179869"/>
            <a:ext cx="28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test particle simulations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683000" y="365779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Post Impulse Disk Response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2-11 at 4.02.54 PM.png"/>
          <p:cNvPicPr>
            <a:picLocks noChangeAspect="1"/>
          </p:cNvPicPr>
          <p:nvPr/>
        </p:nvPicPr>
        <p:blipFill>
          <a:blip r:embed="rId2">
            <a:lum bright="-16000" contrast="4000"/>
          </a:blip>
          <a:stretch>
            <a:fillRect/>
          </a:stretch>
        </p:blipFill>
        <p:spPr>
          <a:xfrm>
            <a:off x="755651" y="400051"/>
            <a:ext cx="7130415" cy="2955925"/>
          </a:xfrm>
          <a:prstGeom prst="rect">
            <a:avLst/>
          </a:prstGeom>
        </p:spPr>
      </p:pic>
      <p:pic>
        <p:nvPicPr>
          <p:cNvPr id="6" name="Picture 5" descr="Screen Shot 2015-02-11 at 4.02.54 PM.png"/>
          <p:cNvPicPr>
            <a:picLocks noChangeAspect="1"/>
          </p:cNvPicPr>
          <p:nvPr/>
        </p:nvPicPr>
        <p:blipFill>
          <a:blip r:embed="rId2">
            <a:lum bright="-16000" contrast="4000"/>
          </a:blip>
          <a:stretch>
            <a:fillRect/>
          </a:stretch>
        </p:blipFill>
        <p:spPr>
          <a:xfrm>
            <a:off x="742951" y="3302001"/>
            <a:ext cx="7130415" cy="2955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14216" y="6257926"/>
            <a:ext cx="328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Widrow</a:t>
            </a:r>
            <a:r>
              <a:rPr lang="en-US" dirty="0" smtClean="0"/>
              <a:t> et al. 2014 simulations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9616" y="6104038"/>
            <a:ext cx="378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Density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24400" y="685800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250Myr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38300" y="685800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0Myr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2-11 at 4.03.07 PM.png"/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787401" y="435611"/>
            <a:ext cx="7009765" cy="64185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2101" y="2768600"/>
            <a:ext cx="1003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&lt;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z</a:t>
            </a:r>
            <a:r>
              <a:rPr lang="en-US" sz="2800" dirty="0" smtClean="0"/>
              <a:t>&gt;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445001" y="2794000"/>
            <a:ext cx="1003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&lt;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z</a:t>
            </a:r>
            <a:r>
              <a:rPr lang="en-US" sz="2800" dirty="0" smtClean="0"/>
              <a:t>&gt;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562101" y="5664200"/>
            <a:ext cx="1752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&lt;</a:t>
            </a:r>
            <a:r>
              <a:rPr lang="en-US" sz="2800" dirty="0" err="1" smtClean="0"/>
              <a:t>dv</a:t>
            </a:r>
            <a:r>
              <a:rPr lang="en-US" sz="2800" baseline="-25000" dirty="0" err="1" smtClean="0"/>
              <a:t>z</a:t>
            </a:r>
            <a:r>
              <a:rPr lang="en-US" sz="2800" dirty="0" err="1" smtClean="0"/>
              <a:t>/dz</a:t>
            </a:r>
            <a:r>
              <a:rPr lang="en-US" sz="2800" dirty="0" smtClean="0"/>
              <a:t>&gt;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445001" y="5702300"/>
            <a:ext cx="1752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&lt;</a:t>
            </a:r>
            <a:r>
              <a:rPr lang="en-US" sz="2800" dirty="0" err="1" smtClean="0"/>
              <a:t>dv</a:t>
            </a:r>
            <a:r>
              <a:rPr lang="en-US" sz="2800" baseline="-25000" dirty="0" err="1" smtClean="0"/>
              <a:t>z</a:t>
            </a:r>
            <a:r>
              <a:rPr lang="en-US" sz="2800" dirty="0" err="1" smtClean="0"/>
              <a:t>/dz</a:t>
            </a:r>
            <a:r>
              <a:rPr lang="en-US" sz="2800" dirty="0" smtClean="0"/>
              <a:t>&gt;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622800" y="609600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250Myr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62101" y="609600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0Myr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62101" y="3644900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0Myr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21200" y="3492500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250Myr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2-11 at 4.02.54 PM.png"/>
          <p:cNvPicPr>
            <a:picLocks noChangeAspect="1"/>
          </p:cNvPicPr>
          <p:nvPr/>
        </p:nvPicPr>
        <p:blipFill>
          <a:blip r:embed="rId2">
            <a:lum bright="-16000" contrast="4000"/>
          </a:blip>
          <a:stretch>
            <a:fillRect/>
          </a:stretch>
        </p:blipFill>
        <p:spPr>
          <a:xfrm>
            <a:off x="755651" y="400051"/>
            <a:ext cx="7130415" cy="2955925"/>
          </a:xfrm>
          <a:prstGeom prst="rect">
            <a:avLst/>
          </a:prstGeom>
        </p:spPr>
      </p:pic>
      <p:pic>
        <p:nvPicPr>
          <p:cNvPr id="6" name="Picture 5" descr="Screen Shot 2015-02-11 at 4.02.54 PM.png"/>
          <p:cNvPicPr>
            <a:picLocks noChangeAspect="1"/>
          </p:cNvPicPr>
          <p:nvPr/>
        </p:nvPicPr>
        <p:blipFill>
          <a:blip r:embed="rId2">
            <a:lum bright="-16000" contrast="4000"/>
          </a:blip>
          <a:stretch>
            <a:fillRect/>
          </a:stretch>
        </p:blipFill>
        <p:spPr>
          <a:xfrm>
            <a:off x="742951" y="3302001"/>
            <a:ext cx="7130415" cy="2955925"/>
          </a:xfrm>
          <a:prstGeom prst="rect">
            <a:avLst/>
          </a:prstGeom>
        </p:spPr>
      </p:pic>
      <p:pic>
        <p:nvPicPr>
          <p:cNvPr id="5" name="Picture 4" descr="Screen Shot 2015-02-11 at 4.03.07 PM.png"/>
          <p:cNvPicPr>
            <a:picLocks noChangeAspect="1"/>
          </p:cNvPicPr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787401" y="435611"/>
            <a:ext cx="7009765" cy="64185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62101" y="2768600"/>
            <a:ext cx="1003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&lt;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z</a:t>
            </a:r>
            <a:r>
              <a:rPr lang="en-US" sz="2800" dirty="0" smtClean="0"/>
              <a:t>&gt;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470401" y="2768600"/>
            <a:ext cx="1003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&lt;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z</a:t>
            </a:r>
            <a:r>
              <a:rPr lang="en-US" sz="2800" dirty="0" smtClean="0"/>
              <a:t>&gt;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562101" y="5664200"/>
            <a:ext cx="1752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&lt;</a:t>
            </a:r>
            <a:r>
              <a:rPr lang="en-US" sz="2800" dirty="0" err="1" smtClean="0"/>
              <a:t>dv</a:t>
            </a:r>
            <a:r>
              <a:rPr lang="en-US" sz="2800" baseline="-25000" dirty="0" err="1" smtClean="0"/>
              <a:t>z</a:t>
            </a:r>
            <a:r>
              <a:rPr lang="en-US" sz="2800" dirty="0" err="1" smtClean="0"/>
              <a:t>/dz</a:t>
            </a:r>
            <a:r>
              <a:rPr lang="en-US" sz="2800" dirty="0" smtClean="0"/>
              <a:t>&gt;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470401" y="5664200"/>
            <a:ext cx="1752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&lt;</a:t>
            </a:r>
            <a:r>
              <a:rPr lang="en-US" sz="2800" dirty="0" err="1" smtClean="0"/>
              <a:t>dv</a:t>
            </a:r>
            <a:r>
              <a:rPr lang="en-US" sz="2800" baseline="-25000" dirty="0" err="1" smtClean="0"/>
              <a:t>z</a:t>
            </a:r>
            <a:r>
              <a:rPr lang="en-US" sz="2800" dirty="0" err="1" smtClean="0"/>
              <a:t>/dz</a:t>
            </a:r>
            <a:r>
              <a:rPr lang="en-US" sz="2800" dirty="0" smtClean="0"/>
              <a:t>&gt;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622800" y="609600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250Myr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70401" y="3530600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250Myr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62101" y="609600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0Myr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62101" y="3530600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0Myr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899" y="274638"/>
            <a:ext cx="8229600" cy="1143000"/>
          </a:xfrm>
        </p:spPr>
        <p:txBody>
          <a:bodyPr/>
          <a:lstStyle/>
          <a:p>
            <a:r>
              <a:rPr lang="en-US" sz="3200" dirty="0" smtClean="0"/>
              <a:t>Gradients with height in the solar neighborhood</a:t>
            </a:r>
            <a:endParaRPr lang="en-US" sz="3200" dirty="0"/>
          </a:p>
        </p:txBody>
      </p:sp>
      <p:pic>
        <p:nvPicPr>
          <p:cNvPr id="5" name="Picture 4" descr="Screen Shot 2015-04-14 at 4.38.4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800"/>
            <a:ext cx="5103563" cy="4737100"/>
          </a:xfrm>
          <a:prstGeom prst="rect">
            <a:avLst/>
          </a:prstGeom>
        </p:spPr>
      </p:pic>
      <p:pic>
        <p:nvPicPr>
          <p:cNvPr id="6" name="Picture 5" descr="Screen Shot 2015-04-14 at 4.38.50 PM.png"/>
          <p:cNvPicPr>
            <a:picLocks noChangeAspect="1"/>
          </p:cNvPicPr>
          <p:nvPr/>
        </p:nvPicPr>
        <p:blipFill>
          <a:blip r:embed="rId3"/>
          <a:srcRect l="15548"/>
          <a:stretch>
            <a:fillRect/>
          </a:stretch>
        </p:blipFill>
        <p:spPr>
          <a:xfrm>
            <a:off x="4584699" y="1341437"/>
            <a:ext cx="4317999" cy="471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7400" y="6051548"/>
            <a:ext cx="431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Wobbly galaxy (Williams et al. 2013)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5951538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Disk perturbed by a low mass satellite passing through the outer Galactic disk</a:t>
            </a:r>
          </a:p>
        </p:txBody>
      </p:sp>
      <p:pic>
        <p:nvPicPr>
          <p:cNvPr id="63491" name="Picture 3" descr="Picture 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0388" y="203200"/>
            <a:ext cx="1766887" cy="663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 descr="Picture 2.png"/>
          <p:cNvPicPr>
            <a:picLocks noChangeAspect="1"/>
          </p:cNvPicPr>
          <p:nvPr/>
        </p:nvPicPr>
        <p:blipFill>
          <a:blip r:embed="rId3"/>
          <a:srcRect l="10455" b="8002"/>
          <a:stretch>
            <a:fillRect/>
          </a:stretch>
        </p:blipFill>
        <p:spPr bwMode="auto">
          <a:xfrm>
            <a:off x="528638" y="2366963"/>
            <a:ext cx="6265862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3493" name="Straight Arrow Connector 6"/>
          <p:cNvCxnSpPr>
            <a:cxnSpLocks noChangeShapeType="1"/>
          </p:cNvCxnSpPr>
          <p:nvPr/>
        </p:nvCxnSpPr>
        <p:spPr bwMode="auto">
          <a:xfrm rot="5400000" flipH="1" flipV="1">
            <a:off x="152400" y="4521201"/>
            <a:ext cx="1355725" cy="0"/>
          </a:xfrm>
          <a:prstGeom prst="straightConnector1">
            <a:avLst/>
          </a:prstGeom>
          <a:noFill/>
          <a:ln w="31750">
            <a:solidFill>
              <a:srgbClr val="008000"/>
            </a:solidFill>
            <a:round/>
            <a:headEnd/>
            <a:tailEnd type="arrow" w="lg" len="lg"/>
          </a:ln>
        </p:spPr>
      </p:cxnSp>
      <p:sp>
        <p:nvSpPr>
          <p:cNvPr id="63494" name="TextBox 7"/>
          <p:cNvSpPr txBox="1">
            <a:spLocks noChangeArrowheads="1"/>
          </p:cNvSpPr>
          <p:nvPr/>
        </p:nvSpPr>
        <p:spPr bwMode="auto">
          <a:xfrm>
            <a:off x="1201738" y="5367338"/>
            <a:ext cx="746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63495" name="TextBox 8"/>
          <p:cNvSpPr txBox="1">
            <a:spLocks noChangeArrowheads="1"/>
          </p:cNvSpPr>
          <p:nvPr/>
        </p:nvSpPr>
        <p:spPr bwMode="auto">
          <a:xfrm>
            <a:off x="271463" y="4284663"/>
            <a:ext cx="7445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8000"/>
                </a:solidFill>
              </a:rPr>
              <a:t>v</a:t>
            </a:r>
          </a:p>
        </p:txBody>
      </p:sp>
      <p:cxnSp>
        <p:nvCxnSpPr>
          <p:cNvPr id="63496" name="Straight Arrow Connector 9"/>
          <p:cNvCxnSpPr>
            <a:cxnSpLocks noChangeShapeType="1"/>
          </p:cNvCxnSpPr>
          <p:nvPr/>
        </p:nvCxnSpPr>
        <p:spPr bwMode="auto">
          <a:xfrm flipV="1">
            <a:off x="947738" y="5367338"/>
            <a:ext cx="1422400" cy="0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arrow" w="lg" len="lg"/>
          </a:ln>
        </p:spPr>
      </p:cxnSp>
      <p:sp>
        <p:nvSpPr>
          <p:cNvPr id="63497" name="TextBox 15"/>
          <p:cNvSpPr txBox="1">
            <a:spLocks noChangeArrowheads="1"/>
          </p:cNvSpPr>
          <p:nvPr/>
        </p:nvSpPr>
        <p:spPr bwMode="auto">
          <a:xfrm>
            <a:off x="1828800" y="5638800"/>
            <a:ext cx="44529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streams induced over short timescales as well as heating and </a:t>
            </a:r>
            <a:r>
              <a:rPr lang="en-US" b="1" dirty="0"/>
              <a:t>mixing</a:t>
            </a:r>
          </a:p>
          <a:p>
            <a:r>
              <a:rPr lang="en-US" dirty="0"/>
              <a:t>(Quillen et al.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Phase wrapping</a:t>
            </a:r>
          </a:p>
        </p:txBody>
      </p:sp>
      <p:grpSp>
        <p:nvGrpSpPr>
          <p:cNvPr id="62467" name="Group 16"/>
          <p:cNvGrpSpPr>
            <a:grpSpLocks/>
          </p:cNvGrpSpPr>
          <p:nvPr/>
        </p:nvGrpSpPr>
        <p:grpSpPr bwMode="auto">
          <a:xfrm>
            <a:off x="1303338" y="1506538"/>
            <a:ext cx="3200400" cy="3065462"/>
            <a:chOff x="880533" y="2421466"/>
            <a:chExt cx="3200400" cy="3064933"/>
          </a:xfrm>
        </p:grpSpPr>
        <p:grpSp>
          <p:nvGrpSpPr>
            <p:cNvPr id="62479" name="Group 8"/>
            <p:cNvGrpSpPr>
              <a:grpSpLocks/>
            </p:cNvGrpSpPr>
            <p:nvPr/>
          </p:nvGrpSpPr>
          <p:grpSpPr bwMode="auto">
            <a:xfrm>
              <a:off x="880533" y="2421466"/>
              <a:ext cx="3200400" cy="3064933"/>
              <a:chOff x="880533" y="2421466"/>
              <a:chExt cx="3200400" cy="3064933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880533" y="2421466"/>
                <a:ext cx="3200400" cy="3064933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1253595" y="2827796"/>
                <a:ext cx="2403475" cy="2218942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744133" y="3251585"/>
                <a:ext cx="1439862" cy="1338032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2336270" y="2421466"/>
              <a:ext cx="406400" cy="3888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62468" name="Group 17"/>
          <p:cNvGrpSpPr>
            <a:grpSpLocks/>
          </p:cNvGrpSpPr>
          <p:nvPr/>
        </p:nvGrpSpPr>
        <p:grpSpPr bwMode="auto">
          <a:xfrm>
            <a:off x="4859338" y="1574800"/>
            <a:ext cx="3200400" cy="3065463"/>
            <a:chOff x="4792059" y="2370670"/>
            <a:chExt cx="3200400" cy="3064933"/>
          </a:xfrm>
        </p:grpSpPr>
        <p:grpSp>
          <p:nvGrpSpPr>
            <p:cNvPr id="62474" name="Group 9"/>
            <p:cNvGrpSpPr>
              <a:grpSpLocks/>
            </p:cNvGrpSpPr>
            <p:nvPr/>
          </p:nvGrpSpPr>
          <p:grpSpPr bwMode="auto">
            <a:xfrm>
              <a:off x="4792059" y="2370670"/>
              <a:ext cx="3200400" cy="3064933"/>
              <a:chOff x="880533" y="2421466"/>
              <a:chExt cx="3200400" cy="3064933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880533" y="2421466"/>
                <a:ext cx="3200400" cy="3064933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253595" y="2827796"/>
                <a:ext cx="2403475" cy="2218941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744133" y="3251585"/>
                <a:ext cx="1439862" cy="1338031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6" name="Freeform 15"/>
            <p:cNvSpPr/>
            <p:nvPr/>
          </p:nvSpPr>
          <p:spPr>
            <a:xfrm>
              <a:off x="4799996" y="2388130"/>
              <a:ext cx="3032125" cy="2672888"/>
            </a:xfrm>
            <a:custGeom>
              <a:avLst/>
              <a:gdLst>
                <a:gd name="connsiteX0" fmla="*/ 8467 w 3031067"/>
                <a:gd name="connsiteY0" fmla="*/ 1117600 h 2672644"/>
                <a:gd name="connsiteX1" fmla="*/ 414867 w 3031067"/>
                <a:gd name="connsiteY1" fmla="*/ 491067 h 2672644"/>
                <a:gd name="connsiteX2" fmla="*/ 1143000 w 3031067"/>
                <a:gd name="connsiteY2" fmla="*/ 67733 h 2672644"/>
                <a:gd name="connsiteX3" fmla="*/ 1888067 w 3031067"/>
                <a:gd name="connsiteY3" fmla="*/ 84667 h 2672644"/>
                <a:gd name="connsiteX4" fmla="*/ 2429933 w 3031067"/>
                <a:gd name="connsiteY4" fmla="*/ 321733 h 2672644"/>
                <a:gd name="connsiteX5" fmla="*/ 2785533 w 3031067"/>
                <a:gd name="connsiteY5" fmla="*/ 728133 h 2672644"/>
                <a:gd name="connsiteX6" fmla="*/ 3022600 w 3031067"/>
                <a:gd name="connsiteY6" fmla="*/ 1490133 h 2672644"/>
                <a:gd name="connsiteX7" fmla="*/ 2734733 w 3031067"/>
                <a:gd name="connsiteY7" fmla="*/ 2218267 h 2672644"/>
                <a:gd name="connsiteX8" fmla="*/ 2125133 w 3031067"/>
                <a:gd name="connsiteY8" fmla="*/ 2607733 h 2672644"/>
                <a:gd name="connsiteX9" fmla="*/ 1701800 w 3031067"/>
                <a:gd name="connsiteY9" fmla="*/ 2607733 h 2672644"/>
                <a:gd name="connsiteX10" fmla="*/ 1905000 w 3031067"/>
                <a:gd name="connsiteY10" fmla="*/ 2573867 h 2672644"/>
                <a:gd name="connsiteX11" fmla="*/ 2531533 w 3031067"/>
                <a:gd name="connsiteY11" fmla="*/ 2235200 h 2672644"/>
                <a:gd name="connsiteX12" fmla="*/ 2819400 w 3031067"/>
                <a:gd name="connsiteY12" fmla="*/ 1828800 h 2672644"/>
                <a:gd name="connsiteX13" fmla="*/ 2887133 w 3031067"/>
                <a:gd name="connsiteY13" fmla="*/ 1405467 h 2672644"/>
                <a:gd name="connsiteX14" fmla="*/ 2785533 w 3031067"/>
                <a:gd name="connsiteY14" fmla="*/ 982133 h 2672644"/>
                <a:gd name="connsiteX15" fmla="*/ 2582333 w 3031067"/>
                <a:gd name="connsiteY15" fmla="*/ 660400 h 2672644"/>
                <a:gd name="connsiteX16" fmla="*/ 2226733 w 3031067"/>
                <a:gd name="connsiteY16" fmla="*/ 355600 h 2672644"/>
                <a:gd name="connsiteX17" fmla="*/ 1786467 w 3031067"/>
                <a:gd name="connsiteY17" fmla="*/ 203200 h 2672644"/>
                <a:gd name="connsiteX18" fmla="*/ 1312333 w 3031067"/>
                <a:gd name="connsiteY18" fmla="*/ 169333 h 2672644"/>
                <a:gd name="connsiteX19" fmla="*/ 804333 w 3031067"/>
                <a:gd name="connsiteY19" fmla="*/ 304800 h 2672644"/>
                <a:gd name="connsiteX20" fmla="*/ 364067 w 3031067"/>
                <a:gd name="connsiteY20" fmla="*/ 643467 h 2672644"/>
                <a:gd name="connsiteX21" fmla="*/ 8467 w 3031067"/>
                <a:gd name="connsiteY21" fmla="*/ 1117600 h 2672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031067" h="2672644">
                  <a:moveTo>
                    <a:pt x="8467" y="1117600"/>
                  </a:moveTo>
                  <a:cubicBezTo>
                    <a:pt x="16934" y="1092200"/>
                    <a:pt x="225778" y="666045"/>
                    <a:pt x="414867" y="491067"/>
                  </a:cubicBezTo>
                  <a:cubicBezTo>
                    <a:pt x="603956" y="316089"/>
                    <a:pt x="897467" y="135466"/>
                    <a:pt x="1143000" y="67733"/>
                  </a:cubicBezTo>
                  <a:cubicBezTo>
                    <a:pt x="1388533" y="0"/>
                    <a:pt x="1673578" y="42334"/>
                    <a:pt x="1888067" y="84667"/>
                  </a:cubicBezTo>
                  <a:cubicBezTo>
                    <a:pt x="2102556" y="127000"/>
                    <a:pt x="2280355" y="214489"/>
                    <a:pt x="2429933" y="321733"/>
                  </a:cubicBezTo>
                  <a:cubicBezTo>
                    <a:pt x="2579511" y="428977"/>
                    <a:pt x="2686755" y="533400"/>
                    <a:pt x="2785533" y="728133"/>
                  </a:cubicBezTo>
                  <a:cubicBezTo>
                    <a:pt x="2884311" y="922866"/>
                    <a:pt x="3031067" y="1241777"/>
                    <a:pt x="3022600" y="1490133"/>
                  </a:cubicBezTo>
                  <a:cubicBezTo>
                    <a:pt x="3014133" y="1738489"/>
                    <a:pt x="2884311" y="2032000"/>
                    <a:pt x="2734733" y="2218267"/>
                  </a:cubicBezTo>
                  <a:cubicBezTo>
                    <a:pt x="2585155" y="2404534"/>
                    <a:pt x="2297289" y="2542822"/>
                    <a:pt x="2125133" y="2607733"/>
                  </a:cubicBezTo>
                  <a:cubicBezTo>
                    <a:pt x="1952978" y="2672644"/>
                    <a:pt x="1738489" y="2613377"/>
                    <a:pt x="1701800" y="2607733"/>
                  </a:cubicBezTo>
                  <a:cubicBezTo>
                    <a:pt x="1665111" y="2602089"/>
                    <a:pt x="1766711" y="2635956"/>
                    <a:pt x="1905000" y="2573867"/>
                  </a:cubicBezTo>
                  <a:cubicBezTo>
                    <a:pt x="2043289" y="2511778"/>
                    <a:pt x="2379133" y="2359378"/>
                    <a:pt x="2531533" y="2235200"/>
                  </a:cubicBezTo>
                  <a:cubicBezTo>
                    <a:pt x="2683933" y="2111022"/>
                    <a:pt x="2760133" y="1967089"/>
                    <a:pt x="2819400" y="1828800"/>
                  </a:cubicBezTo>
                  <a:cubicBezTo>
                    <a:pt x="2878667" y="1690511"/>
                    <a:pt x="2892778" y="1546578"/>
                    <a:pt x="2887133" y="1405467"/>
                  </a:cubicBezTo>
                  <a:cubicBezTo>
                    <a:pt x="2881488" y="1264356"/>
                    <a:pt x="2836333" y="1106311"/>
                    <a:pt x="2785533" y="982133"/>
                  </a:cubicBezTo>
                  <a:cubicBezTo>
                    <a:pt x="2734733" y="857955"/>
                    <a:pt x="2675466" y="764822"/>
                    <a:pt x="2582333" y="660400"/>
                  </a:cubicBezTo>
                  <a:cubicBezTo>
                    <a:pt x="2489200" y="555978"/>
                    <a:pt x="2359377" y="431800"/>
                    <a:pt x="2226733" y="355600"/>
                  </a:cubicBezTo>
                  <a:cubicBezTo>
                    <a:pt x="2094089" y="279400"/>
                    <a:pt x="1938867" y="234244"/>
                    <a:pt x="1786467" y="203200"/>
                  </a:cubicBezTo>
                  <a:cubicBezTo>
                    <a:pt x="1634067" y="172156"/>
                    <a:pt x="1476022" y="152400"/>
                    <a:pt x="1312333" y="169333"/>
                  </a:cubicBezTo>
                  <a:cubicBezTo>
                    <a:pt x="1148644" y="186266"/>
                    <a:pt x="962377" y="225778"/>
                    <a:pt x="804333" y="304800"/>
                  </a:cubicBezTo>
                  <a:cubicBezTo>
                    <a:pt x="646289" y="383822"/>
                    <a:pt x="493889" y="510823"/>
                    <a:pt x="364067" y="643467"/>
                  </a:cubicBezTo>
                  <a:cubicBezTo>
                    <a:pt x="234245" y="776111"/>
                    <a:pt x="0" y="1143000"/>
                    <a:pt x="8467" y="1117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33463" y="5113338"/>
            <a:ext cx="765333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Two settings: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Minor merger debris originates in a particular region in phase space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Background galaxy is perturbed resulting in an uneven distribution in phase space</a:t>
            </a:r>
          </a:p>
        </p:txBody>
      </p:sp>
      <p:sp>
        <p:nvSpPr>
          <p:cNvPr id="62470" name="TextBox 19"/>
          <p:cNvSpPr txBox="1">
            <a:spLocks noChangeArrowheads="1"/>
          </p:cNvSpPr>
          <p:nvPr/>
        </p:nvSpPr>
        <p:spPr bwMode="auto">
          <a:xfrm>
            <a:off x="2489200" y="4572000"/>
            <a:ext cx="111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itchFamily="8" charset="0"/>
              </a:rPr>
              <a:t>R </a:t>
            </a:r>
            <a:r>
              <a:rPr lang="en-US" sz="2400">
                <a:latin typeface="Calibri" pitchFamily="8" charset="0"/>
                <a:sym typeface="Wingdings" pitchFamily="8" charset="2"/>
              </a:rPr>
              <a:t></a:t>
            </a:r>
            <a:endParaRPr lang="en-US" sz="2400">
              <a:latin typeface="Calibri" pitchFamily="8" charset="0"/>
            </a:endParaRPr>
          </a:p>
        </p:txBody>
      </p:sp>
      <p:sp>
        <p:nvSpPr>
          <p:cNvPr id="62471" name="TextBox 20"/>
          <p:cNvSpPr txBox="1">
            <a:spLocks noChangeArrowheads="1"/>
          </p:cNvSpPr>
          <p:nvPr/>
        </p:nvSpPr>
        <p:spPr bwMode="auto">
          <a:xfrm>
            <a:off x="715963" y="2692400"/>
            <a:ext cx="111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alibri" pitchFamily="8" charset="0"/>
              </a:rPr>
              <a:t>V</a:t>
            </a:r>
            <a:r>
              <a:rPr lang="en-US" sz="2400" baseline="-25000" dirty="0">
                <a:latin typeface="Calibri" pitchFamily="8" charset="0"/>
              </a:rPr>
              <a:t>R</a:t>
            </a:r>
          </a:p>
        </p:txBody>
      </p:sp>
      <p:sp>
        <p:nvSpPr>
          <p:cNvPr id="62472" name="TextBox 21"/>
          <p:cNvSpPr txBox="1">
            <a:spLocks noChangeArrowheads="1"/>
          </p:cNvSpPr>
          <p:nvPr/>
        </p:nvSpPr>
        <p:spPr bwMode="auto">
          <a:xfrm rot="-5400000">
            <a:off x="541338" y="2209800"/>
            <a:ext cx="5762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 err="1">
                <a:latin typeface="Calibri" pitchFamily="8" charset="0"/>
                <a:sym typeface="Wingdings" pitchFamily="8" charset="2"/>
              </a:rPr>
              <a:t></a:t>
            </a:r>
            <a:endParaRPr lang="en-US" sz="2800" dirty="0">
              <a:latin typeface="Calibri" pitchFamily="8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859338" y="4368800"/>
            <a:ext cx="3048000" cy="642938"/>
          </a:xfrm>
          <a:custGeom>
            <a:avLst/>
            <a:gdLst>
              <a:gd name="connsiteX0" fmla="*/ 0 w 3048000"/>
              <a:gd name="connsiteY0" fmla="*/ 118533 h 643467"/>
              <a:gd name="connsiteX1" fmla="*/ 16933 w 3048000"/>
              <a:gd name="connsiteY1" fmla="*/ 643467 h 643467"/>
              <a:gd name="connsiteX2" fmla="*/ 3048000 w 3048000"/>
              <a:gd name="connsiteY2" fmla="*/ 643467 h 643467"/>
              <a:gd name="connsiteX3" fmla="*/ 3048000 w 3048000"/>
              <a:gd name="connsiteY3" fmla="*/ 0 h 643467"/>
              <a:gd name="connsiteX4" fmla="*/ 2895600 w 3048000"/>
              <a:gd name="connsiteY4" fmla="*/ 270933 h 643467"/>
              <a:gd name="connsiteX5" fmla="*/ 2607733 w 3048000"/>
              <a:gd name="connsiteY5" fmla="*/ 440267 h 643467"/>
              <a:gd name="connsiteX6" fmla="*/ 1761066 w 3048000"/>
              <a:gd name="connsiteY6" fmla="*/ 440267 h 643467"/>
              <a:gd name="connsiteX7" fmla="*/ 1761066 w 3048000"/>
              <a:gd name="connsiteY7" fmla="*/ 558800 h 643467"/>
              <a:gd name="connsiteX8" fmla="*/ 931333 w 3048000"/>
              <a:gd name="connsiteY8" fmla="*/ 541867 h 643467"/>
              <a:gd name="connsiteX9" fmla="*/ 372533 w 3048000"/>
              <a:gd name="connsiteY9" fmla="*/ 457200 h 643467"/>
              <a:gd name="connsiteX10" fmla="*/ 16933 w 3048000"/>
              <a:gd name="connsiteY10" fmla="*/ 169333 h 643467"/>
              <a:gd name="connsiteX11" fmla="*/ 16933 w 3048000"/>
              <a:gd name="connsiteY11" fmla="*/ 169333 h 643467"/>
              <a:gd name="connsiteX0" fmla="*/ 0 w 3048000"/>
              <a:gd name="connsiteY0" fmla="*/ 118533 h 643467"/>
              <a:gd name="connsiteX1" fmla="*/ 16933 w 3048000"/>
              <a:gd name="connsiteY1" fmla="*/ 643467 h 643467"/>
              <a:gd name="connsiteX2" fmla="*/ 3048000 w 3048000"/>
              <a:gd name="connsiteY2" fmla="*/ 643467 h 643467"/>
              <a:gd name="connsiteX3" fmla="*/ 3048000 w 3048000"/>
              <a:gd name="connsiteY3" fmla="*/ 0 h 643467"/>
              <a:gd name="connsiteX4" fmla="*/ 2895600 w 3048000"/>
              <a:gd name="connsiteY4" fmla="*/ 270933 h 643467"/>
              <a:gd name="connsiteX5" fmla="*/ 2607733 w 3048000"/>
              <a:gd name="connsiteY5" fmla="*/ 440267 h 643467"/>
              <a:gd name="connsiteX6" fmla="*/ 1761066 w 3048000"/>
              <a:gd name="connsiteY6" fmla="*/ 440267 h 643467"/>
              <a:gd name="connsiteX7" fmla="*/ 1761066 w 3048000"/>
              <a:gd name="connsiteY7" fmla="*/ 558800 h 643467"/>
              <a:gd name="connsiteX8" fmla="*/ 931333 w 3048000"/>
              <a:gd name="connsiteY8" fmla="*/ 541867 h 643467"/>
              <a:gd name="connsiteX9" fmla="*/ 372533 w 3048000"/>
              <a:gd name="connsiteY9" fmla="*/ 457200 h 643467"/>
              <a:gd name="connsiteX10" fmla="*/ 16933 w 3048000"/>
              <a:gd name="connsiteY10" fmla="*/ 169333 h 643467"/>
              <a:gd name="connsiteX11" fmla="*/ 16933 w 3048000"/>
              <a:gd name="connsiteY11" fmla="*/ 169333 h 643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48000" h="643467">
                <a:moveTo>
                  <a:pt x="0" y="118533"/>
                </a:moveTo>
                <a:lnTo>
                  <a:pt x="16933" y="643467"/>
                </a:lnTo>
                <a:lnTo>
                  <a:pt x="3048000" y="643467"/>
                </a:lnTo>
                <a:lnTo>
                  <a:pt x="3048000" y="0"/>
                </a:lnTo>
                <a:lnTo>
                  <a:pt x="2895600" y="270933"/>
                </a:lnTo>
                <a:lnTo>
                  <a:pt x="2607733" y="440267"/>
                </a:lnTo>
                <a:lnTo>
                  <a:pt x="1761066" y="440267"/>
                </a:lnTo>
                <a:lnTo>
                  <a:pt x="1761066" y="558800"/>
                </a:lnTo>
                <a:lnTo>
                  <a:pt x="931333" y="541867"/>
                </a:lnTo>
                <a:cubicBezTo>
                  <a:pt x="745066" y="513645"/>
                  <a:pt x="558800" y="536264"/>
                  <a:pt x="372533" y="457200"/>
                </a:cubicBezTo>
                <a:lnTo>
                  <a:pt x="16933" y="169333"/>
                </a:lnTo>
                <a:lnTo>
                  <a:pt x="16933" y="169333"/>
                </a:ln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5"/>
          <p:cNvSpPr>
            <a:spLocks noGrp="1"/>
          </p:cNvSpPr>
          <p:nvPr>
            <p:ph type="title"/>
          </p:nvPr>
        </p:nvSpPr>
        <p:spPr>
          <a:xfrm>
            <a:off x="685800" y="271463"/>
            <a:ext cx="4056063" cy="1481137"/>
          </a:xfrm>
        </p:spPr>
        <p:txBody>
          <a:bodyPr/>
          <a:lstStyle/>
          <a:p>
            <a:pPr eaLnBrk="1" hangingPunct="1"/>
            <a:r>
              <a:rPr lang="en-US" sz="3600" smtClean="0"/>
              <a:t>Phase wrapping </a:t>
            </a:r>
            <a:br>
              <a:rPr lang="en-US" sz="3600" smtClean="0"/>
            </a:br>
            <a:r>
              <a:rPr lang="en-US" sz="3600" smtClean="0"/>
              <a:t>in the disk</a:t>
            </a:r>
          </a:p>
        </p:txBody>
      </p:sp>
      <p:pic>
        <p:nvPicPr>
          <p:cNvPr id="64515" name="Picture 8" descr="Picture 1.png"/>
          <p:cNvPicPr>
            <a:picLocks noChangeAspect="1"/>
          </p:cNvPicPr>
          <p:nvPr/>
        </p:nvPicPr>
        <p:blipFill>
          <a:blip r:embed="rId2"/>
          <a:srcRect t="4404"/>
          <a:stretch>
            <a:fillRect/>
          </a:stretch>
        </p:blipFill>
        <p:spPr bwMode="auto">
          <a:xfrm>
            <a:off x="68263" y="1504950"/>
            <a:ext cx="9075737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9" descr="Picture 2.png"/>
          <p:cNvPicPr>
            <a:picLocks noChangeAspect="1"/>
          </p:cNvPicPr>
          <p:nvPr/>
        </p:nvPicPr>
        <p:blipFill>
          <a:blip r:embed="rId3"/>
          <a:srcRect t="6992"/>
          <a:stretch>
            <a:fillRect/>
          </a:stretch>
        </p:blipFill>
        <p:spPr bwMode="auto">
          <a:xfrm>
            <a:off x="50800" y="4579938"/>
            <a:ext cx="9144000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4517" name="Straight Arrow Connector 5"/>
          <p:cNvCxnSpPr>
            <a:cxnSpLocks noChangeShapeType="1"/>
          </p:cNvCxnSpPr>
          <p:nvPr/>
        </p:nvCxnSpPr>
        <p:spPr bwMode="auto">
          <a:xfrm>
            <a:off x="914400" y="3182938"/>
            <a:ext cx="846138" cy="1587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arrow" w="lg" len="lg"/>
          </a:ln>
        </p:spPr>
      </p:cxnSp>
      <p:sp>
        <p:nvSpPr>
          <p:cNvPr id="64518" name="TextBox 6"/>
          <p:cNvSpPr txBox="1">
            <a:spLocks noChangeArrowheads="1"/>
          </p:cNvSpPr>
          <p:nvPr/>
        </p:nvSpPr>
        <p:spPr bwMode="auto">
          <a:xfrm>
            <a:off x="1744663" y="2997200"/>
            <a:ext cx="371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v</a:t>
            </a:r>
          </a:p>
        </p:txBody>
      </p:sp>
      <p:cxnSp>
        <p:nvCxnSpPr>
          <p:cNvPr id="64519" name="Straight Arrow Connector 7"/>
          <p:cNvCxnSpPr>
            <a:cxnSpLocks noChangeShapeType="1"/>
          </p:cNvCxnSpPr>
          <p:nvPr/>
        </p:nvCxnSpPr>
        <p:spPr bwMode="auto">
          <a:xfrm rot="5400000" flipH="1" flipV="1">
            <a:off x="254794" y="2218531"/>
            <a:ext cx="1320800" cy="1588"/>
          </a:xfrm>
          <a:prstGeom prst="straightConnector1">
            <a:avLst/>
          </a:prstGeom>
          <a:noFill/>
          <a:ln w="31750">
            <a:solidFill>
              <a:srgbClr val="008000"/>
            </a:solidFill>
            <a:round/>
            <a:headEnd/>
            <a:tailEnd type="arrow" w="lg" len="lg"/>
          </a:ln>
        </p:spPr>
      </p:cxnSp>
      <p:sp>
        <p:nvSpPr>
          <p:cNvPr id="64520" name="TextBox 9"/>
          <p:cNvSpPr txBox="1">
            <a:spLocks noChangeArrowheads="1"/>
          </p:cNvSpPr>
          <p:nvPr/>
        </p:nvSpPr>
        <p:spPr bwMode="auto">
          <a:xfrm>
            <a:off x="881063" y="2370138"/>
            <a:ext cx="371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u</a:t>
            </a:r>
          </a:p>
        </p:txBody>
      </p:sp>
      <p:sp>
        <p:nvSpPr>
          <p:cNvPr id="64521" name="TextBox 10"/>
          <p:cNvSpPr txBox="1">
            <a:spLocks noChangeArrowheads="1"/>
          </p:cNvSpPr>
          <p:nvPr/>
        </p:nvSpPr>
        <p:spPr bwMode="auto">
          <a:xfrm>
            <a:off x="490538" y="6230938"/>
            <a:ext cx="8653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Semi-analytical model constructed by weighting with epicyclic angle</a:t>
            </a:r>
          </a:p>
        </p:txBody>
      </p:sp>
      <p:cxnSp>
        <p:nvCxnSpPr>
          <p:cNvPr id="64522" name="Straight Arrow Connector 12"/>
          <p:cNvCxnSpPr>
            <a:cxnSpLocks noChangeShapeType="1"/>
          </p:cNvCxnSpPr>
          <p:nvPr/>
        </p:nvCxnSpPr>
        <p:spPr bwMode="auto">
          <a:xfrm flipV="1">
            <a:off x="2811463" y="4402138"/>
            <a:ext cx="5689600" cy="34925"/>
          </a:xfrm>
          <a:prstGeom prst="straightConnector1">
            <a:avLst/>
          </a:prstGeom>
          <a:noFill/>
          <a:ln w="31750">
            <a:solidFill>
              <a:schemeClr val="accent2"/>
            </a:solidFill>
            <a:round/>
            <a:headEnd/>
            <a:tailEnd type="arrow" w="lg" len="lg"/>
          </a:ln>
        </p:spPr>
      </p:cxnSp>
      <p:sp>
        <p:nvSpPr>
          <p:cNvPr id="64523" name="TextBox 14"/>
          <p:cNvSpPr txBox="1">
            <a:spLocks noChangeArrowheads="1"/>
          </p:cNvSpPr>
          <p:nvPr/>
        </p:nvSpPr>
        <p:spPr bwMode="auto">
          <a:xfrm>
            <a:off x="1811338" y="4216400"/>
            <a:ext cx="796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time</a:t>
            </a:r>
          </a:p>
        </p:txBody>
      </p:sp>
      <p:sp>
        <p:nvSpPr>
          <p:cNvPr id="64524" name="TextBox 16"/>
          <p:cNvSpPr txBox="1">
            <a:spLocks noChangeArrowheads="1"/>
          </p:cNvSpPr>
          <p:nvPr/>
        </p:nvSpPr>
        <p:spPr bwMode="auto">
          <a:xfrm>
            <a:off x="4605338" y="609600"/>
            <a:ext cx="4284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following uneven distribution in epicylic oscillation angle, the thick disk can exhibit streams		(Minchev et al.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457200" y="5413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Signature of a minor merger in the distribution of disk stars in an N-body simulation</a:t>
            </a:r>
          </a:p>
        </p:txBody>
      </p:sp>
      <p:pic>
        <p:nvPicPr>
          <p:cNvPr id="65539" name="Picture 4" descr="Screen Shot 2013-05-07 at 8.27.36 PM.png"/>
          <p:cNvPicPr>
            <a:picLocks noChangeAspect="1"/>
          </p:cNvPicPr>
          <p:nvPr/>
        </p:nvPicPr>
        <p:blipFill>
          <a:blip r:embed="rId2"/>
          <a:srcRect t="8090"/>
          <a:stretch>
            <a:fillRect/>
          </a:stretch>
        </p:blipFill>
        <p:spPr bwMode="auto">
          <a:xfrm>
            <a:off x="795338" y="1997075"/>
            <a:ext cx="7721600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Box 6"/>
          <p:cNvSpPr txBox="1">
            <a:spLocks noChangeArrowheads="1"/>
          </p:cNvSpPr>
          <p:nvPr/>
        </p:nvSpPr>
        <p:spPr bwMode="auto">
          <a:xfrm>
            <a:off x="795338" y="5545138"/>
            <a:ext cx="6486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Substructure in E/L persists for 2 Gyr after merger</a:t>
            </a:r>
          </a:p>
          <a:p>
            <a:r>
              <a:rPr lang="en-US">
                <a:latin typeface="Calibri" pitchFamily="8" charset="0"/>
              </a:rPr>
              <a:t>Gomez et al.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ilky-way-twin-spir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59605">
            <a:off x="4246412" y="2286787"/>
            <a:ext cx="4449713" cy="4763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41275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The Decade of Galactic surveys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3" descr="dehnen"/>
          <p:cNvPicPr>
            <a:picLocks noChangeAspect="1" noChangeArrowheads="1"/>
          </p:cNvPicPr>
          <p:nvPr/>
        </p:nvPicPr>
        <p:blipFill>
          <a:blip r:embed="rId3">
            <a:grayscl/>
            <a:lum bright="-17000" contrast="35000"/>
          </a:blip>
          <a:srcRect l="48967" t="50162"/>
          <a:stretch>
            <a:fillRect/>
          </a:stretch>
        </p:blipFill>
        <p:spPr bwMode="auto">
          <a:xfrm>
            <a:off x="1225655" y="3851275"/>
            <a:ext cx="2355745" cy="171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474893" y="1879600"/>
            <a:ext cx="2030307" cy="14986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bg1"/>
              </a:gs>
              <a:gs pos="49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683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336800" y="3241675"/>
            <a:ext cx="228600" cy="6096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0" descr="Screen shot 2011-01-04 at 9.18.49 AM.png"/>
          <p:cNvPicPr>
            <a:picLocks noChangeAspect="1"/>
          </p:cNvPicPr>
          <p:nvPr/>
        </p:nvPicPr>
        <p:blipFill>
          <a:blip r:embed="rId4"/>
          <a:srcRect l="15456" t="14145" r="15456" b="14145"/>
          <a:stretch>
            <a:fillRect/>
          </a:stretch>
        </p:blipFill>
        <p:spPr bwMode="auto">
          <a:xfrm>
            <a:off x="5359401" y="974725"/>
            <a:ext cx="1938926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own Arrow 7"/>
          <p:cNvSpPr/>
          <p:nvPr/>
        </p:nvSpPr>
        <p:spPr>
          <a:xfrm>
            <a:off x="6210300" y="2797175"/>
            <a:ext cx="228600" cy="6096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Perturbations from external galaxies, minor mergers </a:t>
            </a:r>
            <a:r>
              <a:rPr lang="en-US" dirty="0" err="1" smtClean="0">
                <a:sym typeface="Wingdings"/>
              </a:rPr>
              <a:t></a:t>
            </a:r>
            <a:endParaRPr lang="en-US" dirty="0" smtClean="0"/>
          </a:p>
          <a:p>
            <a:pPr lvl="1"/>
            <a:r>
              <a:rPr lang="en-US" dirty="0" smtClean="0"/>
              <a:t>clumps in phase space (relaxation)</a:t>
            </a:r>
          </a:p>
          <a:p>
            <a:pPr lvl="1"/>
            <a:r>
              <a:rPr lang="en-US" dirty="0" smtClean="0"/>
              <a:t>mixing and heating in outer Galaxy</a:t>
            </a:r>
          </a:p>
          <a:p>
            <a:pPr lvl="1"/>
            <a:r>
              <a:rPr lang="en-US" dirty="0" smtClean="0"/>
              <a:t>gradients in velocity field from </a:t>
            </a:r>
            <a:r>
              <a:rPr lang="en-US" dirty="0" err="1" smtClean="0"/>
              <a:t>epicyclic</a:t>
            </a:r>
            <a:r>
              <a:rPr lang="en-US" dirty="0" smtClean="0"/>
              <a:t> perturbations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Summary/Conclusion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Beautiful rich dynamics implies that we will continue to discover sub-structure in large scale surveys of the Galaxy disk</a:t>
            </a:r>
          </a:p>
          <a:p>
            <a:pPr eaLnBrk="1" hangingPunct="1"/>
            <a:r>
              <a:rPr lang="en-US" dirty="0" smtClean="0"/>
              <a:t>Prospects of precision measurements as well as constraints on past evolution </a:t>
            </a:r>
          </a:p>
          <a:p>
            <a:pPr eaLnBrk="1" hangingPunct="1"/>
            <a:r>
              <a:rPr lang="en-US" dirty="0" smtClean="0"/>
              <a:t>Opportunities to measure morphology and constrain dynamical processes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10-20 at 4.27.5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953" y="1417638"/>
            <a:ext cx="4222345" cy="2794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3D structure of the Milky Way Bulge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6100"/>
            <a:ext cx="4185054" cy="2395909"/>
          </a:xfrm>
        </p:spPr>
        <p:txBody>
          <a:bodyPr>
            <a:noAutofit/>
          </a:bodyPr>
          <a:lstStyle/>
          <a:p>
            <a:r>
              <a:rPr lang="en-US" sz="2400" dirty="0" smtClean="0"/>
              <a:t>Photometric surveys of the Galactic bulge</a:t>
            </a:r>
          </a:p>
          <a:p>
            <a:r>
              <a:rPr lang="en-US" sz="2400" dirty="0" err="1" smtClean="0"/>
              <a:t>Deconvolving</a:t>
            </a:r>
            <a:r>
              <a:rPr lang="en-US" sz="2400" dirty="0" smtClean="0"/>
              <a:t> luminosity distributions at different positions on the sky </a:t>
            </a:r>
            <a:endParaRPr lang="en-US" sz="2400" dirty="0"/>
          </a:p>
        </p:txBody>
      </p:sp>
      <p:pic>
        <p:nvPicPr>
          <p:cNvPr id="8" name="Picture 7" descr="Screen Shot 2013-10-20 at 4.29.15 PM.png"/>
          <p:cNvPicPr>
            <a:picLocks noChangeAspect="1"/>
          </p:cNvPicPr>
          <p:nvPr/>
        </p:nvPicPr>
        <p:blipFill>
          <a:blip r:embed="rId3"/>
          <a:srcRect l="48230"/>
          <a:stretch>
            <a:fillRect/>
          </a:stretch>
        </p:blipFill>
        <p:spPr>
          <a:xfrm>
            <a:off x="696775" y="4224709"/>
            <a:ext cx="3183478" cy="1603516"/>
          </a:xfrm>
          <a:prstGeom prst="rect">
            <a:avLst/>
          </a:prstGeom>
        </p:spPr>
      </p:pic>
      <p:pic>
        <p:nvPicPr>
          <p:cNvPr id="9" name="Picture 8" descr="Screen Shot 2013-10-20 at 4.29.31 PM.png"/>
          <p:cNvPicPr>
            <a:picLocks noChangeAspect="1"/>
          </p:cNvPicPr>
          <p:nvPr/>
        </p:nvPicPr>
        <p:blipFill>
          <a:blip r:embed="rId4"/>
          <a:srcRect l="20369"/>
          <a:stretch>
            <a:fillRect/>
          </a:stretch>
        </p:blipFill>
        <p:spPr>
          <a:xfrm>
            <a:off x="3693893" y="4224708"/>
            <a:ext cx="4825880" cy="20116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0099" y="6045200"/>
            <a:ext cx="709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Using VVV survey (like 2MASS only deeper) </a:t>
            </a:r>
            <a:r>
              <a:rPr lang="en-US" dirty="0" err="1" smtClean="0"/>
              <a:t>Wegg</a:t>
            </a:r>
            <a:r>
              <a:rPr lang="en-US" dirty="0" smtClean="0"/>
              <a:t> &amp; Gerhard 2013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8750" y="421200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7950" y="5458893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5kpc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-45076" y="5020117"/>
            <a:ext cx="87755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77547" y="3898900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panel at a different latitude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377547" y="4787900"/>
            <a:ext cx="6516304" cy="546100"/>
          </a:xfrm>
          <a:prstGeom prst="line">
            <a:avLst/>
          </a:prstGeom>
          <a:ln w="50800">
            <a:solidFill>
              <a:schemeClr val="accent6">
                <a:lumMod val="20000"/>
                <a:lumOff val="80000"/>
              </a:schemeClr>
            </a:solidFill>
            <a:prstDash val="sysDot"/>
          </a:ln>
          <a:effectLst>
            <a:outerShdw blurRad="40000" dist="45339" dir="5580000" sx="105000" sy="105000" rotWithShape="0">
              <a:schemeClr val="tx2">
                <a:alpha val="27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377547" y="4864100"/>
            <a:ext cx="6668704" cy="469900"/>
          </a:xfrm>
          <a:prstGeom prst="line">
            <a:avLst/>
          </a:prstGeom>
          <a:ln w="50800">
            <a:solidFill>
              <a:schemeClr val="accent6">
                <a:lumMod val="20000"/>
                <a:lumOff val="80000"/>
              </a:schemeClr>
            </a:solidFill>
            <a:prstDash val="sysDot"/>
          </a:ln>
          <a:effectLst>
            <a:outerShdw blurRad="40000" dist="45339" dir="5580000" sx="105000" sy="105000" rotWithShape="0">
              <a:schemeClr val="tx2">
                <a:alpha val="27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688" y="3601176"/>
            <a:ext cx="3311878" cy="2799623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Milky Way not only barred but has an X- or peanut-shaped bulge Galaxy (</a:t>
            </a:r>
            <a:r>
              <a:rPr lang="en-US" sz="2800" smtClean="0"/>
              <a:t>discovery: Nataf</a:t>
            </a:r>
            <a:r>
              <a:rPr lang="en-US" sz="2800" dirty="0" smtClean="0"/>
              <a:t> et al. 2010, Williams &amp; </a:t>
            </a:r>
            <a:r>
              <a:rPr lang="en-US" sz="2800" dirty="0" err="1" smtClean="0"/>
              <a:t>Zoccalli</a:t>
            </a:r>
            <a:r>
              <a:rPr lang="en-US" sz="2800" dirty="0" smtClean="0"/>
              <a:t> 2010)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22300" y="1651000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from the side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4911" y="1097002"/>
            <a:ext cx="254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3D Models of the Milky Way bulge by </a:t>
            </a:r>
          </a:p>
          <a:p>
            <a:r>
              <a:rPr lang="en-US" dirty="0" err="1" smtClean="0"/>
              <a:t>Wegg</a:t>
            </a:r>
            <a:r>
              <a:rPr lang="en-US" dirty="0" smtClean="0"/>
              <a:t> &amp; Gerhard 2013</a:t>
            </a:r>
            <a:endParaRPr lang="en-US" dirty="0"/>
          </a:p>
        </p:txBody>
      </p:sp>
      <p:grpSp>
        <p:nvGrpSpPr>
          <p:cNvPr id="3" name="Group 15"/>
          <p:cNvGrpSpPr/>
          <p:nvPr/>
        </p:nvGrpSpPr>
        <p:grpSpPr>
          <a:xfrm>
            <a:off x="3972867" y="2222500"/>
            <a:ext cx="4915415" cy="4095272"/>
            <a:chOff x="3998267" y="2463800"/>
            <a:chExt cx="4915415" cy="4095272"/>
          </a:xfrm>
        </p:grpSpPr>
        <p:pic>
          <p:nvPicPr>
            <p:cNvPr id="6" name="Picture 5" descr="Screen Shot 2013-10-20 at 4.50.27 PM.png"/>
            <p:cNvPicPr>
              <a:picLocks noChangeAspect="1"/>
            </p:cNvPicPr>
            <p:nvPr/>
          </p:nvPicPr>
          <p:blipFill>
            <a:blip r:embed="rId2"/>
            <a:srcRect l="8601" b="23226"/>
            <a:stretch>
              <a:fillRect/>
            </a:stretch>
          </p:blipFill>
          <p:spPr>
            <a:xfrm>
              <a:off x="4295890" y="2463800"/>
              <a:ext cx="4617792" cy="389873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506171" y="5143500"/>
              <a:ext cx="11806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from above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3530600" y="4140200"/>
              <a:ext cx="1397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y</a:t>
              </a:r>
              <a:r>
                <a:rPr lang="en-US" sz="2400" dirty="0" smtClean="0"/>
                <a:t> (</a:t>
              </a:r>
              <a:r>
                <a:rPr lang="en-US" sz="2400" dirty="0" err="1" smtClean="0"/>
                <a:t>kpc</a:t>
              </a:r>
              <a:r>
                <a:rPr lang="en-US" sz="2400" dirty="0" smtClean="0"/>
                <a:t>)</a:t>
              </a:r>
              <a:endParaRPr lang="en-US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80011" y="6097407"/>
              <a:ext cx="1426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x(kpc</a:t>
              </a:r>
              <a:r>
                <a:rPr lang="en-US" sz="2400" dirty="0" smtClean="0"/>
                <a:t>)</a:t>
              </a:r>
              <a:endParaRPr lang="en-US" sz="2400" dirty="0"/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212023" y="338138"/>
            <a:ext cx="5515677" cy="3186839"/>
            <a:chOff x="212023" y="338138"/>
            <a:chExt cx="5515677" cy="3186839"/>
          </a:xfrm>
        </p:grpSpPr>
        <p:pic>
          <p:nvPicPr>
            <p:cNvPr id="4" name="Picture 3" descr="Screen Shot 2013-10-20 at 4.50.53 PM.png"/>
            <p:cNvPicPr>
              <a:picLocks noChangeAspect="1"/>
            </p:cNvPicPr>
            <p:nvPr/>
          </p:nvPicPr>
          <p:blipFill>
            <a:blip r:embed="rId3"/>
            <a:srcRect l="3744" r="4991" b="25780"/>
            <a:stretch>
              <a:fillRect/>
            </a:stretch>
          </p:blipFill>
          <p:spPr>
            <a:xfrm>
              <a:off x="440729" y="338138"/>
              <a:ext cx="5286971" cy="291353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544705" y="3063312"/>
              <a:ext cx="11636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x</a:t>
              </a:r>
              <a:r>
                <a:rPr lang="en-US" sz="2400" dirty="0" smtClean="0"/>
                <a:t> (</a:t>
              </a:r>
              <a:r>
                <a:rPr lang="en-US" sz="2400" dirty="0" err="1" smtClean="0"/>
                <a:t>kpc</a:t>
              </a:r>
              <a:r>
                <a:rPr lang="en-US" sz="2400" dirty="0" smtClean="0"/>
                <a:t>)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-130289" y="1422400"/>
              <a:ext cx="1146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z(kpc</a:t>
              </a:r>
              <a:r>
                <a:rPr lang="en-US" sz="2400" dirty="0" smtClean="0"/>
                <a:t>)</a:t>
              </a:r>
              <a:endParaRPr lang="en-US" sz="24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324100" y="567770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from the side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448370" y="-76199"/>
            <a:ext cx="8454330" cy="6047591"/>
            <a:chOff x="334070" y="-76199"/>
            <a:chExt cx="8454330" cy="6047591"/>
          </a:xfrm>
        </p:grpSpPr>
        <p:pic>
          <p:nvPicPr>
            <p:cNvPr id="12" name="Picture 11" descr="Screen Shot 2013-10-20 at 5.17.49 P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161797" y="-583696"/>
              <a:ext cx="5119105" cy="6134100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 rot="2343149">
              <a:off x="334070" y="2679188"/>
              <a:ext cx="5702300" cy="3292204"/>
            </a:xfrm>
            <a:prstGeom prst="ellipse">
              <a:avLst/>
            </a:prstGeom>
            <a:solidFill>
              <a:schemeClr val="tx1"/>
            </a:solidFill>
            <a:effectLst>
              <a:glow>
                <a:schemeClr val="tx1">
                  <a:alpha val="45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546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302" name="Picture 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 r="1433"/>
          <a:stretch>
            <a:fillRect/>
          </a:stretch>
        </p:blipFill>
        <p:spPr>
          <a:xfrm>
            <a:off x="4415858" y="3530600"/>
            <a:ext cx="3064442" cy="2082800"/>
          </a:xfrm>
        </p:spPr>
      </p:pic>
      <p:sp>
        <p:nvSpPr>
          <p:cNvPr id="13" name="TextBox 12"/>
          <p:cNvSpPr txBox="1"/>
          <p:nvPr/>
        </p:nvSpPr>
        <p:spPr>
          <a:xfrm>
            <a:off x="622299" y="863600"/>
            <a:ext cx="298450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In rare inclined cases both bar and peanut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are seen NGC7582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(Quillen et al. 1997)</a:t>
            </a:r>
          </a:p>
          <a:p>
            <a:endParaRPr lang="en-US" sz="20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3" name="Group 15"/>
          <p:cNvGrpSpPr/>
          <p:nvPr/>
        </p:nvGrpSpPr>
        <p:grpSpPr>
          <a:xfrm>
            <a:off x="4047067" y="863600"/>
            <a:ext cx="4093633" cy="4270895"/>
            <a:chOff x="3932767" y="863600"/>
            <a:chExt cx="4093633" cy="4270895"/>
          </a:xfrm>
        </p:grpSpPr>
        <p:sp>
          <p:nvSpPr>
            <p:cNvPr id="10" name="TextBox 9"/>
            <p:cNvSpPr txBox="1"/>
            <p:nvPr/>
          </p:nvSpPr>
          <p:spPr>
            <a:xfrm>
              <a:off x="3932767" y="863600"/>
              <a:ext cx="250366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NGC 7582</a:t>
              </a:r>
              <a:endPara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05600" y="1048266"/>
              <a:ext cx="132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B band</a:t>
              </a:r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5400000">
              <a:off x="6139002" y="4160702"/>
              <a:ext cx="194599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6200000" flipH="1">
              <a:off x="4862135" y="3532568"/>
              <a:ext cx="1972432" cy="127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3948879" y="2994284"/>
              <a:ext cx="1937262" cy="126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6286500" y="3612634"/>
              <a:ext cx="1003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K band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596901" y="4203700"/>
            <a:ext cx="3857057" cy="1995462"/>
            <a:chOff x="558801" y="4025900"/>
            <a:chExt cx="3857057" cy="1995462"/>
          </a:xfrm>
        </p:grpSpPr>
        <p:pic>
          <p:nvPicPr>
            <p:cNvPr id="18" name="Picture 17" descr="Screen Shot 2013-10-20 at 4.51.19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299" y="4196726"/>
              <a:ext cx="3793559" cy="178653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16200000">
              <a:off x="-254264" y="4838965"/>
              <a:ext cx="19954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velocity position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90600" y="4191000"/>
              <a:ext cx="1244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isophotes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90600" y="5244068"/>
              <a:ext cx="1257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spectrum</a:t>
              </a:r>
              <a:endParaRPr lang="en-US" dirty="0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58558" y="4252555"/>
              <a:ext cx="1257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Bureau ‘98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96901" y="2349500"/>
            <a:ext cx="36194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Velocities measured </a:t>
            </a:r>
            <a:r>
              <a:rPr lang="en-US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spectroscopically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imply that </a:t>
            </a:r>
            <a:r>
              <a:rPr lang="en-US" b="1" dirty="0" smtClean="0">
                <a:solidFill>
                  <a:srgbClr val="FF6600"/>
                </a:solidFill>
              </a:rPr>
              <a:t>all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peanut-shaped galaxies are barred (Martin Bureau’s 98 thesis)</a:t>
            </a:r>
          </a:p>
          <a:p>
            <a:r>
              <a:rPr lang="en-US" dirty="0" err="1" smtClean="0">
                <a:solidFill>
                  <a:schemeClr val="tx2">
                    <a:lumMod val="20000"/>
                    <a:lumOff val="80000"/>
                  </a:schemeClr>
                </a:solidFill>
                <a:sym typeface="Wingdings"/>
              </a:rPr>
              <a:t>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sym typeface="Wingdings"/>
              </a:rPr>
              <a:t> 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Peanut shape is a barred galaxy phenomenon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6008"/>
            <a:ext cx="8146630" cy="64593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N-body simulations </a:t>
            </a:r>
            <a:r>
              <a:rPr lang="en-US" sz="4000" dirty="0" smtClean="0">
                <a:solidFill>
                  <a:srgbClr val="FFFF00"/>
                </a:solidFill>
              </a:rPr>
              <a:t>(GALMER database)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ivan_peanut_movie_gS0_xyz_sideon.mov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47002" y="1021944"/>
            <a:ext cx="4276945" cy="5412672"/>
          </a:xfrm>
          <a:prstGeom prst="rect">
            <a:avLst/>
          </a:prstGeom>
        </p:spPr>
      </p:pic>
      <p:pic>
        <p:nvPicPr>
          <p:cNvPr id="7" name="ivan_peanut_movie_gSa_xyz_edgeon.mov">
            <a:hlinkClick r:id="" action="ppaction://media"/>
          </p:cNvPr>
          <p:cNvPicPr/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545863" y="1031192"/>
            <a:ext cx="4286567" cy="5388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Local Velocity distributions</a:t>
            </a:r>
            <a:endParaRPr lang="en-US" dirty="0"/>
          </a:p>
        </p:txBody>
      </p:sp>
      <p:pic>
        <p:nvPicPr>
          <p:cNvPr id="3" name="Picture 2" descr="Screen Shot 2013-09-03 at 4.00.1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1469709"/>
            <a:ext cx="8267543" cy="46677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512404" y="2555260"/>
            <a:ext cx="2275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panels = radius </a:t>
            </a:r>
            <a:r>
              <a:rPr lang="en-US" b="1" dirty="0" err="1" smtClean="0">
                <a:sym typeface="Wingdings"/>
              </a:rPr>
              <a:t>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14596" y="5952760"/>
            <a:ext cx="337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28900"/>
                </a:solidFill>
              </a:rPr>
              <a:t>angular momentum </a:t>
            </a:r>
            <a:r>
              <a:rPr lang="en-US" dirty="0" err="1" smtClean="0">
                <a:solidFill>
                  <a:srgbClr val="028900"/>
                </a:solidFill>
                <a:sym typeface="Wingdings"/>
              </a:rPr>
              <a:t></a:t>
            </a:r>
            <a:endParaRPr lang="en-US" dirty="0">
              <a:solidFill>
                <a:srgbClr val="0289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5218" y="1232972"/>
            <a:ext cx="1362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z</a:t>
            </a:r>
            <a:r>
              <a:rPr lang="en-US" dirty="0" smtClean="0">
                <a:solidFill>
                  <a:srgbClr val="FF0000"/>
                </a:solidFill>
              </a:rPr>
              <a:t>&lt;0.5 </a:t>
            </a:r>
            <a:r>
              <a:rPr lang="en-US" dirty="0" err="1" smtClean="0">
                <a:solidFill>
                  <a:srgbClr val="FF0000"/>
                </a:solidFill>
              </a:rPr>
              <a:t>kpc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2081" y="5952760"/>
            <a:ext cx="337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28900"/>
                </a:solidFill>
              </a:rPr>
              <a:t>angular momentum </a:t>
            </a:r>
            <a:r>
              <a:rPr lang="en-US" dirty="0" err="1" smtClean="0">
                <a:solidFill>
                  <a:srgbClr val="028900"/>
                </a:solidFill>
                <a:sym typeface="Wingdings"/>
              </a:rPr>
              <a:t></a:t>
            </a:r>
            <a:endParaRPr lang="en-US" dirty="0">
              <a:solidFill>
                <a:srgbClr val="0289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2700" y="1232972"/>
            <a:ext cx="1533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z</a:t>
            </a:r>
            <a:r>
              <a:rPr lang="en-US" dirty="0">
                <a:solidFill>
                  <a:srgbClr val="FF0000"/>
                </a:solidFill>
              </a:rPr>
              <a:t>&gt;</a:t>
            </a:r>
            <a:r>
              <a:rPr lang="en-US" dirty="0" smtClean="0">
                <a:solidFill>
                  <a:srgbClr val="FF0000"/>
                </a:solidFill>
              </a:rPr>
              <a:t>0.5 </a:t>
            </a:r>
            <a:r>
              <a:rPr lang="en-US" dirty="0" err="1" smtClean="0">
                <a:solidFill>
                  <a:srgbClr val="FF0000"/>
                </a:solidFill>
              </a:rPr>
              <a:t>kpc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-426738" y="3766210"/>
            <a:ext cx="3709004" cy="1588"/>
          </a:xfrm>
          <a:prstGeom prst="line">
            <a:avLst/>
          </a:prstGeom>
          <a:ln>
            <a:solidFill>
              <a:srgbClr val="008000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951100" y="3751613"/>
            <a:ext cx="3679811" cy="1589"/>
          </a:xfrm>
          <a:prstGeom prst="line">
            <a:avLst/>
          </a:prstGeom>
          <a:ln>
            <a:solidFill>
              <a:srgbClr val="008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2202442" y="3747519"/>
            <a:ext cx="3671622" cy="1589"/>
          </a:xfrm>
          <a:prstGeom prst="line">
            <a:avLst/>
          </a:prstGeom>
          <a:ln>
            <a:solidFill>
              <a:srgbClr val="008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3685158" y="3768528"/>
            <a:ext cx="3671622" cy="1589"/>
          </a:xfrm>
          <a:prstGeom prst="line">
            <a:avLst/>
          </a:prstGeom>
          <a:ln>
            <a:solidFill>
              <a:srgbClr val="008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5049192" y="3774938"/>
            <a:ext cx="3671622" cy="1589"/>
          </a:xfrm>
          <a:prstGeom prst="line">
            <a:avLst/>
          </a:prstGeom>
          <a:ln>
            <a:solidFill>
              <a:srgbClr val="008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6384030" y="3722952"/>
            <a:ext cx="3671622" cy="1589"/>
          </a:xfrm>
          <a:prstGeom prst="line">
            <a:avLst/>
          </a:prstGeom>
          <a:ln>
            <a:solidFill>
              <a:srgbClr val="008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39048" y="863640"/>
            <a:ext cx="351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measured in N-body simulation</a:t>
            </a:r>
            <a:endParaRPr lang="en-US" dirty="0"/>
          </a:p>
        </p:txBody>
      </p:sp>
      <p:sp>
        <p:nvSpPr>
          <p:cNvPr id="16" name="Left Brace 15"/>
          <p:cNvSpPr/>
          <p:nvPr/>
        </p:nvSpPr>
        <p:spPr>
          <a:xfrm>
            <a:off x="809883" y="4956741"/>
            <a:ext cx="234434" cy="62666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699929" y="4611012"/>
            <a:ext cx="2352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vertical velocity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4317" y="6322092"/>
            <a:ext cx="783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 cold </a:t>
            </a:r>
            <a:r>
              <a:rPr lang="en-US" dirty="0" smtClean="0">
                <a:solidFill>
                  <a:srgbClr val="0000FF"/>
                </a:solidFill>
              </a:rPr>
              <a:t>stars in the plane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below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a particular angular momentum value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44458" y="882134"/>
            <a:ext cx="2275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panels = </a:t>
            </a:r>
            <a:r>
              <a:rPr lang="en-US" b="1" dirty="0" err="1" smtClean="0"/>
              <a:t>time</a:t>
            </a:r>
            <a:r>
              <a:rPr lang="en-US" b="1" dirty="0" err="1" smtClean="0">
                <a:sym typeface="Wingdings"/>
              </a:rPr>
              <a:t></a:t>
            </a:r>
            <a:endParaRPr lang="en-US" b="1" dirty="0"/>
          </a:p>
        </p:txBody>
      </p:sp>
      <p:sp>
        <p:nvSpPr>
          <p:cNvPr id="23" name="Right Brace 22"/>
          <p:cNvSpPr/>
          <p:nvPr/>
        </p:nvSpPr>
        <p:spPr>
          <a:xfrm rot="5400000">
            <a:off x="2657599" y="5434001"/>
            <a:ext cx="214424" cy="1075712"/>
          </a:xfrm>
          <a:prstGeom prst="rightBrace">
            <a:avLst>
              <a:gd name="adj1" fmla="val 40757"/>
              <a:gd name="adj2" fmla="val 48819"/>
            </a:avLst>
          </a:prstGeom>
          <a:ln>
            <a:solidFill>
              <a:srgbClr val="00A3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390899" y="3836887"/>
            <a:ext cx="871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 </a:t>
            </a:r>
            <a:r>
              <a:rPr lang="en-US" sz="1100" dirty="0" smtClean="0">
                <a:solidFill>
                  <a:srgbClr val="FFFF00"/>
                </a:solidFill>
              </a:rPr>
              <a:t>missing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76299" y="3836887"/>
            <a:ext cx="871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 </a:t>
            </a:r>
            <a:r>
              <a:rPr lang="en-US" sz="1100" dirty="0" smtClean="0">
                <a:solidFill>
                  <a:srgbClr val="FFFF00"/>
                </a:solidFill>
              </a:rPr>
              <a:t>missing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4367" y="3836887"/>
            <a:ext cx="871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 </a:t>
            </a:r>
            <a:r>
              <a:rPr lang="en-US" sz="1100" dirty="0" smtClean="0">
                <a:solidFill>
                  <a:srgbClr val="FFFF00"/>
                </a:solidFill>
              </a:rPr>
              <a:t>missing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48946" y="3877547"/>
            <a:ext cx="871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 </a:t>
            </a:r>
            <a:r>
              <a:rPr lang="en-US" sz="1100" dirty="0" smtClean="0">
                <a:solidFill>
                  <a:srgbClr val="FFFF00"/>
                </a:solidFill>
              </a:rPr>
              <a:t>hot!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9500" y="3877547"/>
            <a:ext cx="871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 </a:t>
            </a:r>
            <a:r>
              <a:rPr lang="en-US" sz="1100" dirty="0" smtClean="0">
                <a:solidFill>
                  <a:srgbClr val="FFFF00"/>
                </a:solidFill>
              </a:rPr>
              <a:t>hot!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56546" y="3849587"/>
            <a:ext cx="871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 </a:t>
            </a:r>
            <a:r>
              <a:rPr lang="en-US" sz="1100" dirty="0" smtClean="0">
                <a:solidFill>
                  <a:srgbClr val="FFFF00"/>
                </a:solidFill>
              </a:rPr>
              <a:t>hot!</a:t>
            </a:r>
            <a:endParaRPr lang="en-US" sz="11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seen in simulations?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378700" cy="4114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Bars slow down</a:t>
            </a:r>
          </a:p>
          <a:p>
            <a:r>
              <a:rPr lang="en-US" dirty="0" smtClean="0"/>
              <a:t>Some bars buckle, others do not</a:t>
            </a:r>
          </a:p>
          <a:p>
            <a:r>
              <a:rPr lang="en-US" dirty="0" smtClean="0"/>
              <a:t>Peanut-shape keeps growing after bar buckling phase – while galaxy is vertically symmetric</a:t>
            </a:r>
          </a:p>
          <a:p>
            <a:pPr marL="292100" indent="-292100"/>
            <a:r>
              <a:rPr lang="en-US" dirty="0" smtClean="0"/>
              <a:t>Within a particular angular momentum value, stars are heated vertically</a:t>
            </a:r>
          </a:p>
          <a:p>
            <a:pPr marL="292100" indent="-292100"/>
            <a:r>
              <a:rPr lang="en-US" dirty="0" smtClean="0"/>
              <a:t>Absence of cold populations within boundary  </a:t>
            </a:r>
          </a:p>
          <a:p>
            <a:endParaRPr lang="en-US" dirty="0" smtClean="0"/>
          </a:p>
          <a:p>
            <a:pPr>
              <a:buFont typeface="Wingdings" pitchFamily="8" charset="2"/>
              <a:buChar char="à"/>
            </a:pPr>
            <a:r>
              <a:rPr lang="en-US" dirty="0" smtClean="0">
                <a:sym typeface="Wingdings"/>
              </a:rPr>
              <a:t>Resonance is more important than previous bar buckling? </a:t>
            </a:r>
          </a:p>
          <a:p>
            <a:pPr>
              <a:buNone/>
            </a:pPr>
            <a:r>
              <a:rPr lang="en-US" dirty="0" smtClean="0">
                <a:sym typeface="Wingdings"/>
              </a:rPr>
              <a:t>	(though bar buckling can increase disk thickness and so decrease the vertical oscillation frequency)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Vertical resonance</a:t>
            </a:r>
          </a:p>
        </p:txBody>
      </p:sp>
      <p:pic>
        <p:nvPicPr>
          <p:cNvPr id="57347" name="Picture 5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9406" y="2062163"/>
            <a:ext cx="23241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Box 6"/>
          <p:cNvSpPr txBox="1">
            <a:spLocks noChangeArrowheads="1"/>
          </p:cNvSpPr>
          <p:nvPr/>
        </p:nvSpPr>
        <p:spPr bwMode="auto">
          <a:xfrm>
            <a:off x="3909256" y="1866900"/>
            <a:ext cx="39290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8" charset="0"/>
              </a:rPr>
              <a:t>C</a:t>
            </a:r>
            <a:r>
              <a:rPr lang="en-US" dirty="0" smtClean="0">
                <a:latin typeface="Calibri" pitchFamily="8" charset="0"/>
              </a:rPr>
              <a:t>ommensurability </a:t>
            </a:r>
            <a:r>
              <a:rPr lang="en-US" dirty="0">
                <a:latin typeface="Calibri" pitchFamily="8" charset="0"/>
              </a:rPr>
              <a:t>between vertical oscillations and rotation in frame of bar</a:t>
            </a:r>
            <a:endParaRPr lang="en-US" dirty="0" smtClean="0">
              <a:latin typeface="Calibri" pitchFamily="8" charset="0"/>
            </a:endParaRPr>
          </a:p>
          <a:p>
            <a:r>
              <a:rPr lang="en-US" dirty="0" smtClean="0">
                <a:latin typeface="Calibri" pitchFamily="8" charset="0"/>
              </a:rPr>
              <a:t>Vertical 2:1 </a:t>
            </a:r>
            <a:r>
              <a:rPr lang="en-US" dirty="0" err="1" smtClean="0">
                <a:latin typeface="Calibri" pitchFamily="8" charset="0"/>
              </a:rPr>
              <a:t>Lindblad</a:t>
            </a:r>
            <a:r>
              <a:rPr lang="en-US" dirty="0" smtClean="0">
                <a:latin typeface="Calibri" pitchFamily="8" charset="0"/>
              </a:rPr>
              <a:t> resonance</a:t>
            </a:r>
            <a:endParaRPr lang="en-US" dirty="0">
              <a:latin typeface="Calibri" pitchFamily="8" charset="0"/>
            </a:endParaRPr>
          </a:p>
        </p:txBody>
      </p:sp>
      <p:pic>
        <p:nvPicPr>
          <p:cNvPr id="57349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062142" y="3989699"/>
            <a:ext cx="2419350" cy="1247775"/>
          </a:xfrm>
        </p:spPr>
      </p:pic>
      <p:sp>
        <p:nvSpPr>
          <p:cNvPr id="57350" name="TextBox 8"/>
          <p:cNvSpPr txBox="1">
            <a:spLocks noChangeArrowheads="1"/>
          </p:cNvSpPr>
          <p:nvPr/>
        </p:nvSpPr>
        <p:spPr bwMode="auto">
          <a:xfrm>
            <a:off x="1248606" y="2795588"/>
            <a:ext cx="25574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Calibri" pitchFamily="8" charset="0"/>
              </a:rPr>
              <a:t>Integrate this</a:t>
            </a:r>
          </a:p>
        </p:txBody>
      </p:sp>
      <p:sp>
        <p:nvSpPr>
          <p:cNvPr id="57352" name="TextBox 10"/>
          <p:cNvSpPr txBox="1">
            <a:spLocks noChangeArrowheads="1"/>
          </p:cNvSpPr>
          <p:nvPr/>
        </p:nvSpPr>
        <p:spPr bwMode="auto">
          <a:xfrm>
            <a:off x="1286705" y="4526611"/>
            <a:ext cx="25066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pitchFamily="8" charset="0"/>
              </a:rPr>
              <a:t>Fixed </a:t>
            </a:r>
            <a:r>
              <a:rPr lang="en-US" dirty="0">
                <a:latin typeface="Calibri" pitchFamily="8" charset="0"/>
              </a:rPr>
              <a:t>for periodic </a:t>
            </a:r>
            <a:r>
              <a:rPr lang="en-US" dirty="0" smtClean="0">
                <a:latin typeface="Calibri" pitchFamily="8" charset="0"/>
              </a:rPr>
              <a:t>orbits</a:t>
            </a:r>
          </a:p>
          <a:p>
            <a:r>
              <a:rPr lang="en-US" dirty="0" smtClean="0">
                <a:latin typeface="Calibri" pitchFamily="8" charset="0"/>
              </a:rPr>
              <a:t>Banana shaped orbits</a:t>
            </a:r>
            <a:endParaRPr lang="en-US" dirty="0">
              <a:latin typeface="Calibri" pitchFamily="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81492" y="4591143"/>
            <a:ext cx="1488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BAN+</a:t>
            </a:r>
          </a:p>
          <a:p>
            <a:r>
              <a:rPr lang="en-US" dirty="0" smtClean="0"/>
              <a:t>BAN-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44953" y="3896334"/>
            <a:ext cx="2378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resonant angle</a:t>
            </a:r>
            <a:endParaRPr lang="en-US" sz="2400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299405" y="3329225"/>
            <a:ext cx="5731905" cy="46361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377950" y="5702300"/>
            <a:ext cx="2428118" cy="3402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70350" y="5600700"/>
            <a:ext cx="412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to resonance, </a:t>
            </a:r>
          </a:p>
          <a:p>
            <a:r>
              <a:rPr lang="en-US" dirty="0" smtClean="0"/>
              <a:t>is a fast frequency if far from resonance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Hamiltonian Model for an 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err="1" smtClean="0">
                <a:ea typeface="+mj-ea"/>
                <a:cs typeface="+mj-cs"/>
              </a:rPr>
              <a:t>axi</a:t>
            </a:r>
            <a:r>
              <a:rPr lang="en-US" dirty="0" smtClean="0">
                <a:ea typeface="+mj-ea"/>
                <a:cs typeface="+mj-cs"/>
              </a:rPr>
              <a:t>-symmetric system</a:t>
            </a:r>
            <a:endParaRPr lang="en-US" dirty="0">
              <a:ea typeface="+mj-ea"/>
              <a:cs typeface="+mj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462463" y="2743200"/>
            <a:ext cx="811212" cy="541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24" name="TextBox 10"/>
          <p:cNvSpPr txBox="1">
            <a:spLocks noChangeArrowheads="1"/>
          </p:cNvSpPr>
          <p:nvPr/>
        </p:nvSpPr>
        <p:spPr bwMode="auto">
          <a:xfrm>
            <a:off x="2335213" y="3149600"/>
            <a:ext cx="2803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angular rotation rate</a:t>
            </a:r>
          </a:p>
        </p:txBody>
      </p:sp>
      <p:sp>
        <p:nvSpPr>
          <p:cNvPr id="56325" name="TextBox 11"/>
          <p:cNvSpPr txBox="1">
            <a:spLocks noChangeArrowheads="1"/>
          </p:cNvSpPr>
          <p:nvPr/>
        </p:nvSpPr>
        <p:spPr bwMode="auto">
          <a:xfrm>
            <a:off x="4618038" y="3149600"/>
            <a:ext cx="2803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epicyclic frequency</a:t>
            </a:r>
          </a:p>
        </p:txBody>
      </p:sp>
      <p:cxnSp>
        <p:nvCxnSpPr>
          <p:cNvPr id="13" name="Straight Arrow Connector 12"/>
          <p:cNvCxnSpPr>
            <a:stCxn id="56325" idx="0"/>
          </p:cNvCxnSpPr>
          <p:nvPr/>
        </p:nvCxnSpPr>
        <p:spPr>
          <a:xfrm rot="5400000" flipH="1" flipV="1">
            <a:off x="6011069" y="2751931"/>
            <a:ext cx="406400" cy="3889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27" name="TextBox 21"/>
          <p:cNvSpPr txBox="1">
            <a:spLocks noChangeArrowheads="1"/>
          </p:cNvSpPr>
          <p:nvPr/>
        </p:nvSpPr>
        <p:spPr bwMode="auto">
          <a:xfrm>
            <a:off x="1371600" y="5680075"/>
            <a:ext cx="66182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Hamiltonian is independent of angles </a:t>
            </a:r>
            <a:r>
              <a:rPr lang="en-US">
                <a:latin typeface="Calibri" pitchFamily="8" charset="0"/>
                <a:sym typeface="Wingdings" pitchFamily="8" charset="2"/>
              </a:rPr>
              <a:t></a:t>
            </a:r>
            <a:r>
              <a:rPr lang="en-US">
                <a:latin typeface="Calibri" pitchFamily="8" charset="0"/>
              </a:rPr>
              <a:t> L,J, J</a:t>
            </a:r>
            <a:r>
              <a:rPr lang="en-US" baseline="-25000">
                <a:latin typeface="Calibri" pitchFamily="8" charset="0"/>
              </a:rPr>
              <a:t>3</a:t>
            </a:r>
            <a:r>
              <a:rPr lang="en-US">
                <a:latin typeface="Calibri" pitchFamily="8" charset="0"/>
              </a:rPr>
              <a:t> conserved</a:t>
            </a:r>
          </a:p>
          <a:p>
            <a:r>
              <a:rPr lang="en-US">
                <a:latin typeface="Calibri" pitchFamily="8" charset="0"/>
              </a:rPr>
              <a:t>With a better approximation H</a:t>
            </a:r>
            <a:r>
              <a:rPr lang="en-US" baseline="-25000">
                <a:latin typeface="Calibri" pitchFamily="8" charset="0"/>
              </a:rPr>
              <a:t>0</a:t>
            </a:r>
            <a:r>
              <a:rPr lang="en-US">
                <a:latin typeface="Calibri" pitchFamily="8" charset="0"/>
              </a:rPr>
              <a:t> depends on J</a:t>
            </a:r>
            <a:r>
              <a:rPr lang="en-US" baseline="30000">
                <a:latin typeface="Calibri" pitchFamily="8" charset="0"/>
              </a:rPr>
              <a:t>2</a:t>
            </a:r>
            <a:r>
              <a:rPr lang="en-US">
                <a:latin typeface="Calibri" pitchFamily="8" charset="0"/>
              </a:rPr>
              <a:t>,  J</a:t>
            </a:r>
            <a:r>
              <a:rPr lang="en-US" baseline="-25000">
                <a:latin typeface="Calibri" pitchFamily="8" charset="0"/>
              </a:rPr>
              <a:t>3</a:t>
            </a:r>
            <a:r>
              <a:rPr lang="en-US" baseline="30000">
                <a:latin typeface="Calibri" pitchFamily="8" charset="0"/>
              </a:rPr>
              <a:t>2</a:t>
            </a:r>
          </a:p>
        </p:txBody>
      </p:sp>
      <p:pic>
        <p:nvPicPr>
          <p:cNvPr id="56328" name="Picture 14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3163" y="2286000"/>
            <a:ext cx="63849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9" name="TextBox 18"/>
          <p:cNvSpPr txBox="1">
            <a:spLocks noChangeArrowheads="1"/>
          </p:cNvSpPr>
          <p:nvPr/>
        </p:nvSpPr>
        <p:spPr bwMode="auto">
          <a:xfrm>
            <a:off x="6583363" y="2895600"/>
            <a:ext cx="28019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vertical frequency</a:t>
            </a:r>
          </a:p>
        </p:txBody>
      </p:sp>
      <p:cxnSp>
        <p:nvCxnSpPr>
          <p:cNvPr id="26" name="Straight Arrow Connector 25"/>
          <p:cNvCxnSpPr>
            <a:endCxn id="15" idx="3"/>
          </p:cNvCxnSpPr>
          <p:nvPr/>
        </p:nvCxnSpPr>
        <p:spPr>
          <a:xfrm rot="16200000" flipV="1">
            <a:off x="7461250" y="2597151"/>
            <a:ext cx="422275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331" name="Group 30"/>
          <p:cNvGrpSpPr>
            <a:grpSpLocks/>
          </p:cNvGrpSpPr>
          <p:nvPr/>
        </p:nvGrpSpPr>
        <p:grpSpPr bwMode="auto">
          <a:xfrm>
            <a:off x="1616075" y="3811588"/>
            <a:ext cx="6530975" cy="1781175"/>
            <a:chOff x="1616330" y="3929594"/>
            <a:chExt cx="6531277" cy="1781176"/>
          </a:xfrm>
        </p:grpSpPr>
        <p:sp>
          <p:nvSpPr>
            <p:cNvPr id="56332" name="TextBox 16"/>
            <p:cNvSpPr txBox="1">
              <a:spLocks noChangeArrowheads="1"/>
            </p:cNvSpPr>
            <p:nvPr/>
          </p:nvSpPr>
          <p:spPr bwMode="auto">
            <a:xfrm>
              <a:off x="1616330" y="4578889"/>
              <a:ext cx="23065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pitchFamily="8" charset="0"/>
                </a:rPr>
                <a:t>Hamilton’s equations</a:t>
              </a:r>
            </a:p>
          </p:txBody>
        </p:sp>
        <p:pic>
          <p:nvPicPr>
            <p:cNvPr id="56333" name="Picture 17" descr="latex-image-1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37050" y="3929594"/>
              <a:ext cx="1397000" cy="54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34" name="TextBox 19"/>
            <p:cNvSpPr txBox="1">
              <a:spLocks noChangeArrowheads="1"/>
            </p:cNvSpPr>
            <p:nvPr/>
          </p:nvSpPr>
          <p:spPr bwMode="auto">
            <a:xfrm>
              <a:off x="5935135" y="3996269"/>
              <a:ext cx="17663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pitchFamily="8" charset="0"/>
                </a:rPr>
                <a:t>rotation</a:t>
              </a:r>
            </a:p>
          </p:txBody>
        </p:sp>
        <p:sp>
          <p:nvSpPr>
            <p:cNvPr id="56335" name="TextBox 20"/>
            <p:cNvSpPr txBox="1">
              <a:spLocks noChangeArrowheads="1"/>
            </p:cNvSpPr>
            <p:nvPr/>
          </p:nvSpPr>
          <p:spPr bwMode="auto">
            <a:xfrm>
              <a:off x="5918205" y="4597404"/>
              <a:ext cx="219553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pitchFamily="8" charset="0"/>
                </a:rPr>
                <a:t>epicyclic motion</a:t>
              </a:r>
            </a:p>
          </p:txBody>
        </p:sp>
        <p:sp>
          <p:nvSpPr>
            <p:cNvPr id="23" name="Left Brace 22"/>
            <p:cNvSpPr/>
            <p:nvPr/>
          </p:nvSpPr>
          <p:spPr>
            <a:xfrm>
              <a:off x="3818295" y="4183594"/>
              <a:ext cx="320690" cy="1257301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56337" name="Picture 23" descr="latex-image-1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47108" y="4535494"/>
              <a:ext cx="1397000" cy="54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38" name="TextBox 28"/>
            <p:cNvSpPr txBox="1">
              <a:spLocks noChangeArrowheads="1"/>
            </p:cNvSpPr>
            <p:nvPr/>
          </p:nvSpPr>
          <p:spPr bwMode="auto">
            <a:xfrm>
              <a:off x="5952071" y="5200125"/>
              <a:ext cx="219553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pitchFamily="8" charset="0"/>
                </a:rPr>
                <a:t>vertical motion</a:t>
              </a:r>
            </a:p>
          </p:txBody>
        </p:sp>
        <p:pic>
          <p:nvPicPr>
            <p:cNvPr id="56339" name="Picture 29" descr="latex-image-1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32820" y="5126570"/>
              <a:ext cx="146050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3815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3200" dirty="0" smtClean="0"/>
              <a:t>Dynamical Processes affecting local velocity distributions of stars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04850" y="1479550"/>
            <a:ext cx="7753350" cy="4822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Resonances with spiral or bar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Resonances are often narrow, so when identified they give a strong constraints </a:t>
            </a:r>
            <a:r>
              <a:rPr lang="en-US" sz="2000" dirty="0" err="1" smtClean="0">
                <a:sym typeface="Wingdings" pitchFamily="8" charset="2"/>
              </a:rPr>
              <a:t></a:t>
            </a:r>
            <a:r>
              <a:rPr lang="en-US" sz="2000" dirty="0" smtClean="0"/>
              <a:t> </a:t>
            </a:r>
            <a:r>
              <a:rPr lang="en-US" sz="2000" b="1" dirty="0" smtClean="0"/>
              <a:t>Precision</a:t>
            </a:r>
            <a:r>
              <a:rPr lang="en-US" sz="2000" dirty="0" smtClean="0"/>
              <a:t> measurements become possible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Resonant trapping and crossing, migration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Constraints on evolution and growth of patterns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Phase wrapping in </a:t>
            </a:r>
            <a:r>
              <a:rPr lang="en-US" sz="2400" b="1" i="1" dirty="0" smtClean="0"/>
              <a:t>disk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Giving clues to ages since disturbances such as </a:t>
            </a:r>
            <a:r>
              <a:rPr lang="en-US" sz="2000" dirty="0" smtClean="0"/>
              <a:t>mergers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Wobbly galaxy?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Cluster dissolution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Dominant heating and disrupting processes, patterns of star 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Multiple patterns and waves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Migration, patterns of star formation, mode coupling, energy transport, heating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704850" y="3848100"/>
            <a:ext cx="7762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00050" indent="-228600"/>
            <a:endParaRPr lang="en-US" sz="3200">
              <a:latin typeface="Times New Roman" pitchFamily="8" charset="0"/>
            </a:endParaRPr>
          </a:p>
          <a:p>
            <a:pPr marL="400050" indent="-2286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800">
              <a:latin typeface="Times New Roman" pitchFamily="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600" smtClean="0"/>
              <a:t>Hamiltonian model for banana orbits</a:t>
            </a:r>
          </a:p>
        </p:txBody>
      </p:sp>
      <p:sp>
        <p:nvSpPr>
          <p:cNvPr id="7" name="Left Brace 6"/>
          <p:cNvSpPr/>
          <p:nvPr/>
        </p:nvSpPr>
        <p:spPr>
          <a:xfrm rot="5400000">
            <a:off x="4130675" y="1778001"/>
            <a:ext cx="238125" cy="15240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8372" name="TextBox 7"/>
          <p:cNvSpPr txBox="1">
            <a:spLocks noChangeArrowheads="1"/>
          </p:cNvSpPr>
          <p:nvPr/>
        </p:nvSpPr>
        <p:spPr bwMode="auto">
          <a:xfrm>
            <a:off x="3487738" y="1774825"/>
            <a:ext cx="2117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from unperturbed Hamiltonian</a:t>
            </a:r>
          </a:p>
        </p:txBody>
      </p:sp>
      <p:sp>
        <p:nvSpPr>
          <p:cNvPr id="58373" name="TextBox 8"/>
          <p:cNvSpPr txBox="1">
            <a:spLocks noChangeArrowheads="1"/>
          </p:cNvSpPr>
          <p:nvPr/>
        </p:nvSpPr>
        <p:spPr bwMode="auto">
          <a:xfrm>
            <a:off x="5605463" y="2289175"/>
            <a:ext cx="2116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bar perturbation</a:t>
            </a:r>
          </a:p>
        </p:txBody>
      </p:sp>
      <p:sp>
        <p:nvSpPr>
          <p:cNvPr id="58375" name="TextBox 11"/>
          <p:cNvSpPr txBox="1">
            <a:spLocks noChangeArrowheads="1"/>
          </p:cNvSpPr>
          <p:nvPr/>
        </p:nvSpPr>
        <p:spPr bwMode="auto">
          <a:xfrm>
            <a:off x="2014538" y="3810000"/>
            <a:ext cx="2997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distance to resonance</a:t>
            </a:r>
          </a:p>
          <a:p>
            <a:r>
              <a:rPr lang="en-US">
                <a:latin typeface="Calibri" pitchFamily="8" charset="0"/>
              </a:rPr>
              <a:t>a frequency that</a:t>
            </a:r>
          </a:p>
          <a:p>
            <a:r>
              <a:rPr lang="en-US">
                <a:latin typeface="Calibri" pitchFamily="8" charset="0"/>
              </a:rPr>
              <a:t>depends on radius</a:t>
            </a:r>
          </a:p>
        </p:txBody>
      </p:sp>
      <p:cxnSp>
        <p:nvCxnSpPr>
          <p:cNvPr id="13" name="Straight Arrow Connector 12"/>
          <p:cNvCxnSpPr>
            <a:stCxn id="58375" idx="0"/>
          </p:cNvCxnSpPr>
          <p:nvPr/>
        </p:nvCxnSpPr>
        <p:spPr>
          <a:xfrm rot="5400000" flipH="1" flipV="1">
            <a:off x="3817938" y="3022600"/>
            <a:ext cx="482600" cy="1092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6618288" y="3371850"/>
            <a:ext cx="482600" cy="393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378" name="Picture 17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438" y="2852738"/>
            <a:ext cx="561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9" name="TextBox 19"/>
          <p:cNvSpPr txBox="1">
            <a:spLocks noChangeArrowheads="1"/>
          </p:cNvSpPr>
          <p:nvPr/>
        </p:nvSpPr>
        <p:spPr bwMode="auto">
          <a:xfrm>
            <a:off x="5605463" y="3694113"/>
            <a:ext cx="2116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resonant angle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4691857" y="3634581"/>
            <a:ext cx="1220788" cy="606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81" name="TextBox 22"/>
          <p:cNvSpPr txBox="1">
            <a:spLocks noChangeArrowheads="1"/>
          </p:cNvSpPr>
          <p:nvPr/>
        </p:nvSpPr>
        <p:spPr bwMode="auto">
          <a:xfrm>
            <a:off x="5011738" y="4364038"/>
            <a:ext cx="2057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bar strength</a:t>
            </a:r>
          </a:p>
        </p:txBody>
      </p:sp>
      <p:sp>
        <p:nvSpPr>
          <p:cNvPr id="58382" name="TextBox 23"/>
          <p:cNvSpPr txBox="1">
            <a:spLocks noChangeArrowheads="1"/>
          </p:cNvSpPr>
          <p:nvPr/>
        </p:nvSpPr>
        <p:spPr bwMode="auto">
          <a:xfrm>
            <a:off x="773113" y="5194300"/>
            <a:ext cx="76850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Fourier components with fast angles can be neglected via averaging</a:t>
            </a:r>
          </a:p>
          <a:p>
            <a:r>
              <a:rPr lang="en-US">
                <a:latin typeface="Calibri" pitchFamily="8" charset="0"/>
              </a:rPr>
              <a:t>Hamiltonian then only contains one angle, so can perform a canonical transformation and reduce to a one dimensional system </a:t>
            </a:r>
          </a:p>
          <a:p>
            <a:endParaRPr lang="en-US">
              <a:latin typeface="Calibri" pitchFamily="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/>
              <a:t> Vertical resonances with a bar</a:t>
            </a:r>
          </a:p>
        </p:txBody>
      </p:sp>
      <p:pic>
        <p:nvPicPr>
          <p:cNvPr id="59395" name="Picture 3" descr="k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71600" y="1600200"/>
            <a:ext cx="2741613" cy="4686300"/>
          </a:xfrm>
        </p:spPr>
      </p:pic>
      <p:pic>
        <p:nvPicPr>
          <p:cNvPr id="5939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 t="36645"/>
          <a:stretch>
            <a:fillRect/>
          </a:stretch>
        </p:blipFill>
        <p:spPr>
          <a:xfrm>
            <a:off x="5334000" y="2667045"/>
            <a:ext cx="2419350" cy="790530"/>
          </a:xfrm>
        </p:spPr>
      </p:pic>
      <p:sp>
        <p:nvSpPr>
          <p:cNvPr id="59397" name="Line 6"/>
          <p:cNvSpPr>
            <a:spLocks noChangeShapeType="1"/>
          </p:cNvSpPr>
          <p:nvPr/>
        </p:nvSpPr>
        <p:spPr bwMode="auto">
          <a:xfrm flipH="1">
            <a:off x="3733800" y="2819400"/>
            <a:ext cx="1676400" cy="152400"/>
          </a:xfrm>
          <a:prstGeom prst="line">
            <a:avLst/>
          </a:prstGeom>
          <a:noFill/>
          <a:ln w="57150">
            <a:solidFill>
              <a:srgbClr val="0000FF"/>
            </a:solidFill>
            <a:prstDash val="dash"/>
            <a:round/>
            <a:headEnd/>
            <a:tailEnd type="triangle" w="med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8" name="Line 7"/>
          <p:cNvSpPr>
            <a:spLocks noChangeShapeType="1"/>
          </p:cNvSpPr>
          <p:nvPr/>
        </p:nvSpPr>
        <p:spPr bwMode="auto">
          <a:xfrm flipH="1" flipV="1">
            <a:off x="3048000" y="2971800"/>
            <a:ext cx="2362200" cy="381000"/>
          </a:xfrm>
          <a:prstGeom prst="line">
            <a:avLst/>
          </a:prstGeom>
          <a:noFill/>
          <a:ln w="57150">
            <a:solidFill>
              <a:srgbClr val="0000FF"/>
            </a:solidFill>
            <a:prstDash val="dash"/>
            <a:round/>
            <a:headEnd/>
            <a:tailEnd type="triangle" w="med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9" name="Text Box 8"/>
          <p:cNvSpPr txBox="1">
            <a:spLocks noChangeArrowheads="1"/>
          </p:cNvSpPr>
          <p:nvPr/>
        </p:nvSpPr>
        <p:spPr bwMode="auto">
          <a:xfrm>
            <a:off x="4572000" y="3581400"/>
            <a:ext cx="4114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ts val="2300"/>
              </a:lnSpc>
              <a:spcBef>
                <a:spcPct val="50000"/>
              </a:spcBef>
            </a:pPr>
            <a:r>
              <a:rPr lang="en-US" sz="2400">
                <a:latin typeface="Times New Roman" pitchFamily="8" charset="0"/>
                <a:ea typeface="Arial" pitchFamily="8" charset="0"/>
                <a:cs typeface="Arial" pitchFamily="8" charset="0"/>
              </a:rPr>
              <a:t>Banana shaped periodic orbits </a:t>
            </a:r>
          </a:p>
        </p:txBody>
      </p:sp>
      <p:sp>
        <p:nvSpPr>
          <p:cNvPr id="59400" name="AutoShape 9"/>
          <p:cNvSpPr>
            <a:spLocks noChangeArrowheads="1"/>
          </p:cNvSpPr>
          <p:nvPr/>
        </p:nvSpPr>
        <p:spPr bwMode="auto">
          <a:xfrm>
            <a:off x="1219200" y="2286000"/>
            <a:ext cx="152400" cy="2895600"/>
          </a:xfrm>
          <a:prstGeom prst="downArrow">
            <a:avLst>
              <a:gd name="adj1" fmla="val 50000"/>
              <a:gd name="adj2" fmla="val 4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01" name="Text Box 10"/>
          <p:cNvSpPr txBox="1">
            <a:spLocks noChangeArrowheads="1"/>
          </p:cNvSpPr>
          <p:nvPr/>
        </p:nvSpPr>
        <p:spPr bwMode="auto">
          <a:xfrm rot="-5400000">
            <a:off x="-381000" y="33528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Times New Roman" pitchFamily="8" charset="0"/>
                <a:ea typeface="Arial" pitchFamily="8" charset="0"/>
                <a:cs typeface="Arial" pitchFamily="8" charset="0"/>
              </a:rPr>
              <a:t>Increasing radius </a:t>
            </a:r>
          </a:p>
        </p:txBody>
      </p:sp>
      <p:sp>
        <p:nvSpPr>
          <p:cNvPr id="59402" name="Text Box 11"/>
          <p:cNvSpPr txBox="1">
            <a:spLocks noChangeArrowheads="1"/>
          </p:cNvSpPr>
          <p:nvPr/>
        </p:nvSpPr>
        <p:spPr bwMode="auto">
          <a:xfrm rot="-5400000">
            <a:off x="114300" y="34671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FF00"/>
                </a:solidFill>
                <a:latin typeface="Times New Roman" pitchFamily="8" charset="0"/>
                <a:ea typeface="Arial" pitchFamily="8" charset="0"/>
                <a:cs typeface="Arial" pitchFamily="8" charset="0"/>
              </a:rPr>
              <a:t> </a:t>
            </a:r>
          </a:p>
        </p:txBody>
      </p:sp>
      <p:sp>
        <p:nvSpPr>
          <p:cNvPr id="59403" name="Line 12"/>
          <p:cNvSpPr>
            <a:spLocks noChangeShapeType="1"/>
          </p:cNvSpPr>
          <p:nvPr/>
        </p:nvSpPr>
        <p:spPr bwMode="auto">
          <a:xfrm flipH="1" flipV="1">
            <a:off x="3429000" y="5638800"/>
            <a:ext cx="1066800" cy="533400"/>
          </a:xfrm>
          <a:prstGeom prst="line">
            <a:avLst/>
          </a:prstGeom>
          <a:noFill/>
          <a:ln w="57150">
            <a:solidFill>
              <a:srgbClr val="00FF00"/>
            </a:solidFill>
            <a:prstDash val="dash"/>
            <a:round/>
            <a:headEnd/>
            <a:tailEnd type="triangle" w="med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04" name="Text Box 13"/>
          <p:cNvSpPr txBox="1">
            <a:spLocks noChangeArrowheads="1"/>
          </p:cNvSpPr>
          <p:nvPr/>
        </p:nvSpPr>
        <p:spPr bwMode="auto">
          <a:xfrm>
            <a:off x="423863" y="542925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FF00"/>
                </a:solidFill>
                <a:latin typeface="Times New Roman" pitchFamily="8" charset="0"/>
                <a:ea typeface="Arial" pitchFamily="8" charset="0"/>
                <a:cs typeface="Arial" pitchFamily="8" charset="0"/>
              </a:rPr>
              <a:t>Orbits in the</a:t>
            </a:r>
            <a:r>
              <a:rPr lang="en-US" sz="2400">
                <a:latin typeface="Times New Roman" pitchFamily="8" charset="0"/>
                <a:ea typeface="Arial" pitchFamily="8" charset="0"/>
                <a:cs typeface="Arial" pitchFamily="8" charset="0"/>
              </a:rPr>
              <a:t> </a:t>
            </a:r>
            <a:r>
              <a:rPr lang="en-US" sz="2400">
                <a:solidFill>
                  <a:srgbClr val="00FF00"/>
                </a:solidFill>
                <a:latin typeface="Times New Roman" pitchFamily="8" charset="0"/>
                <a:ea typeface="Arial" pitchFamily="8" charset="0"/>
                <a:cs typeface="Arial" pitchFamily="8" charset="0"/>
              </a:rPr>
              <a:t>plane</a:t>
            </a:r>
          </a:p>
        </p:txBody>
      </p:sp>
      <p:sp>
        <p:nvSpPr>
          <p:cNvPr id="59405" name="Line 15"/>
          <p:cNvSpPr>
            <a:spLocks noChangeShapeType="1"/>
          </p:cNvSpPr>
          <p:nvPr/>
        </p:nvSpPr>
        <p:spPr bwMode="auto">
          <a:xfrm>
            <a:off x="1447800" y="1219200"/>
            <a:ext cx="685800" cy="838200"/>
          </a:xfrm>
          <a:prstGeom prst="line">
            <a:avLst/>
          </a:prstGeom>
          <a:noFill/>
          <a:ln w="57150">
            <a:solidFill>
              <a:srgbClr val="00FF00"/>
            </a:solidFill>
            <a:prstDash val="dash"/>
            <a:round/>
            <a:headEnd/>
            <a:tailEnd type="triangle" w="med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06" name="Text Box 16"/>
          <p:cNvSpPr txBox="1">
            <a:spLocks noChangeArrowheads="1"/>
          </p:cNvSpPr>
          <p:nvPr/>
        </p:nvSpPr>
        <p:spPr bwMode="auto">
          <a:xfrm>
            <a:off x="4572000" y="60960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FF00"/>
                </a:solidFill>
                <a:latin typeface="Times New Roman" pitchFamily="8" charset="0"/>
                <a:ea typeface="Arial" pitchFamily="8" charset="0"/>
                <a:cs typeface="Arial" pitchFamily="8" charset="0"/>
              </a:rPr>
              <a:t>Orbits</a:t>
            </a:r>
            <a:r>
              <a:rPr lang="en-US" sz="2400">
                <a:latin typeface="Times New Roman" pitchFamily="8" charset="0"/>
                <a:ea typeface="Arial" pitchFamily="8" charset="0"/>
                <a:cs typeface="Arial" pitchFamily="8" charset="0"/>
              </a:rPr>
              <a:t> </a:t>
            </a:r>
            <a:r>
              <a:rPr lang="en-US" sz="2400">
                <a:solidFill>
                  <a:srgbClr val="00FF00"/>
                </a:solidFill>
                <a:latin typeface="Times New Roman" pitchFamily="8" charset="0"/>
                <a:ea typeface="Arial" pitchFamily="8" charset="0"/>
                <a:cs typeface="Arial" pitchFamily="8" charset="0"/>
              </a:rPr>
              <a:t>in the plane</a:t>
            </a: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00" y="2042857"/>
            <a:ext cx="3640137" cy="3084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09735" y="3981450"/>
            <a:ext cx="371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Level curves of Hamiltonian in a canonical coordinate system with </a:t>
            </a:r>
            <a:endParaRPr lang="en-US" dirty="0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572000" y="4735307"/>
            <a:ext cx="1689100" cy="3302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572000" y="5181600"/>
            <a:ext cx="1651000" cy="330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05585" y="4900407"/>
            <a:ext cx="1752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orbits in </a:t>
            </a:r>
            <a:r>
              <a:rPr lang="en-US" dirty="0" err="1" smtClean="0"/>
              <a:t>midplane</a:t>
            </a:r>
            <a:r>
              <a:rPr lang="en-US" dirty="0" smtClean="0"/>
              <a:t> are near the origin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84200"/>
            <a:ext cx="7772400" cy="8001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Bifurcation of periodic orbits</a:t>
            </a:r>
            <a:endParaRPr lang="en-US" sz="4000" dirty="0"/>
          </a:p>
        </p:txBody>
      </p:sp>
      <p:grpSp>
        <p:nvGrpSpPr>
          <p:cNvPr id="3" name="Group 5"/>
          <p:cNvGrpSpPr/>
          <p:nvPr/>
        </p:nvGrpSpPr>
        <p:grpSpPr>
          <a:xfrm>
            <a:off x="1001283" y="4315183"/>
            <a:ext cx="3927064" cy="1899631"/>
            <a:chOff x="1170965" y="4244546"/>
            <a:chExt cx="2728682" cy="1310151"/>
          </a:xfrm>
        </p:grpSpPr>
        <p:grpSp>
          <p:nvGrpSpPr>
            <p:cNvPr id="4" name="Group 10"/>
            <p:cNvGrpSpPr/>
            <p:nvPr/>
          </p:nvGrpSpPr>
          <p:grpSpPr>
            <a:xfrm>
              <a:off x="1170965" y="4244546"/>
              <a:ext cx="2728682" cy="1310151"/>
              <a:chOff x="1170965" y="4320746"/>
              <a:chExt cx="2728682" cy="1310151"/>
            </a:xfrm>
          </p:grpSpPr>
          <p:grpSp>
            <p:nvGrpSpPr>
              <p:cNvPr id="5" name="Group 6"/>
              <p:cNvGrpSpPr/>
              <p:nvPr/>
            </p:nvGrpSpPr>
            <p:grpSpPr>
              <a:xfrm>
                <a:off x="1170965" y="4320746"/>
                <a:ext cx="2728682" cy="1055430"/>
                <a:chOff x="4822179" y="3017500"/>
                <a:chExt cx="3197865" cy="1691660"/>
              </a:xfrm>
            </p:grpSpPr>
            <p:pic>
              <p:nvPicPr>
                <p:cNvPr id="11" name="Picture 10" descr="Screen Shot 2013-10-21 at 12.24.29 PM.png"/>
                <p:cNvPicPr>
                  <a:picLocks noChangeAspect="1"/>
                </p:cNvPicPr>
                <p:nvPr/>
              </p:nvPicPr>
              <p:blipFill>
                <a:blip r:embed="rId2"/>
                <a:srcRect t="35837" b="34208"/>
                <a:stretch>
                  <a:fillRect/>
                </a:stretch>
              </p:blipFill>
              <p:spPr>
                <a:xfrm>
                  <a:off x="5365745" y="3027687"/>
                  <a:ext cx="2654299" cy="1681473"/>
                </a:xfrm>
                <a:prstGeom prst="rect">
                  <a:avLst/>
                </a:prstGeom>
              </p:spPr>
            </p:pic>
            <p:pic>
              <p:nvPicPr>
                <p:cNvPr id="12" name="Picture 11" descr="Screen Shot 2013-10-21 at 12.24.45 PM.png"/>
                <p:cNvPicPr>
                  <a:picLocks noChangeAspect="1"/>
                </p:cNvPicPr>
                <p:nvPr/>
              </p:nvPicPr>
              <p:blipFill>
                <a:blip r:embed="rId3"/>
                <a:srcRect l="13091" t="32727" b="34545"/>
                <a:stretch>
                  <a:fillRect/>
                </a:stretch>
              </p:blipFill>
              <p:spPr>
                <a:xfrm>
                  <a:off x="4822179" y="3017500"/>
                  <a:ext cx="607067" cy="1645940"/>
                </a:xfrm>
                <a:prstGeom prst="rect">
                  <a:avLst/>
                </a:prstGeom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1955800" y="5376174"/>
                <a:ext cx="1574800" cy="254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Jacobi integral</a:t>
                </a:r>
                <a:endParaRPr lang="en-US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688964" y="4307946"/>
              <a:ext cx="1926725" cy="19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Martinez-</a:t>
              </a:r>
              <a:r>
                <a:rPr lang="en-US" sz="1200" dirty="0" err="1" smtClean="0"/>
                <a:t>Valpuesta</a:t>
              </a:r>
              <a:r>
                <a:rPr lang="en-US" sz="1200" dirty="0" smtClean="0"/>
                <a:t> et al. 06</a:t>
              </a:r>
              <a:endParaRPr lang="en-US" sz="1200" dirty="0"/>
            </a:p>
          </p:txBody>
        </p:sp>
      </p:grpSp>
      <p:pic>
        <p:nvPicPr>
          <p:cNvPr id="13" name="Picture 12" descr="bifur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" y="1396783"/>
            <a:ext cx="4013200" cy="2778700"/>
          </a:xfrm>
          <a:prstGeom prst="rect">
            <a:avLst/>
          </a:prstGeom>
        </p:spPr>
      </p:pic>
      <p:pic>
        <p:nvPicPr>
          <p:cNvPr id="14" name="Picture 3" descr="k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4991893" y="1385788"/>
            <a:ext cx="2741613" cy="4686300"/>
          </a:xfrm>
        </p:spPr>
      </p:pic>
      <p:sp>
        <p:nvSpPr>
          <p:cNvPr id="15" name="TextBox 14"/>
          <p:cNvSpPr txBox="1"/>
          <p:nvPr/>
        </p:nvSpPr>
        <p:spPr>
          <a:xfrm>
            <a:off x="3162300" y="1651000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BAN+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62300" y="3060700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BAN-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48097" y="2241034"/>
            <a:ext cx="2215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orbits in plane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tnograph.gif"/>
          <p:cNvPicPr>
            <a:picLocks noChangeAspect="1"/>
          </p:cNvPicPr>
          <p:nvPr/>
        </p:nvPicPr>
        <p:blipFill>
          <a:blip r:embed="rId2"/>
          <a:srcRect l="3175" t="19957" r="46588" b="9212"/>
          <a:stretch>
            <a:fillRect/>
          </a:stretch>
        </p:blipFill>
        <p:spPr bwMode="auto">
          <a:xfrm>
            <a:off x="763588" y="1298575"/>
            <a:ext cx="4708525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738" y="354013"/>
            <a:ext cx="8196262" cy="1143000"/>
          </a:xfrm>
          <a:solidFill>
            <a:schemeClr val="bg1"/>
          </a:solidFill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Analogy with the capture of Pluto by Neptune?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0420" name="Rectangle 6"/>
          <p:cNvSpPr>
            <a:spLocks noChangeArrowheads="1"/>
          </p:cNvSpPr>
          <p:nvPr/>
        </p:nvSpPr>
        <p:spPr bwMode="auto">
          <a:xfrm>
            <a:off x="1077913" y="4637088"/>
            <a:ext cx="2209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Wm. Robert Johnston</a:t>
            </a:r>
          </a:p>
        </p:txBody>
      </p:sp>
      <p:sp>
        <p:nvSpPr>
          <p:cNvPr id="60421" name="TextBox 7"/>
          <p:cNvSpPr txBox="1">
            <a:spLocks noChangeArrowheads="1"/>
          </p:cNvSpPr>
          <p:nvPr/>
        </p:nvSpPr>
        <p:spPr bwMode="auto">
          <a:xfrm rot="-5400000">
            <a:off x="-245269" y="3267869"/>
            <a:ext cx="1692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eccentricity</a:t>
            </a:r>
          </a:p>
        </p:txBody>
      </p:sp>
      <p:sp>
        <p:nvSpPr>
          <p:cNvPr id="60422" name="TextBox 8"/>
          <p:cNvSpPr txBox="1">
            <a:spLocks noChangeArrowheads="1"/>
          </p:cNvSpPr>
          <p:nvPr/>
        </p:nvSpPr>
        <p:spPr bwMode="auto">
          <a:xfrm rot="-5400000">
            <a:off x="2820988" y="1763713"/>
            <a:ext cx="1912937" cy="5857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660066"/>
                </a:solidFill>
                <a:latin typeface="Calibri" pitchFamily="8" charset="0"/>
              </a:rPr>
              <a:t>plutinos</a:t>
            </a:r>
            <a:endParaRPr lang="en-US">
              <a:solidFill>
                <a:srgbClr val="660066"/>
              </a:solidFill>
              <a:latin typeface="Calibri" pitchFamily="8" charset="0"/>
            </a:endParaRPr>
          </a:p>
        </p:txBody>
      </p:sp>
      <p:sp>
        <p:nvSpPr>
          <p:cNvPr id="60423" name="TextBox 9"/>
          <p:cNvSpPr txBox="1">
            <a:spLocks noChangeArrowheads="1"/>
          </p:cNvSpPr>
          <p:nvPr/>
        </p:nvSpPr>
        <p:spPr bwMode="auto">
          <a:xfrm>
            <a:off x="2420938" y="5707063"/>
            <a:ext cx="17446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semi-major axis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3689350" y="3243263"/>
            <a:ext cx="458787" cy="1588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89600" y="2051765"/>
            <a:ext cx="20997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Neptune moves outwards, Pluto’s eccentricity increases</a:t>
            </a:r>
          </a:p>
          <a:p>
            <a:endParaRPr lang="en-US" dirty="0" smtClean="0"/>
          </a:p>
          <a:p>
            <a:r>
              <a:rPr lang="en-US" dirty="0" smtClean="0"/>
              <a:t>As the bar grows and slows down and the galaxy thickens, captured stars increase in height</a:t>
            </a:r>
            <a:endParaRPr lang="en-US" dirty="0"/>
          </a:p>
        </p:txBody>
      </p:sp>
      <p:sp>
        <p:nvSpPr>
          <p:cNvPr id="14" name="Curved Left Arrow 13"/>
          <p:cNvSpPr/>
          <p:nvPr/>
        </p:nvSpPr>
        <p:spPr>
          <a:xfrm>
            <a:off x="7789349" y="2631524"/>
            <a:ext cx="423328" cy="175418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39333" y="2133600"/>
            <a:ext cx="1848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Kuiper</a:t>
            </a:r>
            <a:r>
              <a:rPr lang="en-US" sz="3600" dirty="0" smtClean="0">
                <a:solidFill>
                  <a:srgbClr val="FF0000"/>
                </a:solidFill>
              </a:rPr>
              <a:t> belt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Resonant capture?</a:t>
            </a:r>
            <a:endParaRPr lang="en-US" dirty="0"/>
          </a:p>
        </p:txBody>
      </p:sp>
      <p:pic>
        <p:nvPicPr>
          <p:cNvPr id="6" name="Picture 5" descr="ham_red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917700"/>
            <a:ext cx="7061200" cy="14224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993900" y="1765300"/>
            <a:ext cx="5156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Resonant capture?</a:t>
            </a:r>
            <a:endParaRPr lang="en-US" dirty="0"/>
          </a:p>
        </p:txBody>
      </p:sp>
      <p:pic>
        <p:nvPicPr>
          <p:cNvPr id="6" name="Picture 5" descr="ham_red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917700"/>
            <a:ext cx="7061200" cy="1422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5000" y="4533900"/>
            <a:ext cx="471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Unfortunately bar slowing goes this way</a:t>
            </a:r>
            <a:endParaRPr lang="en-US" sz="2000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1155700" y="5132388"/>
            <a:ext cx="599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 flipV="1">
            <a:off x="1689100" y="609599"/>
            <a:ext cx="5842000" cy="1142999"/>
          </a:xfrm>
          <a:prstGeom prst="straightConnector1">
            <a:avLst/>
          </a:prstGeom>
          <a:ln w="508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1841500" y="609600"/>
            <a:ext cx="5842000" cy="1142998"/>
          </a:xfrm>
          <a:prstGeom prst="straightConnector1">
            <a:avLst/>
          </a:prstGeom>
          <a:ln w="508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408552"/>
            <a:ext cx="8229600" cy="1270084"/>
          </a:xfrm>
        </p:spPr>
        <p:txBody>
          <a:bodyPr>
            <a:normAutofit/>
          </a:bodyPr>
          <a:lstStyle/>
          <a:p>
            <a:r>
              <a:rPr lang="en-US" dirty="0" smtClean="0"/>
              <a:t>Fate of stars exterior to resonance </a:t>
            </a:r>
            <a:endParaRPr lang="en-US" dirty="0"/>
          </a:p>
        </p:txBody>
      </p:sp>
      <p:pic>
        <p:nvPicPr>
          <p:cNvPr id="11" name="Picture 10" descr="Screen Shot 2013-09-03 at 2.49.2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03448"/>
            <a:ext cx="8686800" cy="19334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8508" y="3363869"/>
            <a:ext cx="782829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buFont typeface="Arial"/>
              <a:buChar char="•"/>
            </a:pPr>
            <a:r>
              <a:rPr lang="en-US" sz="2000" dirty="0" smtClean="0"/>
              <a:t>As the bar slows down, stars stars originally in </a:t>
            </a:r>
            <a:r>
              <a:rPr lang="en-US" sz="2000" dirty="0" err="1" smtClean="0"/>
              <a:t>midplane</a:t>
            </a:r>
            <a:r>
              <a:rPr lang="en-US" sz="2000" dirty="0" smtClean="0"/>
              <a:t> are pushed into resonance</a:t>
            </a:r>
          </a:p>
          <a:p>
            <a:pPr marL="233363" indent="-233363">
              <a:buFont typeface="Arial"/>
              <a:buChar char="•"/>
            </a:pPr>
            <a:r>
              <a:rPr lang="en-US" sz="2000" dirty="0" smtClean="0"/>
              <a:t>These are lifted into orbits near the resonance </a:t>
            </a:r>
            <a:r>
              <a:rPr lang="en-US" sz="2000" dirty="0" err="1" smtClean="0"/>
              <a:t>separatrix</a:t>
            </a:r>
            <a:endParaRPr lang="en-US" sz="2000" dirty="0" smtClean="0"/>
          </a:p>
          <a:p>
            <a:pPr marL="233363" indent="-233363">
              <a:buFont typeface="Arial"/>
              <a:buChar char="•"/>
            </a:pPr>
            <a:r>
              <a:rPr lang="en-US" sz="2000" dirty="0" smtClean="0"/>
              <a:t>Then they cross the </a:t>
            </a:r>
            <a:r>
              <a:rPr lang="en-US" sz="2000" dirty="0" err="1" smtClean="0"/>
              <a:t>separatrix</a:t>
            </a:r>
            <a:r>
              <a:rPr lang="en-US" sz="2000" dirty="0" smtClean="0"/>
              <a:t> but remain at high inclination</a:t>
            </a:r>
          </a:p>
          <a:p>
            <a:pPr marL="233363" indent="-233363">
              <a:buFont typeface="Arial"/>
              <a:buChar char="•"/>
            </a:pPr>
            <a:r>
              <a:rPr lang="en-US" sz="2000" dirty="0" smtClean="0"/>
              <a:t>Only stars in orbits near the </a:t>
            </a:r>
            <a:r>
              <a:rPr lang="en-US" sz="2000" dirty="0" err="1" smtClean="0"/>
              <a:t>separatrix</a:t>
            </a:r>
            <a:r>
              <a:rPr lang="en-US" sz="2000" dirty="0" smtClean="0"/>
              <a:t> will be aligned with the bar and “support the peanut shape”</a:t>
            </a:r>
          </a:p>
          <a:p>
            <a:pPr marL="233363" indent="-233363">
              <a:buFont typeface="Arial"/>
              <a:buChar char="•"/>
            </a:pPr>
            <a:r>
              <a:rPr lang="en-US" sz="2000" dirty="0" smtClean="0"/>
              <a:t>These are not near periodic orbits!</a:t>
            </a:r>
          </a:p>
          <a:p>
            <a:pPr marL="233363" indent="-233363">
              <a:buFont typeface="Arial"/>
              <a:buChar char="•"/>
            </a:pPr>
            <a:endParaRPr lang="en-US" sz="2000" dirty="0" smtClean="0"/>
          </a:p>
          <a:p>
            <a:pPr marL="233363" indent="-233363"/>
            <a:r>
              <a:rPr lang="en-US" sz="2800" dirty="0" err="1" smtClean="0">
                <a:sym typeface="Wingdings"/>
              </a:rPr>
              <a:t>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Resonant heating process 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93900" y="1485900"/>
            <a:ext cx="5156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050" y="335783"/>
            <a:ext cx="7524750" cy="1780355"/>
          </a:xfrm>
        </p:spPr>
        <p:txBody>
          <a:bodyPr>
            <a:normAutofit fontScale="90000"/>
          </a:bodyPr>
          <a:lstStyle/>
          <a:p>
            <a:pPr algn="l">
              <a:lnSpc>
                <a:spcPts val="3620"/>
              </a:lnSpc>
            </a:pPr>
            <a:r>
              <a:rPr lang="en-US" sz="4000" dirty="0" smtClean="0"/>
              <a:t>Is the X-shaped feature at the location of the resonance in the Milky Way?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48659" y="1957448"/>
            <a:ext cx="3136900" cy="584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25300" y="1881248"/>
            <a:ext cx="2817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Poisson’s equation in cylindrical coordinates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162050" y="2621651"/>
            <a:ext cx="3771900" cy="53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2755" y="2659751"/>
            <a:ext cx="166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</a:t>
            </a:r>
            <a:r>
              <a:rPr lang="en-US" dirty="0" err="1" smtClean="0"/>
              <a:t>midplane</a:t>
            </a:r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162050" y="3777729"/>
            <a:ext cx="4356100" cy="53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2048" y="3369113"/>
            <a:ext cx="432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the resonance commensurability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3192124" y="3246536"/>
            <a:ext cx="34675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23950" y="5211441"/>
            <a:ext cx="6764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ym typeface="Wingdings"/>
              </a:rPr>
              <a:t>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smtClean="0"/>
              <a:t>Constraint on mid-plane density at the location of the resonance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865668" y="4412709"/>
            <a:ext cx="727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Expression for </a:t>
            </a:r>
            <a:r>
              <a:rPr lang="en-US" dirty="0" err="1" smtClean="0"/>
              <a:t>midplane</a:t>
            </a:r>
            <a:r>
              <a:rPr lang="en-US" dirty="0" smtClean="0"/>
              <a:t> density as a function of rotation curve and bar pattern speed.  Should be equal to the actual </a:t>
            </a:r>
            <a:r>
              <a:rPr lang="en-US" dirty="0" err="1" smtClean="0"/>
              <a:t>midplane</a:t>
            </a:r>
            <a:r>
              <a:rPr lang="en-US" dirty="0" smtClean="0"/>
              <a:t> density in resonance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3163125" y="2553524"/>
            <a:ext cx="277751" cy="25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ight Brace 19"/>
          <p:cNvSpPr/>
          <p:nvPr/>
        </p:nvSpPr>
        <p:spPr>
          <a:xfrm rot="5400000">
            <a:off x="4204801" y="2210003"/>
            <a:ext cx="190499" cy="89949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98500" y="1536700"/>
            <a:ext cx="4830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don’t know </a:t>
            </a:r>
            <a:r>
              <a:rPr lang="en-US" dirty="0" err="1" smtClean="0"/>
              <a:t>ν</a:t>
            </a:r>
            <a:r>
              <a:rPr lang="en-US" dirty="0" smtClean="0"/>
              <a:t>, so using density instead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9-03 at 4.22.0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92" y="1778589"/>
            <a:ext cx="8156466" cy="4864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589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X in Milky Way, rotation curve, bar pattern speed, density estimates all self-consistent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186208" y="2415482"/>
            <a:ext cx="3397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Besançon</a:t>
            </a:r>
            <a:r>
              <a:rPr lang="en-US" dirty="0" smtClean="0"/>
              <a:t> model rotation curve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89859" y="3154146"/>
            <a:ext cx="2364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Cao’s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85330" y="3465812"/>
            <a:ext cx="3406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Malhotra’s</a:t>
            </a:r>
            <a:r>
              <a:rPr lang="en-US" dirty="0" smtClean="0"/>
              <a:t> HI  dispersions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902716" y="2784814"/>
            <a:ext cx="3069583" cy="369332"/>
            <a:chOff x="4004902" y="2726418"/>
            <a:chExt cx="3069583" cy="369332"/>
          </a:xfrm>
        </p:grpSpPr>
        <p:sp>
          <p:nvSpPr>
            <p:cNvPr id="4" name="TextBox 3"/>
            <p:cNvSpPr txBox="1"/>
            <p:nvPr/>
          </p:nvSpPr>
          <p:spPr>
            <a:xfrm>
              <a:off x="4004902" y="2726418"/>
              <a:ext cx="3069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Sofue’s</a:t>
              </a:r>
              <a:r>
                <a:rPr lang="en-US" dirty="0" smtClean="0"/>
                <a:t> rotation curve</a:t>
              </a:r>
              <a:endParaRPr lang="en-US" dirty="0"/>
            </a:p>
          </p:txBody>
        </p:sp>
        <p:sp>
          <p:nvSpPr>
            <p:cNvPr id="8" name="Left Brace 7"/>
            <p:cNvSpPr/>
            <p:nvPr/>
          </p:nvSpPr>
          <p:spPr>
            <a:xfrm>
              <a:off x="6384379" y="2746714"/>
              <a:ext cx="301634" cy="325535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541808" y="2122350"/>
            <a:ext cx="270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Malhotra’s</a:t>
            </a:r>
            <a:r>
              <a:rPr lang="en-US" dirty="0" smtClean="0"/>
              <a:t> rotation curve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77159" y="3758944"/>
            <a:ext cx="270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Besançon</a:t>
            </a:r>
            <a:r>
              <a:rPr lang="en-US" dirty="0" smtClean="0"/>
              <a:t> model density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05300" y="5130800"/>
            <a:ext cx="2451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future work can shrink this error circle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</a:t>
            </a:r>
            <a:r>
              <a:rPr lang="en-US" sz="4000" smtClean="0"/>
              <a:t>orque </a:t>
            </a:r>
            <a:r>
              <a:rPr lang="en-US" sz="4000" dirty="0" smtClean="0"/>
              <a:t>well estimated by angle from nearest peak and it’s surface density</a:t>
            </a:r>
            <a:endParaRPr lang="en-US" sz="4000" dirty="0"/>
          </a:p>
        </p:txBody>
      </p:sp>
      <p:pic>
        <p:nvPicPr>
          <p:cNvPr id="4" name="Picture 3" descr="figt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17638"/>
            <a:ext cx="7480300" cy="5251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 descr="loop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 l="4816" t="2408" r="4816" b="4816"/>
          <a:stretch>
            <a:fillRect/>
          </a:stretch>
        </p:blipFill>
        <p:spPr>
          <a:xfrm>
            <a:off x="5159375" y="2146300"/>
            <a:ext cx="2579688" cy="2647950"/>
          </a:xfrm>
        </p:spPr>
      </p:pic>
      <p:sp>
        <p:nvSpPr>
          <p:cNvPr id="22532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90538"/>
            <a:ext cx="7639050" cy="1262062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rgbClr val="FFCC00"/>
                </a:solidFill>
                <a:ea typeface="+mj-ea"/>
                <a:cs typeface="+mj-cs"/>
              </a:rPr>
              <a:t/>
            </a:r>
            <a:br>
              <a:rPr lang="en-US" sz="3600" i="1" dirty="0" smtClean="0">
                <a:solidFill>
                  <a:srgbClr val="FFCC00"/>
                </a:solidFill>
                <a:ea typeface="+mj-ea"/>
                <a:cs typeface="+mj-cs"/>
              </a:rPr>
            </a:br>
            <a:r>
              <a:rPr lang="en-US" sz="3600" dirty="0" smtClean="0">
                <a:solidFill>
                  <a:srgbClr val="FFCC00"/>
                </a:solidFill>
                <a:ea typeface="+mj-ea"/>
                <a:cs typeface="+mj-cs"/>
              </a:rPr>
              <a:t>Interpreting the U,V plane</a:t>
            </a:r>
            <a:br>
              <a:rPr lang="en-US" sz="3600" dirty="0" smtClean="0">
                <a:solidFill>
                  <a:srgbClr val="FFCC00"/>
                </a:solidFill>
                <a:ea typeface="+mj-ea"/>
                <a:cs typeface="+mj-cs"/>
              </a:rPr>
            </a:br>
            <a:r>
              <a:rPr lang="en-US" sz="3111" dirty="0" err="1" smtClean="0">
                <a:solidFill>
                  <a:srgbClr val="FFCC00"/>
                </a:solidFill>
                <a:ea typeface="+mj-ea"/>
                <a:cs typeface="+mj-cs"/>
              </a:rPr>
              <a:t>u</a:t>
            </a:r>
            <a:r>
              <a:rPr lang="en-US" sz="3111" dirty="0" smtClean="0">
                <a:solidFill>
                  <a:srgbClr val="FFCC00"/>
                </a:solidFill>
                <a:ea typeface="+mj-ea"/>
                <a:cs typeface="+mj-cs"/>
              </a:rPr>
              <a:t>=radial </a:t>
            </a:r>
            <a:r>
              <a:rPr lang="en-US" sz="3111" dirty="0" err="1" smtClean="0">
                <a:solidFill>
                  <a:srgbClr val="FFCC00"/>
                </a:solidFill>
                <a:ea typeface="+mj-ea"/>
                <a:cs typeface="+mj-cs"/>
              </a:rPr>
              <a:t>v</a:t>
            </a:r>
            <a:r>
              <a:rPr lang="en-US" sz="3111" dirty="0" smtClean="0">
                <a:solidFill>
                  <a:srgbClr val="FFCC00"/>
                </a:solidFill>
                <a:ea typeface="+mj-ea"/>
                <a:cs typeface="+mj-cs"/>
              </a:rPr>
              <a:t>=tangential velocity components in a particular location (solar neighborhood)</a:t>
            </a:r>
            <a:endParaRPr lang="en-US" sz="3600" dirty="0" smtClean="0">
              <a:solidFill>
                <a:srgbClr val="FFCC00"/>
              </a:solidFill>
              <a:ea typeface="+mj-ea"/>
              <a:cs typeface="+mj-cs"/>
            </a:endParaRP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>
            <p:ph sz="quarter" idx="2"/>
          </p:nvPr>
        </p:nvGraphicFramePr>
        <p:xfrm>
          <a:off x="1031875" y="2332038"/>
          <a:ext cx="3425825" cy="1258887"/>
        </p:xfrm>
        <a:graphic>
          <a:graphicData uri="http://schemas.openxmlformats.org/presentationml/2006/ole">
            <p:oleObj spid="_x0000_s21506" name="Equation" r:id="rId4" imgW="1726920" imgH="634680" progId="">
              <p:embed/>
            </p:oleObj>
          </a:graphicData>
        </a:graphic>
      </p:graphicFrame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7143750" y="3124200"/>
            <a:ext cx="1905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>
                <a:latin typeface="Times New Roman" pitchFamily="8" charset="0"/>
              </a:rPr>
              <a:t>Coma Berenices group</a:t>
            </a:r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552450" y="1562100"/>
            <a:ext cx="777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171450"/>
            <a:endParaRPr lang="en-US"/>
          </a:p>
          <a:p>
            <a:pPr indent="171450"/>
            <a:endParaRPr lang="en-US"/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4724400" y="4837113"/>
            <a:ext cx="40195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>
                <a:solidFill>
                  <a:srgbClr val="FF0000"/>
                </a:solidFill>
                <a:ea typeface="Arial" pitchFamily="8" charset="0"/>
                <a:cs typeface="Arial" pitchFamily="8" charset="0"/>
              </a:rPr>
              <a:t>Orbit described by a guiding radius and an epicyclic amplitude</a:t>
            </a:r>
          </a:p>
        </p:txBody>
      </p:sp>
      <p:sp>
        <p:nvSpPr>
          <p:cNvPr id="21512" name="Text Box 12"/>
          <p:cNvSpPr txBox="1">
            <a:spLocks noChangeArrowheads="1"/>
          </p:cNvSpPr>
          <p:nvPr/>
        </p:nvSpPr>
        <p:spPr bwMode="auto">
          <a:xfrm>
            <a:off x="982663" y="3913188"/>
            <a:ext cx="3436937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ea typeface="Arial" pitchFamily="8" charset="0"/>
                <a:cs typeface="Arial" pitchFamily="8" charset="0"/>
              </a:rPr>
              <a:t>On the (u,v) plane (r is fixed)  the epicyclic amplitude is set by </a:t>
            </a:r>
            <a:r>
              <a:rPr lang="en-US">
                <a:solidFill>
                  <a:srgbClr val="00CC66"/>
                </a:solidFill>
                <a:ea typeface="Arial" pitchFamily="8" charset="0"/>
                <a:cs typeface="Arial" pitchFamily="8" charset="0"/>
              </a:rPr>
              <a:t>a</a:t>
            </a:r>
            <a:r>
              <a:rPr lang="en-US" baseline="30000">
                <a:solidFill>
                  <a:srgbClr val="00CC66"/>
                </a:solidFill>
                <a:ea typeface="Arial" pitchFamily="8" charset="0"/>
                <a:cs typeface="Arial" pitchFamily="8" charset="0"/>
              </a:rPr>
              <a:t>2</a:t>
            </a:r>
            <a:r>
              <a:rPr lang="en-US">
                <a:solidFill>
                  <a:srgbClr val="00CC66"/>
                </a:solidFill>
                <a:ea typeface="Arial" pitchFamily="8" charset="0"/>
                <a:cs typeface="Arial" pitchFamily="8" charset="0"/>
              </a:rPr>
              <a:t>~u</a:t>
            </a:r>
            <a:r>
              <a:rPr lang="en-US" baseline="30000">
                <a:solidFill>
                  <a:srgbClr val="00CC66"/>
                </a:solidFill>
                <a:ea typeface="Arial" pitchFamily="8" charset="0"/>
                <a:cs typeface="Arial" pitchFamily="8" charset="0"/>
              </a:rPr>
              <a:t>2</a:t>
            </a:r>
            <a:r>
              <a:rPr lang="en-US">
                <a:solidFill>
                  <a:srgbClr val="00CC66"/>
                </a:solidFill>
                <a:ea typeface="Arial" pitchFamily="8" charset="0"/>
                <a:cs typeface="Arial" pitchFamily="8" charset="0"/>
              </a:rPr>
              <a:t>/2+v</a:t>
            </a:r>
            <a:r>
              <a:rPr lang="en-US" baseline="30000">
                <a:solidFill>
                  <a:srgbClr val="00CC66"/>
                </a:solidFill>
                <a:ea typeface="Arial" pitchFamily="8" charset="0"/>
                <a:cs typeface="Arial" pitchFamily="8" charset="0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ea typeface="Arial" pitchFamily="8" charset="0"/>
                <a:cs typeface="Arial" pitchFamily="8" charset="0"/>
              </a:rPr>
              <a:t>The guiding or mean radius is set by </a:t>
            </a:r>
            <a:r>
              <a:rPr lang="en-US">
                <a:solidFill>
                  <a:srgbClr val="FF0000"/>
                </a:solidFill>
                <a:ea typeface="Arial" pitchFamily="8" charset="0"/>
                <a:cs typeface="Arial" pitchFamily="8" charset="0"/>
              </a:rPr>
              <a:t>v</a:t>
            </a:r>
            <a:r>
              <a:rPr lang="en-US">
                <a:solidFill>
                  <a:srgbClr val="F2F2F2"/>
                </a:solidFill>
                <a:ea typeface="Arial" pitchFamily="8" charset="0"/>
                <a:cs typeface="Arial" pitchFamily="8" charset="0"/>
              </a:rPr>
              <a:t>, set by angular momentum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uv plane vs orbital elements</a:t>
            </a:r>
          </a:p>
        </p:txBody>
      </p:sp>
      <p:sp>
        <p:nvSpPr>
          <p:cNvPr id="8" name="Oval 7"/>
          <p:cNvSpPr/>
          <p:nvPr/>
        </p:nvSpPr>
        <p:spPr>
          <a:xfrm>
            <a:off x="3095625" y="2803525"/>
            <a:ext cx="2524125" cy="1635125"/>
          </a:xfrm>
          <a:prstGeom prst="ellipse">
            <a:avLst/>
          </a:prstGeom>
          <a:noFill/>
          <a:ln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38538" y="3159125"/>
            <a:ext cx="1608137" cy="949325"/>
          </a:xfrm>
          <a:prstGeom prst="ellipse">
            <a:avLst/>
          </a:prstGeom>
          <a:noFill/>
          <a:ln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414588" y="2357438"/>
            <a:ext cx="3892550" cy="2533650"/>
          </a:xfrm>
          <a:prstGeom prst="ellipse">
            <a:avLst/>
          </a:prstGeom>
          <a:noFill/>
          <a:ln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349750" y="1817688"/>
            <a:ext cx="2073275" cy="182880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86263" y="3638550"/>
            <a:ext cx="2708275" cy="158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23025" y="1817688"/>
            <a:ext cx="2312988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epicyclic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 angle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φ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" name="Arc 21"/>
          <p:cNvSpPr/>
          <p:nvPr/>
        </p:nvSpPr>
        <p:spPr>
          <a:xfrm rot="630108">
            <a:off x="5157788" y="2490788"/>
            <a:ext cx="1517650" cy="1492250"/>
          </a:xfrm>
          <a:prstGeom prst="arc">
            <a:avLst/>
          </a:prstGeom>
          <a:ln>
            <a:solidFill>
              <a:schemeClr val="accent2"/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349750" y="3646488"/>
            <a:ext cx="1270000" cy="966787"/>
          </a:xfrm>
          <a:prstGeom prst="straightConnector1">
            <a:avLst/>
          </a:prstGeom>
          <a:ln w="38100">
            <a:solidFill>
              <a:schemeClr val="accent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43" name="TextBox 26"/>
          <p:cNvSpPr txBox="1">
            <a:spLocks noChangeArrowheads="1"/>
          </p:cNvSpPr>
          <p:nvPr/>
        </p:nvSpPr>
        <p:spPr bwMode="auto">
          <a:xfrm>
            <a:off x="5938838" y="4438650"/>
            <a:ext cx="23114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 err="1">
                <a:solidFill>
                  <a:schemeClr val="accent1"/>
                </a:solidFill>
                <a:latin typeface="Calibri" pitchFamily="8" charset="0"/>
              </a:rPr>
              <a:t>epicyclic</a:t>
            </a:r>
            <a:r>
              <a:rPr lang="en-US" sz="3200" dirty="0">
                <a:solidFill>
                  <a:schemeClr val="accent1"/>
                </a:solidFill>
                <a:latin typeface="Calibri" pitchFamily="8" charset="0"/>
              </a:rPr>
              <a:t> </a:t>
            </a:r>
            <a:r>
              <a:rPr lang="en-US" sz="3200" dirty="0" smtClean="0">
                <a:solidFill>
                  <a:schemeClr val="accent1"/>
                </a:solidFill>
                <a:latin typeface="Calibri" pitchFamily="8" charset="0"/>
              </a:rPr>
              <a:t>amplitude, a</a:t>
            </a:r>
            <a:endParaRPr lang="en-US" sz="3200" dirty="0">
              <a:solidFill>
                <a:schemeClr val="accent1"/>
              </a:solidFill>
              <a:latin typeface="Calibri" pitchFamily="8" charset="0"/>
            </a:endParaRPr>
          </a:p>
        </p:txBody>
      </p:sp>
      <p:sp>
        <p:nvSpPr>
          <p:cNvPr id="30" name="Arc 29"/>
          <p:cNvSpPr>
            <a:spLocks noChangeAspect="1"/>
          </p:cNvSpPr>
          <p:nvPr/>
        </p:nvSpPr>
        <p:spPr>
          <a:xfrm rot="18900000">
            <a:off x="-1263650" y="2614613"/>
            <a:ext cx="11299825" cy="11304587"/>
          </a:xfrm>
          <a:prstGeom prst="arc">
            <a:avLst>
              <a:gd name="adj1" fmla="val 17520598"/>
              <a:gd name="adj2" fmla="val 20361958"/>
            </a:avLst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Arc 30"/>
          <p:cNvSpPr>
            <a:spLocks noChangeAspect="1"/>
          </p:cNvSpPr>
          <p:nvPr/>
        </p:nvSpPr>
        <p:spPr>
          <a:xfrm rot="18900000">
            <a:off x="-1214438" y="1919288"/>
            <a:ext cx="11299826" cy="11306175"/>
          </a:xfrm>
          <a:prstGeom prst="arc">
            <a:avLst>
              <a:gd name="adj1" fmla="val 17520598"/>
              <a:gd name="adj2" fmla="val 20361958"/>
            </a:avLst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Arc 31"/>
          <p:cNvSpPr>
            <a:spLocks noChangeAspect="1"/>
          </p:cNvSpPr>
          <p:nvPr/>
        </p:nvSpPr>
        <p:spPr>
          <a:xfrm rot="18900000">
            <a:off x="-1222375" y="3327400"/>
            <a:ext cx="11299825" cy="11304588"/>
          </a:xfrm>
          <a:prstGeom prst="arc">
            <a:avLst>
              <a:gd name="adj1" fmla="val 17520598"/>
              <a:gd name="adj2" fmla="val 20361958"/>
            </a:avLst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Arc 33"/>
          <p:cNvSpPr>
            <a:spLocks noChangeAspect="1"/>
          </p:cNvSpPr>
          <p:nvPr/>
        </p:nvSpPr>
        <p:spPr>
          <a:xfrm rot="18900000">
            <a:off x="-1244600" y="4019550"/>
            <a:ext cx="11299825" cy="11306175"/>
          </a:xfrm>
          <a:prstGeom prst="arc">
            <a:avLst>
              <a:gd name="adj1" fmla="val 17520598"/>
              <a:gd name="adj2" fmla="val 20361958"/>
            </a:avLst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 rot="5400000" flipH="1" flipV="1">
            <a:off x="946944" y="2885282"/>
            <a:ext cx="2935287" cy="0"/>
          </a:xfrm>
          <a:prstGeom prst="straightConnector1">
            <a:avLst/>
          </a:prstGeom>
          <a:ln w="34925"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49" name="TextBox 38"/>
          <p:cNvSpPr txBox="1">
            <a:spLocks noChangeArrowheads="1"/>
          </p:cNvSpPr>
          <p:nvPr/>
        </p:nvSpPr>
        <p:spPr bwMode="auto">
          <a:xfrm>
            <a:off x="2414588" y="1116013"/>
            <a:ext cx="5988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008000"/>
                </a:solidFill>
                <a:latin typeface="Calibri" pitchFamily="8" charset="0"/>
              </a:rPr>
              <a:t>mean radius r</a:t>
            </a:r>
            <a:r>
              <a:rPr lang="en-US" sz="3200" baseline="-25000">
                <a:solidFill>
                  <a:srgbClr val="008000"/>
                </a:solidFill>
                <a:latin typeface="Calibri" pitchFamily="8" charset="0"/>
              </a:rPr>
              <a:t>g</a:t>
            </a:r>
          </a:p>
        </p:txBody>
      </p:sp>
      <p:sp>
        <p:nvSpPr>
          <p:cNvPr id="22550" name="TextBox 25"/>
          <p:cNvSpPr txBox="1">
            <a:spLocks noChangeArrowheads="1"/>
          </p:cNvSpPr>
          <p:nvPr/>
        </p:nvSpPr>
        <p:spPr bwMode="auto">
          <a:xfrm>
            <a:off x="3663950" y="3316288"/>
            <a:ext cx="14827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circular </a:t>
            </a:r>
          </a:p>
          <a:p>
            <a:r>
              <a:rPr lang="en-US">
                <a:latin typeface="Calibri" pitchFamily="8" charset="0"/>
              </a:rPr>
              <a:t>orbits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190625" y="1616075"/>
            <a:ext cx="6088063" cy="4711700"/>
            <a:chOff x="1190625" y="1616075"/>
            <a:chExt cx="6088063" cy="4711700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912938" y="5678488"/>
              <a:ext cx="4919662" cy="15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-117475" y="3646488"/>
              <a:ext cx="4062413" cy="15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536" name="TextBox 10"/>
            <p:cNvSpPr txBox="1">
              <a:spLocks noChangeArrowheads="1"/>
            </p:cNvSpPr>
            <p:nvPr/>
          </p:nvSpPr>
          <p:spPr bwMode="auto">
            <a:xfrm>
              <a:off x="2414588" y="5680075"/>
              <a:ext cx="48641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3600">
                  <a:latin typeface="Calibri" pitchFamily="8" charset="0"/>
                </a:rPr>
                <a:t>u radial velocity (km/s)</a:t>
              </a:r>
            </a:p>
          </p:txBody>
        </p:sp>
        <p:sp>
          <p:nvSpPr>
            <p:cNvPr id="22537" name="TextBox 11"/>
            <p:cNvSpPr txBox="1">
              <a:spLocks noChangeArrowheads="1"/>
            </p:cNvSpPr>
            <p:nvPr/>
          </p:nvSpPr>
          <p:spPr bwMode="auto">
            <a:xfrm rot="-5400000">
              <a:off x="-23018" y="3017043"/>
              <a:ext cx="3073400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3600">
                  <a:latin typeface="Calibri" pitchFamily="8" charset="0"/>
                </a:rPr>
                <a:t>v  tangential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rot="5400000" flipH="1" flipV="1">
              <a:off x="4304507" y="5596732"/>
              <a:ext cx="163513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1930191" y="3613463"/>
            <a:ext cx="1864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5400000">
            <a:off x="3689350" y="4882634"/>
            <a:ext cx="168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</a:t>
            </a:r>
            <a:r>
              <a:rPr lang="en-US" dirty="0" err="1" smtClean="0"/>
              <a:t>apocenter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5400000">
            <a:off x="3663950" y="2439988"/>
            <a:ext cx="168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pericenter</a:t>
            </a:r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 rot="5400000">
            <a:off x="2349420" y="3679745"/>
            <a:ext cx="3999073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89475" cy="1143000"/>
          </a:xfrm>
        </p:spPr>
        <p:txBody>
          <a:bodyPr/>
          <a:lstStyle/>
          <a:p>
            <a:pPr eaLnBrk="1" hangingPunct="1"/>
            <a:r>
              <a:rPr lang="en-US" smtClean="0"/>
              <a:t>uv plane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12938" y="5678488"/>
            <a:ext cx="4919662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 flipH="1" flipV="1">
            <a:off x="-117475" y="3646488"/>
            <a:ext cx="4062413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095625" y="2803525"/>
            <a:ext cx="2524125" cy="1635125"/>
          </a:xfrm>
          <a:prstGeom prst="ellipse">
            <a:avLst/>
          </a:prstGeom>
          <a:noFill/>
          <a:ln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38538" y="3159125"/>
            <a:ext cx="1608137" cy="949325"/>
          </a:xfrm>
          <a:prstGeom prst="ellipse">
            <a:avLst/>
          </a:prstGeom>
          <a:noFill/>
          <a:ln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414588" y="2357438"/>
            <a:ext cx="3892550" cy="2533650"/>
          </a:xfrm>
          <a:prstGeom prst="ellipse">
            <a:avLst/>
          </a:prstGeom>
          <a:noFill/>
          <a:ln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560" name="TextBox 10"/>
          <p:cNvSpPr txBox="1">
            <a:spLocks noChangeArrowheads="1"/>
          </p:cNvSpPr>
          <p:nvPr/>
        </p:nvSpPr>
        <p:spPr bwMode="auto">
          <a:xfrm>
            <a:off x="2714625" y="5680075"/>
            <a:ext cx="48641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Calibri" pitchFamily="8" charset="0"/>
              </a:rPr>
              <a:t>radial velocity</a:t>
            </a:r>
          </a:p>
        </p:txBody>
      </p:sp>
      <p:sp>
        <p:nvSpPr>
          <p:cNvPr id="23561" name="TextBox 11"/>
          <p:cNvSpPr txBox="1">
            <a:spLocks noChangeArrowheads="1"/>
          </p:cNvSpPr>
          <p:nvPr/>
        </p:nvSpPr>
        <p:spPr bwMode="auto">
          <a:xfrm rot="-5400000">
            <a:off x="-424656" y="3418681"/>
            <a:ext cx="3876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Calibri" pitchFamily="8" charset="0"/>
              </a:rPr>
              <a:t>angular momentum</a:t>
            </a:r>
          </a:p>
        </p:txBody>
      </p:sp>
      <p:sp>
        <p:nvSpPr>
          <p:cNvPr id="30" name="Arc 29"/>
          <p:cNvSpPr>
            <a:spLocks noChangeAspect="1"/>
          </p:cNvSpPr>
          <p:nvPr/>
        </p:nvSpPr>
        <p:spPr>
          <a:xfrm rot="18900000">
            <a:off x="-1263650" y="2614613"/>
            <a:ext cx="11299825" cy="11304587"/>
          </a:xfrm>
          <a:prstGeom prst="arc">
            <a:avLst>
              <a:gd name="adj1" fmla="val 17520598"/>
              <a:gd name="adj2" fmla="val 20361958"/>
            </a:avLst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Arc 30"/>
          <p:cNvSpPr>
            <a:spLocks noChangeAspect="1"/>
          </p:cNvSpPr>
          <p:nvPr/>
        </p:nvSpPr>
        <p:spPr>
          <a:xfrm rot="18900000">
            <a:off x="-1214438" y="1919288"/>
            <a:ext cx="11299826" cy="11306175"/>
          </a:xfrm>
          <a:prstGeom prst="arc">
            <a:avLst>
              <a:gd name="adj1" fmla="val 17520598"/>
              <a:gd name="adj2" fmla="val 20361958"/>
            </a:avLst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Arc 31"/>
          <p:cNvSpPr>
            <a:spLocks noChangeAspect="1"/>
          </p:cNvSpPr>
          <p:nvPr/>
        </p:nvSpPr>
        <p:spPr>
          <a:xfrm rot="18900000">
            <a:off x="-1222375" y="3327400"/>
            <a:ext cx="11299825" cy="11304588"/>
          </a:xfrm>
          <a:prstGeom prst="arc">
            <a:avLst>
              <a:gd name="adj1" fmla="val 17520598"/>
              <a:gd name="adj2" fmla="val 20361958"/>
            </a:avLst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Arc 33"/>
          <p:cNvSpPr>
            <a:spLocks noChangeAspect="1"/>
          </p:cNvSpPr>
          <p:nvPr/>
        </p:nvSpPr>
        <p:spPr>
          <a:xfrm rot="18900000">
            <a:off x="-1244600" y="4019550"/>
            <a:ext cx="11299825" cy="11306175"/>
          </a:xfrm>
          <a:prstGeom prst="arc">
            <a:avLst>
              <a:gd name="adj1" fmla="val 17520598"/>
              <a:gd name="adj2" fmla="val 20361958"/>
            </a:avLst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 rot="5400000" flipH="1" flipV="1">
            <a:off x="946944" y="2885282"/>
            <a:ext cx="2935287" cy="0"/>
          </a:xfrm>
          <a:prstGeom prst="straightConnector1">
            <a:avLst/>
          </a:prstGeom>
          <a:ln w="34925"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67" name="TextBox 38"/>
          <p:cNvSpPr txBox="1">
            <a:spLocks noChangeArrowheads="1"/>
          </p:cNvSpPr>
          <p:nvPr/>
        </p:nvSpPr>
        <p:spPr bwMode="auto">
          <a:xfrm>
            <a:off x="2414588" y="1116013"/>
            <a:ext cx="5988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008000"/>
                </a:solidFill>
                <a:latin typeface="Calibri" pitchFamily="8" charset="0"/>
              </a:rPr>
              <a:t>mean radius r</a:t>
            </a:r>
            <a:r>
              <a:rPr lang="en-US" sz="3200" baseline="-25000">
                <a:solidFill>
                  <a:srgbClr val="008000"/>
                </a:solidFill>
                <a:latin typeface="Calibri" pitchFamily="8" charset="0"/>
              </a:rPr>
              <a:t>g</a:t>
            </a:r>
          </a:p>
        </p:txBody>
      </p:sp>
      <p:sp>
        <p:nvSpPr>
          <p:cNvPr id="23568" name="TextBox 25"/>
          <p:cNvSpPr txBox="1">
            <a:spLocks noChangeArrowheads="1"/>
          </p:cNvSpPr>
          <p:nvPr/>
        </p:nvSpPr>
        <p:spPr bwMode="auto">
          <a:xfrm>
            <a:off x="3576638" y="3317875"/>
            <a:ext cx="1482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8" charset="0"/>
              </a:rPr>
              <a:t>circular </a:t>
            </a:r>
          </a:p>
          <a:p>
            <a:r>
              <a:rPr lang="en-US" dirty="0">
                <a:latin typeface="Calibri" pitchFamily="8" charset="0"/>
              </a:rPr>
              <a:t>orbits</a:t>
            </a:r>
          </a:p>
        </p:txBody>
      </p:sp>
      <p:sp>
        <p:nvSpPr>
          <p:cNvPr id="23569" name="TextBox 23"/>
          <p:cNvSpPr txBox="1">
            <a:spLocks noChangeArrowheads="1"/>
          </p:cNvSpPr>
          <p:nvPr/>
        </p:nvSpPr>
        <p:spPr bwMode="auto">
          <a:xfrm>
            <a:off x="5619750" y="1417638"/>
            <a:ext cx="2540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" charset="0"/>
              </a:rPr>
              <a:t>orbits with high angular momentum coming into solar neighborhood from outer galaxy</a:t>
            </a:r>
          </a:p>
        </p:txBody>
      </p:sp>
      <p:sp>
        <p:nvSpPr>
          <p:cNvPr id="23570" name="TextBox 24"/>
          <p:cNvSpPr txBox="1">
            <a:spLocks noChangeArrowheads="1"/>
          </p:cNvSpPr>
          <p:nvPr/>
        </p:nvSpPr>
        <p:spPr bwMode="auto">
          <a:xfrm>
            <a:off x="6146800" y="3768196"/>
            <a:ext cx="225583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8" charset="0"/>
              </a:rPr>
              <a:t>orbits with low angular momentum coming into solar neighborhood from inner galaxy</a:t>
            </a:r>
          </a:p>
        </p:txBody>
      </p:sp>
      <p:sp>
        <p:nvSpPr>
          <p:cNvPr id="19" name="TextBox 18"/>
          <p:cNvSpPr txBox="1"/>
          <p:nvPr/>
        </p:nvSpPr>
        <p:spPr>
          <a:xfrm rot="5400000">
            <a:off x="3689350" y="4882634"/>
            <a:ext cx="168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</a:t>
            </a:r>
            <a:r>
              <a:rPr lang="en-US" dirty="0" err="1" smtClean="0"/>
              <a:t>apocenter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5400000">
            <a:off x="3663950" y="2439988"/>
            <a:ext cx="168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pericenter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2349420" y="3679745"/>
            <a:ext cx="3999073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14759</TotalTime>
  <Words>2747</Words>
  <Application>Microsoft Macintosh PowerPoint</Application>
  <PresentationFormat>On-screen Show (4:3)</PresentationFormat>
  <Paragraphs>524</Paragraphs>
  <Slides>69</Slides>
  <Notes>5</Notes>
  <HiddenSlides>0</HiddenSlides>
  <MMClips>5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Office Theme</vt:lpstr>
      <vt:lpstr>Equation</vt:lpstr>
      <vt:lpstr>Dynamical Structures in the Galactic Disk</vt:lpstr>
      <vt:lpstr>The velocity distribution of stars near the Sun</vt:lpstr>
      <vt:lpstr>The local velocity distribution (Hipparcos)</vt:lpstr>
      <vt:lpstr>The Decade of Galactic Surveys</vt:lpstr>
      <vt:lpstr>The Decade of Galactic surveys</vt:lpstr>
      <vt:lpstr>Dynamical Processes affecting local velocity distributions of stars </vt:lpstr>
      <vt:lpstr> Interpreting the U,V plane u=radial v=tangential velocity components in a particular location (solar neighborhood)</vt:lpstr>
      <vt:lpstr>uv plane vs orbital elements</vt:lpstr>
      <vt:lpstr>uv plane </vt:lpstr>
      <vt:lpstr>Analogy with Kirkwood gaps</vt:lpstr>
      <vt:lpstr>Interpreting the UV plane with resonances</vt:lpstr>
      <vt:lpstr>Directions correspond to points  in the uv plane</vt:lpstr>
      <vt:lpstr>Gaps in different neighborhoods</vt:lpstr>
      <vt:lpstr>Local Velocity Distributions show a shift in the  location of the gap</vt:lpstr>
      <vt:lpstr>Summary</vt:lpstr>
      <vt:lpstr>What will we see in other neighborhoods? </vt:lpstr>
      <vt:lpstr>Simulations of a Milky-Way-like Galaxy</vt:lpstr>
      <vt:lpstr>In polar coordinates</vt:lpstr>
      <vt:lpstr>Spectrograms: mid and late simulation</vt:lpstr>
      <vt:lpstr>Local neighborhoods</vt:lpstr>
      <vt:lpstr>Local velocity distributions</vt:lpstr>
      <vt:lpstr>Comments on the local velocity distributions</vt:lpstr>
      <vt:lpstr>Discontinuities in spiral structure</vt:lpstr>
      <vt:lpstr>Discontinuities  in spiral structure when multiple waves are present </vt:lpstr>
      <vt:lpstr>Slide 25</vt:lpstr>
      <vt:lpstr>Local velocity distribution does not strongly constrain structure on the other side of the Galaxy</vt:lpstr>
      <vt:lpstr>Interference between waves</vt:lpstr>
      <vt:lpstr>Pattern of Star formation in the  Sco-Cen OB association  </vt:lpstr>
      <vt:lpstr>Slide 29</vt:lpstr>
      <vt:lpstr>Patterns of Star Formation</vt:lpstr>
      <vt:lpstr>Patterns of Star Formation</vt:lpstr>
      <vt:lpstr>Migration by local transient peaks</vt:lpstr>
      <vt:lpstr>Summary</vt:lpstr>
      <vt:lpstr>Dissolution of a cluster</vt:lpstr>
      <vt:lpstr>Abundance groups in the solar neighborhood</vt:lpstr>
      <vt:lpstr>Slide 36</vt:lpstr>
      <vt:lpstr>6 largest groups</vt:lpstr>
      <vt:lpstr>Parent populations of the 6 largest abundance groups </vt:lpstr>
      <vt:lpstr>Parent populations</vt:lpstr>
      <vt:lpstr>Summary</vt:lpstr>
      <vt:lpstr>Slide 41</vt:lpstr>
      <vt:lpstr>Slide 42</vt:lpstr>
      <vt:lpstr>Slide 43</vt:lpstr>
      <vt:lpstr>Slide 44</vt:lpstr>
      <vt:lpstr>Gradients with height in the solar neighborhood</vt:lpstr>
      <vt:lpstr>Disk perturbed by a low mass satellite passing through the outer Galactic disk</vt:lpstr>
      <vt:lpstr>Phase wrapping</vt:lpstr>
      <vt:lpstr>Phase wrapping  in the disk</vt:lpstr>
      <vt:lpstr>Signature of a minor merger in the distribution of disk stars in an N-body simulation</vt:lpstr>
      <vt:lpstr>Summary</vt:lpstr>
      <vt:lpstr>Summary/Conclusion</vt:lpstr>
      <vt:lpstr>3D structure of the Milky Way Bulge</vt:lpstr>
      <vt:lpstr>Milky Way not only barred but has an X- or peanut-shaped bulge Galaxy (discovery: Nataf et al. 2010, Williams &amp; Zoccalli 2010)</vt:lpstr>
      <vt:lpstr>Slide 54</vt:lpstr>
      <vt:lpstr>N-body simulations (GALMER database)</vt:lpstr>
      <vt:lpstr>Local Velocity distributions</vt:lpstr>
      <vt:lpstr>What do we seen in simulations?</vt:lpstr>
      <vt:lpstr>Vertical resonance</vt:lpstr>
      <vt:lpstr>Hamiltonian Model for an  axi-symmetric system</vt:lpstr>
      <vt:lpstr>Hamiltonian model for banana orbits</vt:lpstr>
      <vt:lpstr> Vertical resonances with a bar</vt:lpstr>
      <vt:lpstr>Bifurcation of periodic orbits</vt:lpstr>
      <vt:lpstr>Analogy with the capture of Pluto by Neptune?</vt:lpstr>
      <vt:lpstr>Resonant capture?</vt:lpstr>
      <vt:lpstr>Resonant capture?</vt:lpstr>
      <vt:lpstr>Fate of stars exterior to resonance </vt:lpstr>
      <vt:lpstr>Is the X-shaped feature at the location of the resonance in the Milky Way? </vt:lpstr>
      <vt:lpstr>X in Milky Way, rotation curve, bar pattern speed, density estimates all self-consistent</vt:lpstr>
      <vt:lpstr>Torque well estimated by angle from nearest peak and it’s surface density</vt:lpstr>
    </vt:vector>
  </TitlesOfParts>
  <Company>University of Rochester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Dissecting an N-body simulation</dc:title>
  <dc:creator>Alice Quillen</dc:creator>
  <cp:lastModifiedBy>Alice Quillen</cp:lastModifiedBy>
  <cp:revision>89</cp:revision>
  <dcterms:created xsi:type="dcterms:W3CDTF">2015-04-14T16:42:48Z</dcterms:created>
  <dcterms:modified xsi:type="dcterms:W3CDTF">2015-04-14T21:36:55Z</dcterms:modified>
</cp:coreProperties>
</file>