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sldIdLst>
    <p:sldId id="303" r:id="rId2"/>
    <p:sldId id="269" r:id="rId3"/>
    <p:sldId id="271" r:id="rId4"/>
    <p:sldId id="270" r:id="rId5"/>
    <p:sldId id="262" r:id="rId6"/>
    <p:sldId id="293" r:id="rId7"/>
    <p:sldId id="277" r:id="rId8"/>
    <p:sldId id="292" r:id="rId9"/>
    <p:sldId id="294" r:id="rId10"/>
    <p:sldId id="310" r:id="rId11"/>
    <p:sldId id="296" r:id="rId12"/>
    <p:sldId id="295" r:id="rId13"/>
    <p:sldId id="263" r:id="rId14"/>
    <p:sldId id="316" r:id="rId15"/>
    <p:sldId id="257" r:id="rId16"/>
    <p:sldId id="258" r:id="rId17"/>
    <p:sldId id="268" r:id="rId18"/>
    <p:sldId id="260" r:id="rId19"/>
    <p:sldId id="318" r:id="rId20"/>
    <p:sldId id="286" r:id="rId21"/>
    <p:sldId id="287" r:id="rId22"/>
    <p:sldId id="261" r:id="rId23"/>
    <p:sldId id="264" r:id="rId24"/>
    <p:sldId id="265" r:id="rId25"/>
    <p:sldId id="317" r:id="rId26"/>
    <p:sldId id="289" r:id="rId27"/>
    <p:sldId id="267" r:id="rId28"/>
    <p:sldId id="309" r:id="rId29"/>
    <p:sldId id="304" r:id="rId30"/>
    <p:sldId id="306" r:id="rId31"/>
    <p:sldId id="305" r:id="rId32"/>
    <p:sldId id="307" r:id="rId33"/>
    <p:sldId id="308" r:id="rId34"/>
    <p:sldId id="297" r:id="rId35"/>
    <p:sldId id="311" r:id="rId36"/>
    <p:sldId id="312" r:id="rId37"/>
    <p:sldId id="284" r:id="rId38"/>
    <p:sldId id="315" r:id="rId39"/>
    <p:sldId id="285" r:id="rId40"/>
    <p:sldId id="302" r:id="rId41"/>
    <p:sldId id="280" r:id="rId42"/>
    <p:sldId id="278" r:id="rId43"/>
    <p:sldId id="301" r:id="rId44"/>
    <p:sldId id="283" r:id="rId45"/>
    <p:sldId id="291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61F"/>
    <a:srgbClr val="98E1E8"/>
    <a:srgbClr val="028900"/>
    <a:srgbClr val="00A301"/>
    <a:srgbClr val="13336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235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28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92E6A1-3E61-9946-B612-F757450CEE32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A8434E-D0D9-F04B-BF85-0FF8CF9B6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ＭＳ Ｐゴシック" pitchFamily="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List of movies: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d_anim_extend.mov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rm_movie_small.mov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page.mov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clustermovie.gif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lb.mov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617B48-ACA0-4F48-8684-67313D04DF96}" type="slidenum">
              <a:rPr lang="en-US" smtClean="0">
                <a:ea typeface="ＭＳ Ｐゴシック" pitchFamily="8" charset="-128"/>
                <a:cs typeface="ＭＳ Ｐゴシック" pitchFamily="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DD7280-75CF-BA4E-ABF8-DE0BB7E0D1EA}" type="slidenum">
              <a:rPr lang="en-US" smtClean="0">
                <a:latin typeface="Times New Roman" pitchFamily="8" charset="0"/>
                <a:ea typeface="Arial" pitchFamily="8" charset="0"/>
                <a:cs typeface="Arial" pitchFamily="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Times New Roman" pitchFamily="8" charset="0"/>
              <a:ea typeface="Arial" pitchFamily="8" charset="0"/>
              <a:cs typeface="Arial" pitchFamily="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A4155-B860-EA46-9E21-6062B5F1BFA2}" type="slidenum">
              <a:rPr lang="en-US" smtClean="0">
                <a:ea typeface="ＭＳ Ｐゴシック" pitchFamily="8" charset="-128"/>
                <a:cs typeface="ＭＳ Ｐゴシック" pitchFamily="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movie: d_anim_extend.mov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4A24C-0A1E-8F4F-86FA-44FDA3AFFB30}" type="slidenum">
              <a:rPr lang="en-US" smtClean="0">
                <a:ea typeface="ＭＳ Ｐゴシック" pitchFamily="8" charset="-128"/>
                <a:cs typeface="ＭＳ Ｐゴシック" pitchFamily="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movie: rm_movie_small.mov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BD717-B477-FB48-B030-159495E44563}" type="slidenum">
              <a:rPr lang="en-US" smtClean="0">
                <a:ea typeface="ＭＳ Ｐゴシック" pitchFamily="8" charset="-128"/>
                <a:cs typeface="ＭＳ Ｐゴシック" pitchFamily="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movie: page.mov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0307C-EB13-8A41-A778-611750E685E0}" type="slidenum">
              <a:rPr lang="en-US" smtClean="0">
                <a:ea typeface="ＭＳ Ｐゴシック" pitchFamily="8" charset="-128"/>
                <a:cs typeface="ＭＳ Ｐゴシック" pitchFamily="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clustermovie.gif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D49EE-27CB-B54C-9E32-5C6A0B1DA90B}" type="slidenum">
              <a:rPr lang="en-US" smtClean="0">
                <a:ea typeface="ＭＳ Ｐゴシック" pitchFamily="8" charset="-128"/>
                <a:cs typeface="ＭＳ Ｐゴシック" pitchFamily="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37F9-BD56-8F46-844D-F6EA7DF690E4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6982-EAA1-414A-ACE8-AA272A7A7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FC88-8B5D-EE4D-950D-B40F43130542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7786-E910-4A48-9F6B-7172C214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F219-C3E2-EA46-8BB0-6A27BD791A03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B613-DFDE-F449-815D-1EF167027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29F5-0736-EC4A-A638-4CBFF356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BDAD-8B2C-6E49-BD92-002B0E60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4AC7-4625-2D47-B8DE-9FB77AFA0643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12-1599-5845-A0B5-8D9E8177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86B4-53AA-9548-9D87-DE53540F6FB9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E7A0-C324-4245-86E9-E1642724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ADE1-D085-3942-A583-D8720237FF01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B9DD-3894-E945-A0F6-28A2F4886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35A4-BFFC-3B42-9272-840D994D3392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9439-7161-124A-8CB4-E1CF1C0F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A566-FC92-FB4C-9A22-CE7F5C4A5D44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F104-A0A3-8345-B088-B2F922F1F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4097-D6E5-6C43-8FFE-5F193F69176D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9AA8-5343-B84B-B587-FD3EB45D8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B83E-C63D-9B4D-9ABC-92799AC0A105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45B8-1D10-BC46-90A6-3D344B99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5F58-D4A3-7B4D-B70C-27A7C3CA78FE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67D2-BEF3-8749-A751-62D2A7400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B0351C-F3E3-C543-A499-F51F58B289C3}" type="datetime1">
              <a:rPr lang="en-US"/>
              <a:pPr>
                <a:defRPr/>
              </a:pPr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CD6EC8-0E82-FF4B-A323-F62320F01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9.png"/><Relationship Id="rId1" Type="http://schemas.openxmlformats.org/officeDocument/2006/relationships/video" Target="file://localhost/Users/aquillen/Documents/Talks/movies/d_anim_extend.mov" TargetMode="Externa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0.png"/><Relationship Id="rId1" Type="http://schemas.openxmlformats.org/officeDocument/2006/relationships/video" Target="file://localhost/Users/aquillen/Documents/Talks/movies/rm_movie_small.mov" TargetMode="Externa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2.png"/><Relationship Id="rId1" Type="http://schemas.openxmlformats.org/officeDocument/2006/relationships/video" Target="file://localhost/Users/aquillen/Documents/Talks/movies/page.mov" TargetMode="Externa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3.png"/><Relationship Id="rId1" Type="http://schemas.openxmlformats.org/officeDocument/2006/relationships/video" Target="file://localhost/Users/aquillen/Documents/Talks/movies/clustermovie.gif" TargetMode="Externa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988" y="1051621"/>
            <a:ext cx="3909141" cy="233506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  <a:latin typeface="Comic Sans MS"/>
                <a:ea typeface="+mj-ea"/>
                <a:cs typeface="Comic Sans MS"/>
              </a:rPr>
              <a:t>Dynamical Structures in the Galactic Disk</a:t>
            </a:r>
            <a:endParaRPr lang="en-US" dirty="0">
              <a:solidFill>
                <a:srgbClr val="FF0000"/>
              </a:solidFill>
              <a:effectLst>
                <a:glow rad="101600">
                  <a:schemeClr val="accent1">
                    <a:lumMod val="60000"/>
                    <a:lumOff val="40000"/>
                    <a:alpha val="75000"/>
                  </a:schemeClr>
                </a:glow>
              </a:effectLst>
              <a:ea typeface="+mj-ea"/>
              <a:cs typeface="+mj-cs"/>
            </a:endParaRPr>
          </a:p>
        </p:txBody>
      </p:sp>
      <p:pic>
        <p:nvPicPr>
          <p:cNvPr id="4" name="Content Placeholder 3" descr="Screen shot 2011-01-04 at 9.10.47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757" t="6429" r="7784" b="21857"/>
          <a:stretch>
            <a:fillRect/>
          </a:stretch>
        </p:blipFill>
        <p:spPr>
          <a:xfrm rot="8549242">
            <a:off x="3635368" y="4011691"/>
            <a:ext cx="2172677" cy="2200097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 descr="Screen shot 2011-01-04 at 1.09.00 PM.png"/>
          <p:cNvPicPr>
            <a:picLocks noChangeAspect="1"/>
          </p:cNvPicPr>
          <p:nvPr/>
        </p:nvPicPr>
        <p:blipFill>
          <a:blip r:embed="rId4"/>
          <a:srcRect l="5023" t="3412" r="3349" b="3412"/>
          <a:stretch>
            <a:fillRect/>
          </a:stretch>
        </p:blipFill>
        <p:spPr>
          <a:xfrm rot="11434813">
            <a:off x="489686" y="4137548"/>
            <a:ext cx="2311051" cy="230636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389" name="Picture 11" descr="Screen shot 2011-01-04 at 1.13.46 PM.png"/>
          <p:cNvPicPr>
            <a:picLocks noChangeAspect="1"/>
          </p:cNvPicPr>
          <p:nvPr/>
        </p:nvPicPr>
        <p:blipFill>
          <a:blip r:embed="rId5"/>
          <a:srcRect l="8182" b="8372"/>
          <a:stretch>
            <a:fillRect/>
          </a:stretch>
        </p:blipFill>
        <p:spPr bwMode="auto">
          <a:xfrm>
            <a:off x="1636713" y="1200150"/>
            <a:ext cx="1025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Screen shot 2011-01-04 at 1.13.35 PM.png"/>
          <p:cNvPicPr>
            <a:picLocks noChangeAspect="1"/>
          </p:cNvPicPr>
          <p:nvPr/>
        </p:nvPicPr>
        <p:blipFill>
          <a:blip r:embed="rId6"/>
          <a:srcRect b="8276"/>
          <a:stretch>
            <a:fillRect/>
          </a:stretch>
        </p:blipFill>
        <p:spPr bwMode="auto">
          <a:xfrm>
            <a:off x="2897188" y="1198563"/>
            <a:ext cx="10922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Screen shot 2011-01-04 at 1.12.36 PM.png"/>
          <p:cNvPicPr>
            <a:picLocks noChangeAspect="1"/>
          </p:cNvPicPr>
          <p:nvPr/>
        </p:nvPicPr>
        <p:blipFill>
          <a:blip r:embed="rId7"/>
          <a:srcRect b="8182"/>
          <a:stretch>
            <a:fillRect/>
          </a:stretch>
        </p:blipFill>
        <p:spPr bwMode="auto">
          <a:xfrm>
            <a:off x="296863" y="1171575"/>
            <a:ext cx="10795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shot 2011-01-04 at 1.15.21 PM.png"/>
          <p:cNvPicPr>
            <a:picLocks noChangeAspect="1"/>
          </p:cNvPicPr>
          <p:nvPr/>
        </p:nvPicPr>
        <p:blipFill>
          <a:blip r:embed="rId8"/>
          <a:srcRect l="5082" t="3372" r="3388" b="5059"/>
          <a:stretch>
            <a:fillRect/>
          </a:stretch>
        </p:blipFill>
        <p:spPr>
          <a:xfrm rot="2091533">
            <a:off x="1989848" y="2368699"/>
            <a:ext cx="2231923" cy="22433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6" name="Sun 15"/>
          <p:cNvSpPr/>
          <p:nvPr/>
        </p:nvSpPr>
        <p:spPr>
          <a:xfrm>
            <a:off x="2971800" y="2438400"/>
            <a:ext cx="219075" cy="217488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4640263" y="4198938"/>
            <a:ext cx="219075" cy="217487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1524000" y="4343400"/>
            <a:ext cx="219075" cy="217488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6" name="Picture 3" descr="dehnen"/>
          <p:cNvPicPr>
            <a:picLocks noChangeAspect="1" noChangeArrowheads="1"/>
          </p:cNvPicPr>
          <p:nvPr/>
        </p:nvPicPr>
        <p:blipFill>
          <a:blip r:embed="rId9">
            <a:lum contrast="26000"/>
          </a:blip>
          <a:srcRect l="58662" t="47610" r="4832" b="10378"/>
          <a:stretch>
            <a:fillRect/>
          </a:stretch>
        </p:blipFill>
        <p:spPr bwMode="auto">
          <a:xfrm>
            <a:off x="4165600" y="1265238"/>
            <a:ext cx="1049338" cy="9001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rot="16200000" flipH="1">
            <a:off x="228600" y="2971800"/>
            <a:ext cx="1981200" cy="609600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9138" y="2286000"/>
            <a:ext cx="1135062" cy="260350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392488" y="2782888"/>
            <a:ext cx="1928812" cy="735012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6263" y="419100"/>
            <a:ext cx="3463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at solar neighborhood like location with correct angle </a:t>
            </a:r>
            <a:r>
              <a:rPr lang="en-US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w.r.t</a:t>
            </a:r>
            <a:r>
              <a:rPr lang="en-US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 bar   </a:t>
            </a:r>
          </a:p>
        </p:txBody>
      </p:sp>
      <p:sp>
        <p:nvSpPr>
          <p:cNvPr id="16401" name="Text Box 15"/>
          <p:cNvSpPr txBox="1">
            <a:spLocks noChangeArrowheads="1"/>
          </p:cNvSpPr>
          <p:nvPr/>
        </p:nvSpPr>
        <p:spPr bwMode="auto">
          <a:xfrm>
            <a:off x="4318000" y="547688"/>
            <a:ext cx="2019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rgbClr val="9BBB59"/>
                </a:solidFill>
                <a:ea typeface="Arial" pitchFamily="8" charset="0"/>
                <a:cs typeface="Arial" pitchFamily="8" charset="0"/>
              </a:rPr>
              <a:t>Hipparcos velocity distribution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19817" y="3391386"/>
            <a:ext cx="2855469" cy="156966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i="1" dirty="0">
                <a:solidFill>
                  <a:schemeClr val="bg1">
                    <a:lumMod val="95000"/>
                  </a:schemeClr>
                </a:solidFill>
                <a:latin typeface="Edwardian Script ITC"/>
                <a:ea typeface="+mn-ea"/>
                <a:cs typeface="Edwardian Script ITC"/>
              </a:rPr>
              <a:t>Alice Quillen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Edwardian Script ITC"/>
                <a:ea typeface="+mn-ea"/>
                <a:cs typeface="Edwardian Script ITC"/>
              </a:rPr>
              <a:t>U Rochester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56363" y="5032375"/>
            <a:ext cx="26035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 Collaborators: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Ivan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Minchev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Michaela Bagley,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Justin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Comparetta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Abadi MT Condensed Light"/>
              </a:rPr>
              <a:t>Jamie Dougherty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measurements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1981200"/>
            <a:ext cx="6527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Resonances are narrow (scales with perturbation strength) </a:t>
            </a:r>
          </a:p>
          <a:p>
            <a:pPr lvl="1" eaLnBrk="1" hangingPunct="1">
              <a:buFont typeface="Arial" pitchFamily="8" charset="0"/>
              <a:buNone/>
            </a:pPr>
            <a:r>
              <a:rPr lang="en-US" dirty="0" err="1" smtClean="0">
                <a:sym typeface="Wingdings" pitchFamily="8" charset="2"/>
              </a:rPr>
              <a:t></a:t>
            </a:r>
            <a:r>
              <a:rPr lang="en-US" dirty="0" smtClean="0">
                <a:sym typeface="Wingdings" pitchFamily="8" charset="2"/>
              </a:rPr>
              <a:t> Tight constraints from their location </a:t>
            </a:r>
          </a:p>
          <a:p>
            <a:pPr eaLnBrk="1" hangingPunct="1"/>
            <a:r>
              <a:rPr lang="en-US" dirty="0" smtClean="0">
                <a:sym typeface="Wingdings" pitchFamily="8" charset="2"/>
              </a:rPr>
              <a:t>Gardner &amp; Flynn 2010, </a:t>
            </a:r>
            <a:r>
              <a:rPr lang="en-US" dirty="0" err="1" smtClean="0">
                <a:sym typeface="Wingdings" pitchFamily="8" charset="2"/>
              </a:rPr>
              <a:t>Minchev</a:t>
            </a:r>
            <a:r>
              <a:rPr lang="en-US" dirty="0" smtClean="0">
                <a:sym typeface="Wingdings" pitchFamily="8" charset="2"/>
              </a:rPr>
              <a:t> et al. 2007  measured the Bar pattern speed </a:t>
            </a:r>
          </a:p>
          <a:p>
            <a:pPr eaLnBrk="1" hangingPunct="1">
              <a:buFont typeface="Arial" pitchFamily="8" charset="0"/>
              <a:buNone/>
            </a:pPr>
            <a:r>
              <a:rPr lang="en-US" dirty="0" smtClean="0">
                <a:sym typeface="Wingdings" pitchFamily="8" charset="2"/>
              </a:rPr>
              <a:t>	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2" name="Picture 5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145" y="4809063"/>
            <a:ext cx="3441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9333" y="5469467"/>
            <a:ext cx="367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see Teresa </a:t>
            </a:r>
            <a:r>
              <a:rPr lang="en-US" dirty="0" err="1" smtClean="0"/>
              <a:t>Antoja’s</a:t>
            </a:r>
            <a:r>
              <a:rPr lang="en-US" dirty="0" smtClean="0"/>
              <a:t> poster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Location of resonances in different neighborhoods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Inside the solar neighborhood </a:t>
            </a:r>
          </a:p>
          <a:p>
            <a:pPr lvl="1" eaLnBrk="1" hangingPunct="1"/>
            <a:r>
              <a:rPr lang="en-US" smtClean="0"/>
              <a:t> closer to the 2:1 Lindblad resonance</a:t>
            </a:r>
          </a:p>
          <a:p>
            <a:pPr eaLnBrk="1" hangingPunct="1"/>
            <a:r>
              <a:rPr lang="en-US" smtClean="0"/>
              <a:t>Outside the solar neighborhood </a:t>
            </a:r>
          </a:p>
          <a:p>
            <a:pPr lvl="1" eaLnBrk="1" hangingPunct="1"/>
            <a:r>
              <a:rPr lang="en-US" smtClean="0"/>
              <a:t> more distant from the resonance</a:t>
            </a:r>
          </a:p>
          <a:p>
            <a:pPr eaLnBrk="1" hangingPunct="1">
              <a:buFont typeface="Arial" pitchFamily="8" charset="0"/>
              <a:buNone/>
            </a:pPr>
            <a:r>
              <a:rPr lang="en-US" smtClean="0">
                <a:sym typeface="Wingdings" pitchFamily="8" charset="2"/>
              </a:rPr>
              <a:t> </a:t>
            </a:r>
            <a:r>
              <a:rPr lang="en-US" smtClean="0"/>
              <a:t>There should be a shift in the location of the gap dividing the Hercules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660400"/>
            <a:ext cx="5610225" cy="1882775"/>
          </a:xfrm>
        </p:spPr>
        <p:txBody>
          <a:bodyPr/>
          <a:lstStyle/>
          <a:p>
            <a:pPr algn="l" eaLnBrk="1" hangingPunct="1"/>
            <a:r>
              <a:rPr lang="en-US" sz="3600" smtClean="0"/>
              <a:t>Local Velocity Distributions</a:t>
            </a:r>
            <a:br>
              <a:rPr lang="en-US" sz="3600" smtClean="0"/>
            </a:br>
            <a:r>
              <a:rPr lang="en-US" sz="3600" smtClean="0"/>
              <a:t>show a shift in the </a:t>
            </a:r>
            <a:br>
              <a:rPr lang="en-US" sz="3600" smtClean="0"/>
            </a:br>
            <a:r>
              <a:rPr lang="en-US" sz="3600" smtClean="0"/>
              <a:t>location of the gap</a:t>
            </a:r>
          </a:p>
        </p:txBody>
      </p:sp>
      <p:cxnSp>
        <p:nvCxnSpPr>
          <p:cNvPr id="13" name="Straight Connector 12"/>
          <p:cNvCxnSpPr>
            <a:endCxn id="6" idx="3"/>
          </p:cNvCxnSpPr>
          <p:nvPr/>
        </p:nvCxnSpPr>
        <p:spPr>
          <a:xfrm>
            <a:off x="1046163" y="4311650"/>
            <a:ext cx="7383462" cy="1588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00" name="Group 31"/>
          <p:cNvGrpSpPr>
            <a:grpSpLocks/>
          </p:cNvGrpSpPr>
          <p:nvPr/>
        </p:nvGrpSpPr>
        <p:grpSpPr bwMode="auto">
          <a:xfrm>
            <a:off x="388938" y="2624138"/>
            <a:ext cx="8040687" cy="3303587"/>
            <a:chOff x="389354" y="2268881"/>
            <a:chExt cx="8039691" cy="3303547"/>
          </a:xfrm>
        </p:grpSpPr>
        <p:grpSp>
          <p:nvGrpSpPr>
            <p:cNvPr id="29709" name="Group 21"/>
            <p:cNvGrpSpPr>
              <a:grpSpLocks/>
            </p:cNvGrpSpPr>
            <p:nvPr/>
          </p:nvGrpSpPr>
          <p:grpSpPr bwMode="auto">
            <a:xfrm>
              <a:off x="389354" y="2489010"/>
              <a:ext cx="8039691" cy="3083418"/>
              <a:chOff x="321622" y="1862489"/>
              <a:chExt cx="8039691" cy="3083418"/>
            </a:xfrm>
          </p:grpSpPr>
          <p:pic>
            <p:nvPicPr>
              <p:cNvPr id="29713" name="Picture 5" descr="Screen Shot 2013-05-06 at 12.42.15 PM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2957" y="1882592"/>
                <a:ext cx="7858356" cy="2895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1035909" y="3021880"/>
                <a:ext cx="2458732" cy="1109650"/>
              </a:xfrm>
              <a:prstGeom prst="line">
                <a:avLst/>
              </a:prstGeom>
              <a:ln w="34925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94641" y="2861545"/>
                <a:ext cx="2444447" cy="1219185"/>
              </a:xfrm>
              <a:prstGeom prst="line">
                <a:avLst/>
              </a:prstGeom>
              <a:ln w="34925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939088" y="2801221"/>
                <a:ext cx="2374606" cy="1127111"/>
              </a:xfrm>
              <a:prstGeom prst="line">
                <a:avLst/>
              </a:prstGeom>
              <a:ln w="34925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7" name="Text Box 18"/>
              <p:cNvSpPr txBox="1">
                <a:spLocks noChangeArrowheads="1"/>
              </p:cNvSpPr>
              <p:nvPr/>
            </p:nvSpPr>
            <p:spPr bwMode="auto">
              <a:xfrm>
                <a:off x="5939650" y="4609357"/>
                <a:ext cx="24098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ea typeface="Arial" pitchFamily="8" charset="0"/>
                    <a:cs typeface="Arial" pitchFamily="8" charset="0"/>
                  </a:rPr>
                  <a:t>Radial velocity u</a:t>
                </a:r>
              </a:p>
            </p:txBody>
          </p:sp>
          <p:sp>
            <p:nvSpPr>
              <p:cNvPr id="29718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-715016" y="2899127"/>
                <a:ext cx="24098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ea typeface="Arial" pitchFamily="8" charset="0"/>
                    <a:cs typeface="Arial" pitchFamily="8" charset="0"/>
                  </a:rPr>
                  <a:t>Tangential velocity v</a:t>
                </a:r>
              </a:p>
            </p:txBody>
          </p:sp>
        </p:grpSp>
        <p:sp>
          <p:nvSpPr>
            <p:cNvPr id="29710" name="TextBox 27"/>
            <p:cNvSpPr txBox="1">
              <a:spLocks noChangeArrowheads="1"/>
            </p:cNvSpPr>
            <p:nvPr/>
          </p:nvSpPr>
          <p:spPr bwMode="auto">
            <a:xfrm>
              <a:off x="3810003" y="2268881"/>
              <a:ext cx="2044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solar neighborhood</a:t>
              </a:r>
            </a:p>
          </p:txBody>
        </p:sp>
        <p:sp>
          <p:nvSpPr>
            <p:cNvPr id="29711" name="TextBox 28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2044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at larger radius</a:t>
              </a:r>
            </a:p>
          </p:txBody>
        </p:sp>
        <p:sp>
          <p:nvSpPr>
            <p:cNvPr id="29712" name="TextBox 29"/>
            <p:cNvSpPr txBox="1">
              <a:spLocks noChangeArrowheads="1"/>
            </p:cNvSpPr>
            <p:nvPr/>
          </p:nvSpPr>
          <p:spPr bwMode="auto">
            <a:xfrm>
              <a:off x="6172200" y="2286000"/>
              <a:ext cx="2044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at smaller radius</a:t>
              </a:r>
            </a:p>
          </p:txBody>
        </p:sp>
      </p:grp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054100" y="5468938"/>
            <a:ext cx="313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8" charset="0"/>
              </a:rPr>
              <a:t>RAVE data</a:t>
            </a:r>
          </a:p>
          <a:p>
            <a:r>
              <a:rPr lang="en-US" sz="2000">
                <a:latin typeface="Calibri" pitchFamily="8" charset="0"/>
              </a:rPr>
              <a:t>Antoja et al. (2012)</a:t>
            </a:r>
          </a:p>
        </p:txBody>
      </p:sp>
      <p:pic>
        <p:nvPicPr>
          <p:cNvPr id="29702" name="Picture 30" descr="Screen shot 2011-01-04 at 9.18.49 AM.png"/>
          <p:cNvPicPr>
            <a:picLocks noChangeAspect="1"/>
          </p:cNvPicPr>
          <p:nvPr/>
        </p:nvPicPr>
        <p:blipFill>
          <a:blip r:embed="rId3"/>
          <a:srcRect l="15456" t="14145" r="15456" b="14145"/>
          <a:stretch>
            <a:fillRect/>
          </a:stretch>
        </p:blipFill>
        <p:spPr bwMode="auto">
          <a:xfrm>
            <a:off x="5854700" y="47625"/>
            <a:ext cx="26765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7061200" y="271463"/>
            <a:ext cx="37782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61200" y="439738"/>
            <a:ext cx="377825" cy="373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61200" y="576263"/>
            <a:ext cx="37782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endCxn id="29711" idx="0"/>
          </p:cNvCxnSpPr>
          <p:nvPr/>
        </p:nvCxnSpPr>
        <p:spPr>
          <a:xfrm rot="10800000" flipV="1">
            <a:off x="2317750" y="439738"/>
            <a:ext cx="4743450" cy="2201862"/>
          </a:xfrm>
          <a:prstGeom prst="straightConnector1">
            <a:avLst/>
          </a:prstGeom>
          <a:ln>
            <a:solidFill>
              <a:schemeClr val="accent2">
                <a:lumMod val="75000"/>
                <a:alpha val="72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223000" y="1651000"/>
            <a:ext cx="1828800" cy="15240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710" idx="0"/>
          </p:cNvCxnSpPr>
          <p:nvPr/>
        </p:nvCxnSpPr>
        <p:spPr>
          <a:xfrm rot="10800000" flipV="1">
            <a:off x="4832350" y="642938"/>
            <a:ext cx="2381250" cy="1981200"/>
          </a:xfrm>
          <a:prstGeom prst="straightConnector1">
            <a:avLst/>
          </a:prstGeom>
          <a:ln>
            <a:solidFill>
              <a:schemeClr val="accent2">
                <a:lumMod val="75000"/>
                <a:alpha val="72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r="61182"/>
          <a:stretch>
            <a:fillRect/>
          </a:stretch>
        </p:blipFill>
        <p:spPr>
          <a:xfrm>
            <a:off x="4721225" y="1385888"/>
            <a:ext cx="3868738" cy="4824412"/>
          </a:xfrm>
        </p:spPr>
      </p:pic>
      <p:pic>
        <p:nvPicPr>
          <p:cNvPr id="3072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r="2887" b="5908"/>
          <a:stretch>
            <a:fillRect/>
          </a:stretch>
        </p:blipFill>
        <p:spPr>
          <a:xfrm>
            <a:off x="1304925" y="1658938"/>
            <a:ext cx="3721100" cy="3522662"/>
          </a:xfrm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952500" y="5483225"/>
            <a:ext cx="80200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ea typeface="Arial" pitchFamily="8" charset="0"/>
                <a:cs typeface="Arial" pitchFamily="8" charset="0"/>
              </a:rPr>
              <a:t>Near the 4:1 Lindblad resonance. Regions on the </a:t>
            </a:r>
            <a:r>
              <a:rPr lang="en-US" i="1">
                <a:ea typeface="Arial" pitchFamily="8" charset="0"/>
                <a:cs typeface="Arial" pitchFamily="8" charset="0"/>
              </a:rPr>
              <a:t>u,v</a:t>
            </a:r>
            <a:r>
              <a:rPr lang="en-US">
                <a:ea typeface="Arial" pitchFamily="8" charset="0"/>
                <a:cs typeface="Arial" pitchFamily="8" charset="0"/>
              </a:rPr>
              <a:t> plane corresponds to  different families of closed/periodic orbits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b="1">
                <a:ea typeface="Arial" pitchFamily="8" charset="0"/>
                <a:cs typeface="Arial" pitchFamily="8" charset="0"/>
              </a:rPr>
              <a:t>No nearly circular orbits exist near resonance </a:t>
            </a:r>
            <a:r>
              <a:rPr lang="en-US">
                <a:ea typeface="Arial" pitchFamily="8" charset="0"/>
                <a:cs typeface="Arial" pitchFamily="8" charset="0"/>
              </a:rPr>
              <a:t>so there is a gap in velocity distribution  </a:t>
            </a:r>
            <a:endParaRPr lang="en-US">
              <a:solidFill>
                <a:srgbClr val="FF6600"/>
              </a:solidFill>
              <a:ea typeface="Arial" pitchFamily="8" charset="0"/>
              <a:cs typeface="Arial" pitchFamily="8" charset="0"/>
            </a:endParaRP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6556375" y="5213350"/>
            <a:ext cx="8810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  <a:ea typeface="Arial" pitchFamily="8" charset="0"/>
                <a:cs typeface="Arial" pitchFamily="8" charset="0"/>
                <a:sym typeface="Wingdings" pitchFamily="8" charset="2"/>
              </a:rPr>
              <a:t>u </a:t>
            </a:r>
            <a:r>
              <a:rPr lang="en-US">
                <a:ea typeface="Arial" pitchFamily="8" charset="0"/>
                <a:cs typeface="Arial" pitchFamily="8" charset="0"/>
                <a:sym typeface="Wingdings" pitchFamily="8" charset="2"/>
              </a:rPr>
              <a:t></a:t>
            </a:r>
            <a:endParaRPr lang="en-US">
              <a:ea typeface="Arial" pitchFamily="8" charset="0"/>
              <a:cs typeface="Arial" pitchFamily="8" charset="0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 rot="-5400000">
            <a:off x="4853782" y="3442494"/>
            <a:ext cx="6413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pitchFamily="8" charset="0"/>
                <a:cs typeface="Arial" pitchFamily="8" charset="0"/>
                <a:sym typeface="Wingdings" pitchFamily="8" charset="2"/>
              </a:rPr>
              <a:t>v </a:t>
            </a:r>
            <a:endParaRPr lang="en-US">
              <a:ea typeface="Arial" pitchFamily="8" charset="0"/>
              <a:cs typeface="Arial" pitchFamily="8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>
                <a:latin typeface="Arial" pitchFamily="8" charset="0"/>
                <a:ea typeface="Arial" pitchFamily="8" charset="0"/>
                <a:cs typeface="Arial" pitchFamily="8" charset="0"/>
              </a:rPr>
              <a:t>Resonances with spiral patterns could also  cause gaps in the velocity distribution</a:t>
            </a:r>
            <a:r>
              <a:rPr lang="en-US" sz="2500" smtClean="0">
                <a:latin typeface="Arial" pitchFamily="8" charset="0"/>
                <a:ea typeface="Arial" pitchFamily="8" charset="0"/>
                <a:cs typeface="Arial" pitchFamily="8" charset="0"/>
              </a:rPr>
              <a:t/>
            </a:r>
            <a:br>
              <a:rPr lang="en-US" sz="2500" smtClean="0">
                <a:latin typeface="Arial" pitchFamily="8" charset="0"/>
                <a:ea typeface="Arial" pitchFamily="8" charset="0"/>
                <a:cs typeface="Arial" pitchFamily="8" charset="0"/>
              </a:rPr>
            </a:br>
            <a:endParaRPr lang="en-US" sz="2500" smtClean="0"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grpSp>
        <p:nvGrpSpPr>
          <p:cNvPr id="30728" name="Group 11"/>
          <p:cNvGrpSpPr>
            <a:grpSpLocks/>
          </p:cNvGrpSpPr>
          <p:nvPr/>
        </p:nvGrpSpPr>
        <p:grpSpPr bwMode="auto">
          <a:xfrm>
            <a:off x="3098800" y="2078038"/>
            <a:ext cx="4103688" cy="1589087"/>
            <a:chOff x="2862263" y="2078751"/>
            <a:chExt cx="4103687" cy="1589087"/>
          </a:xfrm>
        </p:grpSpPr>
        <p:sp>
          <p:nvSpPr>
            <p:cNvPr id="30731" name="Line 5"/>
            <p:cNvSpPr>
              <a:spLocks noChangeShapeType="1"/>
            </p:cNvSpPr>
            <p:nvPr/>
          </p:nvSpPr>
          <p:spPr bwMode="auto">
            <a:xfrm>
              <a:off x="3929063" y="2774076"/>
              <a:ext cx="2627312" cy="89376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diamond" w="med" len="med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3962400" y="2570876"/>
              <a:ext cx="3003550" cy="7858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 type="diamond" w="med" len="med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onut 9"/>
            <p:cNvSpPr/>
            <p:nvPr/>
          </p:nvSpPr>
          <p:spPr bwMode="auto">
            <a:xfrm>
              <a:off x="2862263" y="2078751"/>
              <a:ext cx="457200" cy="474662"/>
            </a:xfrm>
            <a:prstGeom prst="donut">
              <a:avLst>
                <a:gd name="adj" fmla="val 12500"/>
              </a:avLst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tencil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</p:grpSp>
      <p:pic>
        <p:nvPicPr>
          <p:cNvPr id="30729" name="Picture 10" descr="Screen Shot 2013-05-06 at 8.08.11 PM.png"/>
          <p:cNvPicPr>
            <a:picLocks noChangeAspect="1"/>
          </p:cNvPicPr>
          <p:nvPr/>
        </p:nvPicPr>
        <p:blipFill>
          <a:blip r:embed="rId5"/>
          <a:srcRect l="26819" t="15948" r="16504" b="22784"/>
          <a:stretch>
            <a:fillRect/>
          </a:stretch>
        </p:blipFill>
        <p:spPr bwMode="auto">
          <a:xfrm>
            <a:off x="-23813" y="3089275"/>
            <a:ext cx="2179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Box 12"/>
          <p:cNvSpPr txBox="1">
            <a:spLocks noChangeArrowheads="1"/>
          </p:cNvSpPr>
          <p:nvPr/>
        </p:nvSpPr>
        <p:spPr bwMode="auto">
          <a:xfrm>
            <a:off x="236538" y="4840288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from Lepine et al.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0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will we see in other neighborhoods?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6" y="2337330"/>
            <a:ext cx="6908271" cy="3741737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How can we use larger, deeper datasets that will become available with GAIA and LAMOST to constrain models?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Look at local velocity distributions in an N-body simulation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Numerically now feasible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Look for signature of resonances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Try to understand relation between velocity distributions and spiral and bar structures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/Users/aquillen/Documents/Talks/movies/d_anim_extend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4638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Michaela’s simulations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540501" y="1753658"/>
            <a:ext cx="18621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8" charset="0"/>
              </a:rPr>
              <a:t>Only disk particles are shown.</a:t>
            </a:r>
          </a:p>
          <a:p>
            <a:r>
              <a:rPr lang="en-US" sz="2000" dirty="0">
                <a:latin typeface="Calibri" pitchFamily="8" charset="0"/>
              </a:rPr>
              <a:t>Halo is live, center of bulge moves</a:t>
            </a:r>
          </a:p>
          <a:p>
            <a:endParaRPr lang="en-US" sz="2000" dirty="0">
              <a:latin typeface="Calibri" pitchFamily="8" charset="0"/>
            </a:endParaRPr>
          </a:p>
          <a:p>
            <a:r>
              <a:rPr lang="en-US" sz="2000" dirty="0">
                <a:latin typeface="Calibri" pitchFamily="8" charset="0"/>
              </a:rPr>
              <a:t>Lopsided 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/Users/aquillen/Documents/Talks/movies/rm_movie_small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2095" y="508000"/>
            <a:ext cx="8488363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polar coordinates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22193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8" charset="0"/>
              </a:rPr>
              <a:t>logarithmic spirals on top are slower than bar on the bottom</a:t>
            </a:r>
          </a:p>
          <a:p>
            <a:endParaRPr lang="en-US" sz="2400">
              <a:latin typeface="Calibri" pitchFamily="8" charset="0"/>
            </a:endParaRPr>
          </a:p>
          <a:p>
            <a:r>
              <a:rPr lang="en-US" sz="2400">
                <a:latin typeface="Calibri" pitchFamily="8" charset="0"/>
              </a:rPr>
              <a:t>Constructive and destructive interference between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7988" y="835025"/>
            <a:ext cx="2643187" cy="39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7825" y="3530600"/>
            <a:ext cx="2697163" cy="20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Spectrograms: mid and late simulation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 rot="-5400000">
            <a:off x="16668" y="2015332"/>
            <a:ext cx="1998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angular frequency</a:t>
            </a:r>
          </a:p>
        </p:txBody>
      </p: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1262063" y="777875"/>
            <a:ext cx="3514725" cy="5551488"/>
            <a:chOff x="1228930" y="777816"/>
            <a:chExt cx="3513834" cy="5551130"/>
          </a:xfrm>
        </p:grpSpPr>
        <p:pic>
          <p:nvPicPr>
            <p:cNvPr id="37909" name="Picture 21" descr="Screen shot 2010-11-10 at 12.36.54 PM.png"/>
            <p:cNvPicPr>
              <a:picLocks noChangeAspect="1"/>
            </p:cNvPicPr>
            <p:nvPr/>
          </p:nvPicPr>
          <p:blipFill>
            <a:blip r:embed="rId2"/>
            <a:srcRect l="10374" b="8754"/>
            <a:stretch>
              <a:fillRect/>
            </a:stretch>
          </p:blipFill>
          <p:spPr bwMode="auto">
            <a:xfrm>
              <a:off x="1578479" y="3515804"/>
              <a:ext cx="3164285" cy="281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18" descr="Screen shot 2010-11-10 at 12.32.41 PM.png"/>
            <p:cNvPicPr>
              <a:picLocks noChangeAspect="1"/>
            </p:cNvPicPr>
            <p:nvPr/>
          </p:nvPicPr>
          <p:blipFill>
            <a:blip r:embed="rId3"/>
            <a:srcRect b="17723"/>
            <a:stretch>
              <a:fillRect/>
            </a:stretch>
          </p:blipFill>
          <p:spPr bwMode="auto">
            <a:xfrm>
              <a:off x="1228930" y="777816"/>
              <a:ext cx="3499236" cy="272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TextBox 16"/>
            <p:cNvSpPr txBox="1">
              <a:spLocks noChangeArrowheads="1"/>
            </p:cNvSpPr>
            <p:nvPr/>
          </p:nvSpPr>
          <p:spPr bwMode="auto">
            <a:xfrm>
              <a:off x="4047062" y="3615266"/>
              <a:ext cx="609600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Calibri" pitchFamily="8" charset="0"/>
                </a:rPr>
                <a:t>m=4</a:t>
              </a:r>
            </a:p>
          </p:txBody>
        </p:sp>
        <p:sp>
          <p:nvSpPr>
            <p:cNvPr id="37912" name="TextBox 17"/>
            <p:cNvSpPr txBox="1">
              <a:spLocks noChangeArrowheads="1"/>
            </p:cNvSpPr>
            <p:nvPr/>
          </p:nvSpPr>
          <p:spPr bwMode="auto">
            <a:xfrm>
              <a:off x="4080928" y="864467"/>
              <a:ext cx="609600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Calibri" pitchFamily="8" charset="0"/>
                </a:rPr>
                <a:t>m=2</a:t>
              </a:r>
            </a:p>
          </p:txBody>
        </p:sp>
      </p:grpSp>
      <p:grpSp>
        <p:nvGrpSpPr>
          <p:cNvPr id="37895" name="Group 24"/>
          <p:cNvGrpSpPr>
            <a:grpSpLocks/>
          </p:cNvGrpSpPr>
          <p:nvPr/>
        </p:nvGrpSpPr>
        <p:grpSpPr bwMode="auto">
          <a:xfrm>
            <a:off x="5010150" y="777875"/>
            <a:ext cx="3194050" cy="5835650"/>
            <a:chOff x="4976332" y="777816"/>
            <a:chExt cx="3193736" cy="5835797"/>
          </a:xfrm>
        </p:grpSpPr>
        <p:pic>
          <p:nvPicPr>
            <p:cNvPr id="37903" name="Picture 20" descr="Screen shot 2010-11-10 at 12.37.04 PM.png"/>
            <p:cNvPicPr>
              <a:picLocks noChangeAspect="1"/>
            </p:cNvPicPr>
            <p:nvPr/>
          </p:nvPicPr>
          <p:blipFill>
            <a:blip r:embed="rId4"/>
            <a:srcRect l="12273"/>
            <a:stretch>
              <a:fillRect/>
            </a:stretch>
          </p:blipFill>
          <p:spPr bwMode="auto">
            <a:xfrm>
              <a:off x="4983451" y="3719269"/>
              <a:ext cx="3186617" cy="277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19" descr="Screen shot 2010-11-10 at 12.32.53 PM.png"/>
            <p:cNvPicPr>
              <a:picLocks noChangeAspect="1"/>
            </p:cNvPicPr>
            <p:nvPr/>
          </p:nvPicPr>
          <p:blipFill>
            <a:blip r:embed="rId5"/>
            <a:srcRect l="12273" b="17944"/>
            <a:stretch>
              <a:fillRect/>
            </a:stretch>
          </p:blipFill>
          <p:spPr bwMode="auto">
            <a:xfrm>
              <a:off x="4976332" y="1219200"/>
              <a:ext cx="3149942" cy="227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5" name="TextBox 13"/>
            <p:cNvSpPr txBox="1">
              <a:spLocks noChangeArrowheads="1"/>
            </p:cNvSpPr>
            <p:nvPr/>
          </p:nvSpPr>
          <p:spPr bwMode="auto">
            <a:xfrm>
              <a:off x="5875871" y="6244281"/>
              <a:ext cx="198367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log</a:t>
              </a:r>
              <a:r>
                <a:rPr lang="en-US" baseline="-25000">
                  <a:latin typeface="Calibri" pitchFamily="8" charset="0"/>
                </a:rPr>
                <a:t>10</a:t>
              </a:r>
              <a:r>
                <a:rPr lang="en-US">
                  <a:latin typeface="Calibri" pitchFamily="8" charset="0"/>
                </a:rPr>
                <a:t> radius(kpc)</a:t>
              </a:r>
            </a:p>
          </p:txBody>
        </p:sp>
        <p:sp>
          <p:nvSpPr>
            <p:cNvPr id="37906" name="TextBox 14"/>
            <p:cNvSpPr txBox="1">
              <a:spLocks noChangeArrowheads="1"/>
            </p:cNvSpPr>
            <p:nvPr/>
          </p:nvSpPr>
          <p:spPr bwMode="auto">
            <a:xfrm>
              <a:off x="5562601" y="777816"/>
              <a:ext cx="20573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8" charset="0"/>
                </a:rPr>
                <a:t>power as a function of frequency </a:t>
              </a:r>
            </a:p>
          </p:txBody>
        </p:sp>
        <p:sp>
          <p:nvSpPr>
            <p:cNvPr id="37907" name="TextBox 15"/>
            <p:cNvSpPr txBox="1">
              <a:spLocks noChangeArrowheads="1"/>
            </p:cNvSpPr>
            <p:nvPr/>
          </p:nvSpPr>
          <p:spPr bwMode="auto">
            <a:xfrm>
              <a:off x="7368477" y="3534603"/>
              <a:ext cx="7281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Calibri" pitchFamily="8" charset="0"/>
                </a:rPr>
                <a:t>m=4</a:t>
              </a:r>
            </a:p>
          </p:txBody>
        </p:sp>
        <p:sp>
          <p:nvSpPr>
            <p:cNvPr id="37908" name="TextBox 23"/>
            <p:cNvSpPr txBox="1">
              <a:spLocks noChangeArrowheads="1"/>
            </p:cNvSpPr>
            <p:nvPr/>
          </p:nvSpPr>
          <p:spPr bwMode="auto">
            <a:xfrm>
              <a:off x="7484464" y="1135398"/>
              <a:ext cx="609600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Calibri" pitchFamily="8" charset="0"/>
                </a:rPr>
                <a:t>m=2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750" y="4975225"/>
            <a:ext cx="2725738" cy="147796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Bar is slowing down.  Similarity of spectrograms at different times during simulation implies that waves are coupled.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14725" y="2370138"/>
            <a:ext cx="2665413" cy="152400"/>
          </a:xfrm>
          <a:prstGeom prst="straightConnector1">
            <a:avLst/>
          </a:prstGeom>
          <a:ln w="47625"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95663" y="4554538"/>
            <a:ext cx="2667000" cy="152400"/>
          </a:xfrm>
          <a:prstGeom prst="straightConnector1">
            <a:avLst/>
          </a:prstGeom>
          <a:ln w="47625"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9" name="TextBox 29"/>
          <p:cNvSpPr txBox="1">
            <a:spLocks noChangeArrowheads="1"/>
          </p:cNvSpPr>
          <p:nvPr/>
        </p:nvSpPr>
        <p:spPr bwMode="auto">
          <a:xfrm>
            <a:off x="2151063" y="779463"/>
            <a:ext cx="906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8" charset="0"/>
              </a:rPr>
              <a:t>early</a:t>
            </a:r>
          </a:p>
        </p:txBody>
      </p:sp>
      <p:sp>
        <p:nvSpPr>
          <p:cNvPr id="37900" name="TextBox 30"/>
          <p:cNvSpPr txBox="1">
            <a:spLocks noChangeArrowheads="1"/>
          </p:cNvSpPr>
          <p:nvPr/>
        </p:nvSpPr>
        <p:spPr bwMode="auto">
          <a:xfrm>
            <a:off x="2116138" y="3590925"/>
            <a:ext cx="906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8" charset="0"/>
              </a:rPr>
              <a:t>early</a:t>
            </a:r>
          </a:p>
        </p:txBody>
      </p:sp>
      <p:sp>
        <p:nvSpPr>
          <p:cNvPr id="37901" name="TextBox 31"/>
          <p:cNvSpPr txBox="1">
            <a:spLocks noChangeArrowheads="1"/>
          </p:cNvSpPr>
          <p:nvPr/>
        </p:nvSpPr>
        <p:spPr bwMode="auto">
          <a:xfrm>
            <a:off x="5537200" y="3540125"/>
            <a:ext cx="906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8" charset="0"/>
              </a:rPr>
              <a:t>late</a:t>
            </a:r>
          </a:p>
        </p:txBody>
      </p:sp>
      <p:sp>
        <p:nvSpPr>
          <p:cNvPr id="37902" name="TextBox 32"/>
          <p:cNvSpPr txBox="1">
            <a:spLocks noChangeArrowheads="1"/>
          </p:cNvSpPr>
          <p:nvPr/>
        </p:nvSpPr>
        <p:spPr bwMode="auto">
          <a:xfrm>
            <a:off x="5605463" y="1322388"/>
            <a:ext cx="906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8" charset="0"/>
              </a:rPr>
              <a:t>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75"/>
            <a:ext cx="4062413" cy="1138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Three-armed wave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657225" y="1649413"/>
            <a:ext cx="404336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8" charset="0"/>
              </a:rPr>
              <a:t>Non-linear Wave coupling</a:t>
            </a:r>
          </a:p>
          <a:p>
            <a:endParaRPr lang="en-US" sz="2000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endParaRPr lang="en-US">
              <a:latin typeface="Calibri" pitchFamily="8" charset="0"/>
            </a:endParaRPr>
          </a:p>
          <a:p>
            <a:r>
              <a:rPr lang="en-US" sz="2400">
                <a:latin typeface="Calibri" pitchFamily="8" charset="0"/>
              </a:rPr>
              <a:t>Bar and slow lopsided structure, likely coupled to three-armed waves</a:t>
            </a:r>
          </a:p>
          <a:p>
            <a:r>
              <a:rPr lang="en-US" sz="1600">
                <a:latin typeface="Calibri" pitchFamily="8" charset="0"/>
              </a:rPr>
              <a:t>Sygnet et al. 88</a:t>
            </a:r>
          </a:p>
          <a:p>
            <a:r>
              <a:rPr lang="en-US" sz="1600">
                <a:latin typeface="Calibri" pitchFamily="8" charset="0"/>
              </a:rPr>
              <a:t>Tagger et al. 97</a:t>
            </a:r>
          </a:p>
          <a:p>
            <a:r>
              <a:rPr lang="en-US" sz="1600">
                <a:latin typeface="Calibri" pitchFamily="8" charset="0"/>
              </a:rPr>
              <a:t>Masset &amp; Tagget 87</a:t>
            </a:r>
          </a:p>
          <a:p>
            <a:r>
              <a:rPr lang="en-US" sz="1600">
                <a:latin typeface="Calibri" pitchFamily="8" charset="0"/>
              </a:rPr>
              <a:t>Rautiainen et al. 99</a:t>
            </a:r>
          </a:p>
        </p:txBody>
      </p:sp>
      <p:pic>
        <p:nvPicPr>
          <p:cNvPr id="38916" name="Picture 7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2800350"/>
            <a:ext cx="30686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Screen shot 2010-11-10 at 12.42.35 PM.png"/>
          <p:cNvPicPr>
            <a:picLocks noChangeAspect="1"/>
          </p:cNvPicPr>
          <p:nvPr/>
        </p:nvPicPr>
        <p:blipFill>
          <a:blip r:embed="rId3"/>
          <a:srcRect b="18170"/>
          <a:stretch>
            <a:fillRect/>
          </a:stretch>
        </p:blipFill>
        <p:spPr bwMode="auto">
          <a:xfrm>
            <a:off x="4637088" y="496888"/>
            <a:ext cx="409098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Screen shot 2010-11-10 at 12.44.11 PM.png"/>
          <p:cNvPicPr>
            <a:picLocks noChangeAspect="1"/>
          </p:cNvPicPr>
          <p:nvPr/>
        </p:nvPicPr>
        <p:blipFill>
          <a:blip r:embed="rId4"/>
          <a:srcRect b="11147"/>
          <a:stretch>
            <a:fillRect/>
          </a:stretch>
        </p:blipFill>
        <p:spPr bwMode="auto">
          <a:xfrm>
            <a:off x="4568825" y="3443288"/>
            <a:ext cx="41941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7897813" y="3621088"/>
            <a:ext cx="642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Calibri" pitchFamily="8" charset="0"/>
              </a:rPr>
              <a:t>m=1</a:t>
            </a: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6146800" y="6243638"/>
            <a:ext cx="19843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log</a:t>
            </a:r>
            <a:r>
              <a:rPr lang="en-US" baseline="-25000">
                <a:latin typeface="Calibri" pitchFamily="8" charset="0"/>
              </a:rPr>
              <a:t>10</a:t>
            </a:r>
            <a:r>
              <a:rPr lang="en-US">
                <a:latin typeface="Calibri" pitchFamily="8" charset="0"/>
              </a:rPr>
              <a:t> radius(kpc)</a:t>
            </a:r>
          </a:p>
        </p:txBody>
      </p:sp>
      <p:sp>
        <p:nvSpPr>
          <p:cNvPr id="38921" name="TextBox 12"/>
          <p:cNvSpPr txBox="1">
            <a:spLocks noChangeArrowheads="1"/>
          </p:cNvSpPr>
          <p:nvPr/>
        </p:nvSpPr>
        <p:spPr bwMode="auto">
          <a:xfrm>
            <a:off x="673100" y="2252663"/>
            <a:ext cx="404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8" charset="0"/>
              </a:rPr>
              <a:t>spiral       =    lopsided +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3638" cy="1143000"/>
          </a:xfrm>
        </p:spPr>
        <p:txBody>
          <a:bodyPr/>
          <a:lstStyle/>
          <a:p>
            <a:pPr eaLnBrk="1" hangingPunct="1"/>
            <a:r>
              <a:rPr lang="en-US" smtClean="0"/>
              <a:t>Local neighborhoods</a:t>
            </a:r>
          </a:p>
        </p:txBody>
      </p:sp>
      <p:pic>
        <p:nvPicPr>
          <p:cNvPr id="39939" name="Content Placeholder 3" descr="Screen shot 2010-11-08 at 9.23.0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36" b="-3136"/>
          <a:stretch>
            <a:fillRect/>
          </a:stretch>
        </p:blipFill>
        <p:spPr/>
      </p:pic>
      <p:pic>
        <p:nvPicPr>
          <p:cNvPr id="39940" name="Picture 5" descr="Screen shot 2010-11-09 at 6.33.3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687388"/>
            <a:ext cx="762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Screen shot 2010-11-09 at 6.33.4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1055688"/>
            <a:ext cx="749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784181" y="2362994"/>
            <a:ext cx="1874838" cy="34925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  <a:effectLst>
            <a:outerShdw blurRad="40000" dist="20000" dir="5400000" rotWithShape="0">
              <a:schemeClr val="accent2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096000" y="2438400"/>
            <a:ext cx="1600200" cy="5334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  <a:effectLst>
            <a:outerShdw blurRad="40000" dist="20000" dir="5400000" rotWithShape="0">
              <a:schemeClr val="accent2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6230938" y="1676400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u</a:t>
            </a:r>
            <a:r>
              <a:rPr lang="en-US">
                <a:latin typeface="Calibri" pitchFamily="8" charset="0"/>
                <a:sym typeface="Wingdings" pitchFamily="8" charset="2"/>
              </a:rPr>
              <a:t></a:t>
            </a:r>
            <a:endParaRPr lang="en-US">
              <a:latin typeface="Calibri" pitchFamily="8" charset="0"/>
            </a:endParaRP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 rot="-5400000">
            <a:off x="5629275" y="1228725"/>
            <a:ext cx="541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  <a:sym typeface="Wingdings" pitchFamily="8" charset="2"/>
              </a:rPr>
              <a:t>v</a:t>
            </a:r>
            <a:endParaRPr lang="en-US">
              <a:latin typeface="Calibri" pitchFamily="8" charset="0"/>
            </a:endParaRPr>
          </a:p>
        </p:txBody>
      </p:sp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1439863" y="5942013"/>
            <a:ext cx="2708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cartesian coordinates</a:t>
            </a:r>
          </a:p>
        </p:txBody>
      </p:sp>
      <p:sp>
        <p:nvSpPr>
          <p:cNvPr id="39947" name="TextBox 12"/>
          <p:cNvSpPr txBox="1">
            <a:spLocks noChangeArrowheads="1"/>
          </p:cNvSpPr>
          <p:nvPr/>
        </p:nvSpPr>
        <p:spPr bwMode="auto">
          <a:xfrm>
            <a:off x="5646738" y="5991225"/>
            <a:ext cx="270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polar coordinates</a:t>
            </a:r>
          </a:p>
        </p:txBody>
      </p:sp>
      <p:sp>
        <p:nvSpPr>
          <p:cNvPr id="39948" name="TextBox 13"/>
          <p:cNvSpPr txBox="1">
            <a:spLocks noChangeArrowheads="1"/>
          </p:cNvSpPr>
          <p:nvPr/>
        </p:nvSpPr>
        <p:spPr bwMode="auto">
          <a:xfrm>
            <a:off x="5802313" y="358775"/>
            <a:ext cx="1474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velocity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9738"/>
            <a:ext cx="7772400" cy="10842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Structure in the local velocity distribution</a:t>
            </a:r>
          </a:p>
        </p:txBody>
      </p:sp>
      <p:pic>
        <p:nvPicPr>
          <p:cNvPr id="18435" name="Picture 3" descr="deh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6000"/>
          </a:blip>
          <a:srcRect l="48967" t="50162"/>
          <a:stretch>
            <a:fillRect/>
          </a:stretch>
        </p:blipFill>
        <p:spPr>
          <a:xfrm>
            <a:off x="2489200" y="3216275"/>
            <a:ext cx="3398838" cy="2473325"/>
          </a:xfrm>
        </p:spPr>
      </p:pic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590550" y="3810000"/>
            <a:ext cx="27289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71450">
              <a:buFontTx/>
              <a:buChar char="•"/>
            </a:pPr>
            <a:endParaRPr lang="en-US"/>
          </a:p>
          <a:p>
            <a:pPr indent="1714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18437" name="Group 21"/>
          <p:cNvGrpSpPr>
            <a:grpSpLocks/>
          </p:cNvGrpSpPr>
          <p:nvPr/>
        </p:nvGrpSpPr>
        <p:grpSpPr bwMode="auto">
          <a:xfrm>
            <a:off x="2176463" y="2479675"/>
            <a:ext cx="5588000" cy="3482975"/>
            <a:chOff x="3556000" y="3075099"/>
            <a:chExt cx="5588000" cy="3482864"/>
          </a:xfrm>
        </p:grpSpPr>
        <p:sp>
          <p:nvSpPr>
            <p:cNvPr id="18439" name="Line 4"/>
            <p:cNvSpPr>
              <a:spLocks noChangeShapeType="1"/>
            </p:cNvSpPr>
            <p:nvPr/>
          </p:nvSpPr>
          <p:spPr bwMode="auto">
            <a:xfrm flipH="1" flipV="1">
              <a:off x="5495925" y="5210175"/>
              <a:ext cx="1676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 flipH="1" flipV="1">
              <a:off x="5305425" y="4886325"/>
              <a:ext cx="647700" cy="150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 flipH="1">
              <a:off x="5962650" y="413385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 flipH="1">
              <a:off x="5753100" y="4829175"/>
              <a:ext cx="1447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096000" y="6191250"/>
              <a:ext cx="1981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8" charset="0"/>
                  <a:ea typeface="Arial" pitchFamily="8" charset="0"/>
                  <a:cs typeface="Arial" pitchFamily="8" charset="0"/>
                </a:rPr>
                <a:t>Hyades stream</a:t>
              </a:r>
            </a:p>
          </p:txBody>
        </p:sp>
        <p:grpSp>
          <p:nvGrpSpPr>
            <p:cNvPr id="18444" name="Group 20"/>
            <p:cNvGrpSpPr>
              <a:grpSpLocks/>
            </p:cNvGrpSpPr>
            <p:nvPr/>
          </p:nvGrpSpPr>
          <p:grpSpPr bwMode="auto">
            <a:xfrm>
              <a:off x="7105650" y="3309938"/>
              <a:ext cx="2038350" cy="2400300"/>
              <a:chOff x="7105650" y="3309938"/>
              <a:chExt cx="2038350" cy="2400300"/>
            </a:xfrm>
          </p:grpSpPr>
          <p:sp>
            <p:nvSpPr>
              <p:cNvPr id="18449" name="Text Box 8"/>
              <p:cNvSpPr txBox="1">
                <a:spLocks noChangeArrowheads="1"/>
              </p:cNvSpPr>
              <p:nvPr/>
            </p:nvSpPr>
            <p:spPr bwMode="auto">
              <a:xfrm>
                <a:off x="7105650" y="5343525"/>
                <a:ext cx="1752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8" charset="0"/>
                    <a:ea typeface="Arial" pitchFamily="8" charset="0"/>
                    <a:cs typeface="Arial" pitchFamily="8" charset="0"/>
                  </a:rPr>
                  <a:t>Hercules stream</a:t>
                </a:r>
              </a:p>
            </p:txBody>
          </p:sp>
          <p:sp>
            <p:nvSpPr>
              <p:cNvPr id="18450" name="Text Box 9"/>
              <p:cNvSpPr txBox="1">
                <a:spLocks noChangeArrowheads="1"/>
              </p:cNvSpPr>
              <p:nvPr/>
            </p:nvSpPr>
            <p:spPr bwMode="auto">
              <a:xfrm>
                <a:off x="7181850" y="3933825"/>
                <a:ext cx="1447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8" charset="0"/>
                    <a:ea typeface="Arial" pitchFamily="8" charset="0"/>
                    <a:cs typeface="Arial" pitchFamily="8" charset="0"/>
                  </a:rPr>
                  <a:t>Sirius group</a:t>
                </a:r>
              </a:p>
            </p:txBody>
          </p:sp>
          <p:sp>
            <p:nvSpPr>
              <p:cNvPr id="18451" name="Text Box 10"/>
              <p:cNvSpPr txBox="1">
                <a:spLocks noChangeArrowheads="1"/>
              </p:cNvSpPr>
              <p:nvPr/>
            </p:nvSpPr>
            <p:spPr bwMode="auto">
              <a:xfrm>
                <a:off x="7115175" y="4702145"/>
                <a:ext cx="1600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8" charset="0"/>
                    <a:ea typeface="Arial" pitchFamily="8" charset="0"/>
                    <a:cs typeface="Arial" pitchFamily="8" charset="0"/>
                  </a:rPr>
                  <a:t>Pleiades group</a:t>
                </a:r>
              </a:p>
            </p:txBody>
          </p:sp>
          <p:sp>
            <p:nvSpPr>
              <p:cNvPr id="18452" name="Text Box 12"/>
              <p:cNvSpPr txBox="1">
                <a:spLocks noChangeArrowheads="1"/>
              </p:cNvSpPr>
              <p:nvPr/>
            </p:nvSpPr>
            <p:spPr bwMode="auto">
              <a:xfrm>
                <a:off x="7239000" y="3309938"/>
                <a:ext cx="1905000" cy="53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>
                    <a:latin typeface="Times New Roman" pitchFamily="8" charset="0"/>
                  </a:rPr>
                  <a:t>Coma Berenices group</a:t>
                </a:r>
              </a:p>
            </p:txBody>
          </p:sp>
        </p:grp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4067280" y="3075099"/>
              <a:ext cx="2680190" cy="10587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ea typeface="Arial" pitchFamily="8" charset="0"/>
                  <a:cs typeface="Arial" pitchFamily="8" charset="0"/>
                </a:rPr>
                <a:t>Stellar velocity distribution in solar neighborhood </a:t>
              </a:r>
              <a:r>
                <a:rPr lang="en-US" sz="1600" b="1">
                  <a:ea typeface="Arial" pitchFamily="8" charset="0"/>
                  <a:cs typeface="Arial" pitchFamily="8" charset="0"/>
                </a:rPr>
                <a:t>Hipparcos</a:t>
              </a:r>
              <a:r>
                <a:rPr lang="en-US" sz="1600">
                  <a:ea typeface="Arial" pitchFamily="8" charset="0"/>
                  <a:cs typeface="Arial" pitchFamily="8" charset="0"/>
                </a:rPr>
                <a:t> 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600">
                  <a:ea typeface="Arial" pitchFamily="8" charset="0"/>
                  <a:cs typeface="Arial" pitchFamily="8" charset="0"/>
                </a:rPr>
                <a:t>(Dehnen 98)</a:t>
              </a:r>
            </a:p>
          </p:txBody>
        </p:sp>
        <p:sp>
          <p:nvSpPr>
            <p:cNvPr id="18446" name="Line 16"/>
            <p:cNvSpPr>
              <a:spLocks noChangeShapeType="1"/>
            </p:cNvSpPr>
            <p:nvPr/>
          </p:nvSpPr>
          <p:spPr bwMode="auto">
            <a:xfrm flipH="1">
              <a:off x="5667375" y="3487738"/>
              <a:ext cx="1546225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Text Box 18"/>
            <p:cNvSpPr txBox="1">
              <a:spLocks noChangeArrowheads="1"/>
            </p:cNvSpPr>
            <p:nvPr/>
          </p:nvSpPr>
          <p:spPr bwMode="auto">
            <a:xfrm>
              <a:off x="4067280" y="6193832"/>
              <a:ext cx="2409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ea typeface="Arial" pitchFamily="8" charset="0"/>
                  <a:cs typeface="Arial" pitchFamily="8" charset="0"/>
                </a:rPr>
                <a:t>Radial velocity, u</a:t>
              </a:r>
            </a:p>
          </p:txBody>
        </p:sp>
        <p:sp>
          <p:nvSpPr>
            <p:cNvPr id="18448" name="Text Box 19"/>
            <p:cNvSpPr txBox="1">
              <a:spLocks noChangeArrowheads="1"/>
            </p:cNvSpPr>
            <p:nvPr/>
          </p:nvSpPr>
          <p:spPr bwMode="auto">
            <a:xfrm rot="-5400000">
              <a:off x="2524125" y="4714875"/>
              <a:ext cx="2400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ea typeface="Arial" pitchFamily="8" charset="0"/>
                  <a:cs typeface="Arial" pitchFamily="8" charset="0"/>
                </a:rPr>
                <a:t>Tangential velocity, v</a:t>
              </a:r>
            </a:p>
          </p:txBody>
        </p:sp>
      </p:grpSp>
      <p:sp>
        <p:nvSpPr>
          <p:cNvPr id="18438" name="TextBox 19"/>
          <p:cNvSpPr txBox="1">
            <a:spLocks noChangeArrowheads="1"/>
          </p:cNvSpPr>
          <p:nvPr/>
        </p:nvSpPr>
        <p:spPr bwMode="auto">
          <a:xfrm>
            <a:off x="1065213" y="1524000"/>
            <a:ext cx="7392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pitchFamily="8" charset="0"/>
                <a:cs typeface="Arial" pitchFamily="8" charset="0"/>
              </a:rPr>
              <a:t>Features in the distributions of motions of the stars can reveal clues about the structure, evolution and formation of the Galaxy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Screen shot 2010-11-09 at 6.07.4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715963"/>
            <a:ext cx="7202487" cy="569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70600" cy="60801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Local velocity distributions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072437" y="1246188"/>
            <a:ext cx="7286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18400" y="641350"/>
            <a:ext cx="744538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8458200" y="104775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pitchFamily="8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0013" y="193675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60500" y="6627813"/>
            <a:ext cx="6688138" cy="1587"/>
          </a:xfrm>
          <a:prstGeom prst="straightConnector1">
            <a:avLst/>
          </a:prstGeom>
          <a:ln w="34925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9" name="TextBox 15"/>
          <p:cNvSpPr txBox="1">
            <a:spLocks noChangeArrowheads="1"/>
          </p:cNvSpPr>
          <p:nvPr/>
        </p:nvSpPr>
        <p:spPr bwMode="auto">
          <a:xfrm>
            <a:off x="3343275" y="6438900"/>
            <a:ext cx="2043113" cy="415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5FD1FB"/>
                </a:solidFill>
                <a:latin typeface="Calibri" pitchFamily="8" charset="0"/>
              </a:rPr>
              <a:t>angle w.r.t. bar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-1906588" y="3681413"/>
            <a:ext cx="5381625" cy="0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1" name="TextBox 20"/>
          <p:cNvSpPr txBox="1">
            <a:spLocks noChangeArrowheads="1"/>
          </p:cNvSpPr>
          <p:nvPr/>
        </p:nvSpPr>
        <p:spPr bwMode="auto">
          <a:xfrm rot="-5400000">
            <a:off x="172244" y="3353594"/>
            <a:ext cx="1093787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5FD1FB"/>
                </a:solidFill>
                <a:latin typeface="Calibri" pitchFamily="8" charset="0"/>
              </a:rPr>
              <a:t>radius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6625" y="769938"/>
            <a:ext cx="771525" cy="27781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=12.5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550" y="1708150"/>
            <a:ext cx="538163" cy="277813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=10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8063" y="2663825"/>
            <a:ext cx="536575" cy="276225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=8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0125" y="3619500"/>
            <a:ext cx="693738" cy="276225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=6.4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6475" y="4516438"/>
            <a:ext cx="693738" cy="276225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=5.1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2825" y="5486400"/>
            <a:ext cx="496888" cy="214313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400" baseline="-25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=4.1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As a function of time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1987" name="Picture 3" descr="/Users/aquillen/Documents/Talks/movies/pag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741363" y="992188"/>
            <a:ext cx="7554912" cy="5338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Comments on the local velocity distributions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715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Low dispersion inter-arm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Higher dispersions and arcs on arm peaks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Gaps, arcs and clumps </a:t>
            </a:r>
            <a:r>
              <a:rPr lang="en-US" b="1" dirty="0" smtClean="0">
                <a:ea typeface="+mn-ea"/>
                <a:cs typeface="+mn-cs"/>
              </a:rPr>
              <a:t>everywhere</a:t>
            </a:r>
            <a:r>
              <a:rPr lang="en-US" dirty="0" smtClean="0">
                <a:ea typeface="+mn-ea"/>
                <a:cs typeface="+mn-cs"/>
              </a:rPr>
              <a:t> in the galaxy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Gaps from bordering neighborhoods tend to be at shifted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v</a:t>
            </a:r>
            <a:r>
              <a:rPr lang="en-US" dirty="0" smtClean="0">
                <a:ea typeface="+mn-ea"/>
                <a:cs typeface="+mn-cs"/>
              </a:rPr>
              <a:t> velocities.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r>
              <a:rPr lang="en-US" dirty="0" err="1" smtClean="0">
                <a:solidFill>
                  <a:srgbClr val="1F497D"/>
                </a:solidFill>
                <a:ea typeface="+mn-ea"/>
                <a:cs typeface="+mn-cs"/>
              </a:rPr>
              <a:t>v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sets angular momentum so mean orbital radius</a:t>
            </a:r>
          </a:p>
        </p:txBody>
      </p:sp>
      <p:pic>
        <p:nvPicPr>
          <p:cNvPr id="44036" name="Picture 3" descr="Screen shot 2010-11-09 at 6.07.4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1270000"/>
            <a:ext cx="4819650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7" name="Content Placeholder 3" descr="Screen shot 2010-11-08 at 9.23.01 AM.png"/>
          <p:cNvPicPr>
            <a:picLocks noChangeAspect="1"/>
          </p:cNvPicPr>
          <p:nvPr/>
        </p:nvPicPr>
        <p:blipFill>
          <a:blip r:embed="rId3"/>
          <a:srcRect l="7671" t="3175" b="15881"/>
          <a:stretch>
            <a:fillRect/>
          </a:stretch>
        </p:blipFill>
        <p:spPr bwMode="auto">
          <a:xfrm>
            <a:off x="4851400" y="5197475"/>
            <a:ext cx="351631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Discontinuities in spiral structure</a:t>
            </a:r>
          </a:p>
        </p:txBody>
      </p:sp>
      <p:pic>
        <p:nvPicPr>
          <p:cNvPr id="45059" name="Content Placeholder 3" descr="Screen shot 2010-11-09 at 6.25.1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457200" y="1819275"/>
            <a:ext cx="8229600" cy="4525963"/>
          </a:xfrm>
        </p:spPr>
      </p:pic>
      <p:pic>
        <p:nvPicPr>
          <p:cNvPr id="45060" name="Picture 5" descr="Screen shot 2010-11-10 at 9.54.15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3533775"/>
            <a:ext cx="736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Screen shot 2010-11-10 at 11.47.39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26035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Screen shot 2010-11-10 at 11.43.40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6925" y="18192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905375" y="2160588"/>
            <a:ext cx="2028825" cy="420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791200" y="3200400"/>
            <a:ext cx="1493838" cy="6238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28825" y="2895600"/>
            <a:ext cx="1430338" cy="482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5489575"/>
            <a:ext cx="2419350" cy="92233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relation between orientation vectors and velocity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Discontinuities  in spiral structure when multiple waves are present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6083" name="Picture 3" descr="Screen shot 2010-11-10 at 12.46.4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1417638"/>
            <a:ext cx="4902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218238" y="1795463"/>
            <a:ext cx="22780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8" charset="0"/>
              </a:rPr>
              <a:t>Armlets</a:t>
            </a:r>
          </a:p>
          <a:p>
            <a:r>
              <a:rPr lang="en-US" sz="2400">
                <a:latin typeface="Calibri" pitchFamily="8" charset="0"/>
              </a:rPr>
              <a:t>Kinks or bends in spiral arms</a:t>
            </a:r>
          </a:p>
          <a:p>
            <a:endParaRPr lang="en-US" sz="2400">
              <a:latin typeface="Calibri" pitchFamily="8" charset="0"/>
            </a:endParaRPr>
          </a:p>
          <a:p>
            <a:r>
              <a:rPr lang="en-US" sz="2400">
                <a:latin typeface="Calibri" pitchFamily="8" charset="0"/>
              </a:rPr>
              <a:t>Manifest in velocity distributions as gaps</a:t>
            </a:r>
          </a:p>
        </p:txBody>
      </p:sp>
      <p:pic>
        <p:nvPicPr>
          <p:cNvPr id="46085" name="Picture 5" descr="Screen shot 2011-01-05 at 8.02.56 AM.png"/>
          <p:cNvPicPr>
            <a:picLocks noChangeAspect="1"/>
          </p:cNvPicPr>
          <p:nvPr/>
        </p:nvPicPr>
        <p:blipFill>
          <a:blip r:embed="rId3"/>
          <a:srcRect t="15231"/>
          <a:stretch>
            <a:fillRect/>
          </a:stretch>
        </p:blipFill>
        <p:spPr bwMode="auto">
          <a:xfrm>
            <a:off x="501650" y="1760538"/>
            <a:ext cx="10318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985044" y="2985294"/>
            <a:ext cx="1328738" cy="1022350"/>
          </a:xfrm>
          <a:prstGeom prst="straightConnector1">
            <a:avLst/>
          </a:prstGeom>
          <a:ln>
            <a:solidFill>
              <a:srgbClr val="0030F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7" name="Picture 9" descr="Screen shot 2010-11-10 at 9.54.15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5" y="1417638"/>
            <a:ext cx="736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4627563" y="2205038"/>
            <a:ext cx="890587" cy="42068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17975" y="2465388"/>
            <a:ext cx="320675" cy="320675"/>
          </a:xfrm>
          <a:prstGeom prst="ellipse">
            <a:avLst/>
          </a:prstGeom>
          <a:noFill/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7775" y="5897563"/>
            <a:ext cx="2519363" cy="646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2 armed  inner + 3 armed outer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Gaps in the velocity distribution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11200" y="1600200"/>
            <a:ext cx="7739063" cy="4525963"/>
          </a:xfrm>
        </p:spPr>
        <p:txBody>
          <a:bodyPr/>
          <a:lstStyle/>
          <a:p>
            <a:pPr eaLnBrk="1" hangingPunct="1"/>
            <a:r>
              <a:rPr lang="en-US" smtClean="0"/>
              <a:t>We thought we would see gaps associated with resonances</a:t>
            </a:r>
          </a:p>
          <a:p>
            <a:pPr eaLnBrk="1" hangingPunct="1"/>
            <a:r>
              <a:rPr lang="en-US" smtClean="0"/>
              <a:t>We instead we saw gaps associated with discontinuities in spiral arms, present because there were more than one wave?</a:t>
            </a:r>
          </a:p>
          <a:p>
            <a:pPr eaLnBrk="1" hangingPunct="1"/>
            <a:r>
              <a:rPr lang="en-US" smtClean="0"/>
              <a:t>Are resonances related to transitions between patterns?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1-04 at 9.10.4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20757" t="6429" r="7784" b="21857"/>
          <a:stretch>
            <a:fillRect/>
          </a:stretch>
        </p:blipFill>
        <p:spPr>
          <a:xfrm rot="8549242">
            <a:off x="3720033" y="4130222"/>
            <a:ext cx="2172677" cy="2200097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 descr="Screen shot 2011-01-04 at 1.09.00 PM.png"/>
          <p:cNvPicPr>
            <a:picLocks noChangeAspect="1"/>
          </p:cNvPicPr>
          <p:nvPr/>
        </p:nvPicPr>
        <p:blipFill>
          <a:blip r:embed="rId3"/>
          <a:srcRect l="5023" t="3412" r="3349" b="3412"/>
          <a:stretch>
            <a:fillRect/>
          </a:stretch>
        </p:blipFill>
        <p:spPr>
          <a:xfrm rot="11434813">
            <a:off x="489686" y="4154481"/>
            <a:ext cx="2311051" cy="230636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8132" name="Picture 13" descr="Screen shot 2011-01-04 at 1.12.36 PM.png"/>
          <p:cNvPicPr>
            <a:picLocks noChangeAspect="1"/>
          </p:cNvPicPr>
          <p:nvPr/>
        </p:nvPicPr>
        <p:blipFill>
          <a:blip r:embed="rId4"/>
          <a:srcRect b="8182"/>
          <a:stretch>
            <a:fillRect/>
          </a:stretch>
        </p:blipFill>
        <p:spPr bwMode="auto">
          <a:xfrm>
            <a:off x="433388" y="1339850"/>
            <a:ext cx="10795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shot 2011-01-04 at 1.15.21 PM.png"/>
          <p:cNvPicPr>
            <a:picLocks noChangeAspect="1"/>
          </p:cNvPicPr>
          <p:nvPr/>
        </p:nvPicPr>
        <p:blipFill>
          <a:blip r:embed="rId5"/>
          <a:srcRect l="5082" t="3372" r="3388" b="5059"/>
          <a:stretch>
            <a:fillRect/>
          </a:stretch>
        </p:blipFill>
        <p:spPr>
          <a:xfrm rot="2091533">
            <a:off x="1989848" y="2385632"/>
            <a:ext cx="2231923" cy="22433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8134" name="Picture 6" descr="Screen shot 2011-01-04 at 9.18.49 AM.png"/>
          <p:cNvPicPr>
            <a:picLocks noChangeAspect="1"/>
          </p:cNvPicPr>
          <p:nvPr/>
        </p:nvPicPr>
        <p:blipFill>
          <a:blip r:embed="rId6"/>
          <a:srcRect l="15456" t="14145" r="15456" b="14145"/>
          <a:stretch>
            <a:fillRect/>
          </a:stretch>
        </p:blipFill>
        <p:spPr bwMode="auto">
          <a:xfrm>
            <a:off x="5816600" y="3554413"/>
            <a:ext cx="28702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n 15"/>
          <p:cNvSpPr/>
          <p:nvPr/>
        </p:nvSpPr>
        <p:spPr>
          <a:xfrm>
            <a:off x="2971800" y="2438400"/>
            <a:ext cx="219075" cy="217488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4724400" y="4284663"/>
            <a:ext cx="219075" cy="215900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7126288" y="3890963"/>
            <a:ext cx="220662" cy="215900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1524000" y="4360863"/>
            <a:ext cx="219075" cy="215900"/>
          </a:xfrm>
          <a:prstGeom prst="su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8139" name="Picture 3" descr="dehnen"/>
          <p:cNvPicPr>
            <a:picLocks noChangeAspect="1" noChangeArrowheads="1"/>
          </p:cNvPicPr>
          <p:nvPr/>
        </p:nvPicPr>
        <p:blipFill>
          <a:blip r:embed="rId7">
            <a:lum contrast="26000"/>
          </a:blip>
          <a:srcRect l="55763" t="50162" r="1933" b="7784"/>
          <a:stretch>
            <a:fillRect/>
          </a:stretch>
        </p:blipFill>
        <p:spPr bwMode="auto">
          <a:xfrm>
            <a:off x="4314825" y="1408113"/>
            <a:ext cx="1216025" cy="9017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rot="16200000" flipH="1">
            <a:off x="228600" y="2989263"/>
            <a:ext cx="1981200" cy="609600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7988" y="441325"/>
            <a:ext cx="46291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at solar neighborhood like location with correct angle </a:t>
            </a:r>
            <a:r>
              <a:rPr lang="en-US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w.r.t</a:t>
            </a:r>
            <a:r>
              <a:rPr lang="en-US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 bar   </a:t>
            </a:r>
          </a:p>
        </p:txBody>
      </p:sp>
      <p:sp>
        <p:nvSpPr>
          <p:cNvPr id="48142" name="Text Box 15"/>
          <p:cNvSpPr txBox="1">
            <a:spLocks noChangeArrowheads="1"/>
          </p:cNvSpPr>
          <p:nvPr/>
        </p:nvSpPr>
        <p:spPr bwMode="auto">
          <a:xfrm>
            <a:off x="4273550" y="2268538"/>
            <a:ext cx="244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rgbClr val="9BBB59"/>
                </a:solidFill>
                <a:ea typeface="Arial" pitchFamily="8" charset="0"/>
                <a:cs typeface="Arial" pitchFamily="8" charset="0"/>
              </a:rPr>
              <a:t>Hipparcos velocity distribution </a:t>
            </a:r>
          </a:p>
        </p:txBody>
      </p:sp>
      <p:sp>
        <p:nvSpPr>
          <p:cNvPr id="48143" name="TextBox 31"/>
          <p:cNvSpPr txBox="1">
            <a:spLocks noChangeArrowheads="1"/>
          </p:cNvSpPr>
          <p:nvPr/>
        </p:nvSpPr>
        <p:spPr bwMode="auto">
          <a:xfrm>
            <a:off x="6337300" y="6267450"/>
            <a:ext cx="2324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BBB59"/>
                </a:solidFill>
                <a:latin typeface="Calibri" pitchFamily="8" charset="0"/>
              </a:rPr>
              <a:t>Bob Hurt’s cartoon</a:t>
            </a:r>
          </a:p>
        </p:txBody>
      </p:sp>
      <p:sp>
        <p:nvSpPr>
          <p:cNvPr id="48144" name="TextBox 35"/>
          <p:cNvSpPr txBox="1">
            <a:spLocks noChangeArrowheads="1"/>
          </p:cNvSpPr>
          <p:nvPr/>
        </p:nvSpPr>
        <p:spPr bwMode="auto">
          <a:xfrm>
            <a:off x="6223000" y="1200150"/>
            <a:ext cx="21256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8" charset="0"/>
              </a:rPr>
              <a:t>picking times with velocity distributions like the solar neighborhood’s</a:t>
            </a:r>
          </a:p>
        </p:txBody>
      </p:sp>
      <p:pic>
        <p:nvPicPr>
          <p:cNvPr id="48145" name="Picture 12" descr="Screen shot 2011-01-04 at 1.13.35 PM.png"/>
          <p:cNvPicPr>
            <a:picLocks noChangeAspect="1"/>
          </p:cNvPicPr>
          <p:nvPr/>
        </p:nvPicPr>
        <p:blipFill>
          <a:blip r:embed="rId8"/>
          <a:srcRect b="8276"/>
          <a:stretch>
            <a:fillRect/>
          </a:stretch>
        </p:blipFill>
        <p:spPr bwMode="auto">
          <a:xfrm>
            <a:off x="2846388" y="1366838"/>
            <a:ext cx="1092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11" descr="Screen shot 2011-01-04 at 1.13.46 PM.png"/>
          <p:cNvPicPr>
            <a:picLocks noChangeAspect="1"/>
          </p:cNvPicPr>
          <p:nvPr/>
        </p:nvPicPr>
        <p:blipFill>
          <a:blip r:embed="rId9"/>
          <a:srcRect l="8182" b="8372"/>
          <a:stretch>
            <a:fillRect/>
          </a:stretch>
        </p:blipFill>
        <p:spPr bwMode="auto">
          <a:xfrm>
            <a:off x="1670050" y="1370013"/>
            <a:ext cx="10271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2006600" y="2268538"/>
            <a:ext cx="1133475" cy="261937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7" idx="0"/>
          </p:cNvCxnSpPr>
          <p:nvPr/>
        </p:nvCxnSpPr>
        <p:spPr>
          <a:xfrm rot="16200000" flipH="1">
            <a:off x="3271838" y="2722563"/>
            <a:ext cx="2016125" cy="1108075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33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28128" y="829729"/>
            <a:ext cx="7802563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D7E4BD"/>
                </a:solidFill>
              </a:rPr>
              <a:t>Local velocity distribution does not strongly constrain structure on the other side of the Galaxy</a:t>
            </a:r>
          </a:p>
        </p:txBody>
      </p:sp>
      <p:pic>
        <p:nvPicPr>
          <p:cNvPr id="49156" name="Picture 6" descr="Screen shot 2011-01-04 at 9.18.49 AM.png"/>
          <p:cNvPicPr>
            <a:picLocks noChangeAspect="1"/>
          </p:cNvPicPr>
          <p:nvPr/>
        </p:nvPicPr>
        <p:blipFill>
          <a:blip r:embed="rId2"/>
          <a:srcRect l="15456" t="14145" r="15456" b="14145"/>
          <a:stretch>
            <a:fillRect/>
          </a:stretch>
        </p:blipFill>
        <p:spPr bwMode="auto">
          <a:xfrm>
            <a:off x="6340475" y="2648486"/>
            <a:ext cx="1919288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Content Placeholder 3" descr="Screen shot 2011-10-05 at 8.06.17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876" t="2835" r="23650"/>
          <a:stretch>
            <a:fillRect/>
          </a:stretch>
        </p:blipFill>
        <p:spPr>
          <a:xfrm>
            <a:off x="479425" y="2632611"/>
            <a:ext cx="5322888" cy="2117725"/>
          </a:xfrm>
        </p:spPr>
      </p:pic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862013" y="5038725"/>
            <a:ext cx="7262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alibri" pitchFamily="8" charset="0"/>
              </a:rPr>
              <a:t>3 armed structures should be considered  for the Milky Way,  near the Solar neighborhood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118" y="2726807"/>
            <a:ext cx="7508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FF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Interference between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6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Spiral arms appear and disappear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Bursts of star formation can appear and move across the galaxy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Star formation as a tracer for variations in spiral structure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931863" y="5283200"/>
            <a:ext cx="660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See talk by Claire Dobbs on patterns of star formation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 descr="Screen Shot 2013-05-08 at 10.02.50 AM.png"/>
          <p:cNvPicPr>
            <a:picLocks noChangeAspect="1"/>
          </p:cNvPicPr>
          <p:nvPr/>
        </p:nvPicPr>
        <p:blipFill>
          <a:blip r:embed="rId2"/>
          <a:srcRect l="4150" t="2278" r="2075" b="2278"/>
          <a:stretch>
            <a:fillRect/>
          </a:stretch>
        </p:blipFill>
        <p:spPr bwMode="auto">
          <a:xfrm>
            <a:off x="379413" y="1458913"/>
            <a:ext cx="857408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452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Pattern of Star formation in the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Sco-Cen</a:t>
            </a:r>
            <a:r>
              <a:rPr lang="en-US" dirty="0" smtClean="0">
                <a:ea typeface="+mj-ea"/>
                <a:cs typeface="+mj-cs"/>
              </a:rPr>
              <a:t> OB association 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26" y="2148986"/>
            <a:ext cx="26077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glow rad="76200">
                    <a:schemeClr val="bg1">
                      <a:alpha val="73000"/>
                    </a:schemeClr>
                  </a:glow>
                </a:effectLst>
                <a:latin typeface="+mn-lt"/>
                <a:ea typeface="+mn-ea"/>
                <a:cs typeface="+mn-cs"/>
              </a:rPr>
              <a:t>Upper </a:t>
            </a:r>
            <a:r>
              <a:rPr lang="en-US" sz="2400" dirty="0" err="1">
                <a:effectLst>
                  <a:glow rad="76200">
                    <a:schemeClr val="bg1">
                      <a:alpha val="73000"/>
                    </a:schemeClr>
                  </a:glow>
                </a:effectLst>
                <a:latin typeface="+mn-lt"/>
                <a:ea typeface="+mn-ea"/>
                <a:cs typeface="+mn-cs"/>
              </a:rPr>
              <a:t>Scorpius</a:t>
            </a:r>
            <a:r>
              <a:rPr lang="en-US" sz="2400" dirty="0">
                <a:effectLst>
                  <a:glow rad="76200">
                    <a:schemeClr val="bg1">
                      <a:alpha val="73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glow rad="76200">
                    <a:schemeClr val="bg1">
                      <a:alpha val="73000"/>
                    </a:schemeClr>
                  </a:glow>
                </a:effectLst>
                <a:latin typeface="+mn-lt"/>
                <a:ea typeface="+mn-ea"/>
                <a:cs typeface="+mn-cs"/>
              </a:rPr>
              <a:t>145 pc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8664" y="2701495"/>
            <a:ext cx="238759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Upper </a:t>
            </a:r>
            <a:r>
              <a:rPr lang="en-US" sz="2400" dirty="0" err="1"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Centaurus</a:t>
            </a:r>
            <a:endParaRPr lang="en-US" sz="2400" dirty="0">
              <a:effectLst>
                <a:glow rad="76200">
                  <a:schemeClr val="bg1">
                    <a:alpha val="75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 Lupus 142 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4666" y="3539067"/>
            <a:ext cx="23537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Lower </a:t>
            </a:r>
            <a:r>
              <a:rPr lang="en-US" sz="2400" dirty="0" err="1"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Centaurus</a:t>
            </a:r>
            <a:r>
              <a:rPr lang="en-US" sz="2400" dirty="0"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 Crux 118 pc</a:t>
            </a:r>
            <a:endParaRPr lang="en-US" sz="2000" dirty="0">
              <a:effectLst>
                <a:glow rad="76200">
                  <a:schemeClr val="bg1">
                    <a:alpha val="7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1912938" y="35385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8" charset="0"/>
            </a:endParaRPr>
          </a:p>
        </p:txBody>
      </p:sp>
      <p:sp>
        <p:nvSpPr>
          <p:cNvPr id="51208" name="TextBox 9"/>
          <p:cNvSpPr txBox="1">
            <a:spLocks noChangeArrowheads="1"/>
          </p:cNvSpPr>
          <p:nvPr/>
        </p:nvSpPr>
        <p:spPr bwMode="auto">
          <a:xfrm>
            <a:off x="3081338" y="1644650"/>
            <a:ext cx="309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Mark Pecaut PhD thesis 2013</a:t>
            </a:r>
          </a:p>
        </p:txBody>
      </p:sp>
      <p:grpSp>
        <p:nvGrpSpPr>
          <p:cNvPr id="51209" name="Group 26"/>
          <p:cNvGrpSpPr>
            <a:grpSpLocks/>
          </p:cNvGrpSpPr>
          <p:nvPr/>
        </p:nvGrpSpPr>
        <p:grpSpPr bwMode="auto">
          <a:xfrm>
            <a:off x="4945063" y="1458913"/>
            <a:ext cx="3843337" cy="4105275"/>
            <a:chOff x="4944533" y="1459438"/>
            <a:chExt cx="3843880" cy="4105185"/>
          </a:xfrm>
        </p:grpSpPr>
        <p:sp>
          <p:nvSpPr>
            <p:cNvPr id="51222" name="TextBox 6"/>
            <p:cNvSpPr txBox="1">
              <a:spLocks noChangeArrowheads="1"/>
            </p:cNvSpPr>
            <p:nvPr/>
          </p:nvSpPr>
          <p:spPr bwMode="auto">
            <a:xfrm>
              <a:off x="4944533" y="1998133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61182" y="1459438"/>
              <a:ext cx="825617" cy="36987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6My</a:t>
              </a:r>
              <a:r>
                <a:rPr lang="en-US" dirty="0">
                  <a:latin typeface="+mn-lt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51224" name="TextBox 11"/>
            <p:cNvSpPr txBox="1">
              <a:spLocks noChangeArrowheads="1"/>
            </p:cNvSpPr>
            <p:nvPr/>
          </p:nvSpPr>
          <p:spPr bwMode="auto">
            <a:xfrm>
              <a:off x="7877453" y="2621463"/>
              <a:ext cx="82628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Calibri" pitchFamily="8" charset="0"/>
                </a:rPr>
                <a:t>11Myr</a:t>
              </a:r>
            </a:p>
          </p:txBody>
        </p:sp>
        <p:sp>
          <p:nvSpPr>
            <p:cNvPr id="51225" name="TextBox 12"/>
            <p:cNvSpPr txBox="1">
              <a:spLocks noChangeArrowheads="1"/>
            </p:cNvSpPr>
            <p:nvPr/>
          </p:nvSpPr>
          <p:spPr bwMode="auto">
            <a:xfrm>
              <a:off x="7860523" y="1978012"/>
              <a:ext cx="82628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Calibri" pitchFamily="8" charset="0"/>
                </a:rPr>
                <a:t>9My</a:t>
              </a:r>
              <a:r>
                <a:rPr lang="en-US">
                  <a:latin typeface="Calibri" pitchFamily="8" charset="0"/>
                </a:rPr>
                <a:t>r</a:t>
              </a:r>
            </a:p>
          </p:txBody>
        </p:sp>
        <p:sp>
          <p:nvSpPr>
            <p:cNvPr id="51226" name="TextBox 13"/>
            <p:cNvSpPr txBox="1">
              <a:spLocks noChangeArrowheads="1"/>
            </p:cNvSpPr>
            <p:nvPr/>
          </p:nvSpPr>
          <p:spPr bwMode="auto">
            <a:xfrm>
              <a:off x="7928255" y="3298786"/>
              <a:ext cx="82628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8E1E8"/>
                  </a:solidFill>
                  <a:latin typeface="Calibri" pitchFamily="8" charset="0"/>
                </a:rPr>
                <a:t>14Myr</a:t>
              </a:r>
            </a:p>
          </p:txBody>
        </p:sp>
        <p:sp>
          <p:nvSpPr>
            <p:cNvPr id="51227" name="TextBox 14"/>
            <p:cNvSpPr txBox="1">
              <a:spLocks noChangeArrowheads="1"/>
            </p:cNvSpPr>
            <p:nvPr/>
          </p:nvSpPr>
          <p:spPr bwMode="auto">
            <a:xfrm>
              <a:off x="7894392" y="3942243"/>
              <a:ext cx="82628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66FF"/>
                  </a:solidFill>
                  <a:latin typeface="Calibri" pitchFamily="8" charset="0"/>
                </a:rPr>
                <a:t>17Myr</a:t>
              </a:r>
            </a:p>
          </p:txBody>
        </p:sp>
        <p:sp>
          <p:nvSpPr>
            <p:cNvPr id="51228" name="TextBox 15"/>
            <p:cNvSpPr txBox="1">
              <a:spLocks noChangeArrowheads="1"/>
            </p:cNvSpPr>
            <p:nvPr/>
          </p:nvSpPr>
          <p:spPr bwMode="auto">
            <a:xfrm>
              <a:off x="7928261" y="4568767"/>
              <a:ext cx="8262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66FF"/>
                  </a:solidFill>
                  <a:latin typeface="Calibri" pitchFamily="8" charset="0"/>
                </a:rPr>
                <a:t>20My</a:t>
              </a:r>
              <a:r>
                <a:rPr lang="en-US">
                  <a:latin typeface="Calibri" pitchFamily="8" charset="0"/>
                </a:rPr>
                <a:t>r</a:t>
              </a:r>
            </a:p>
          </p:txBody>
        </p:sp>
        <p:sp>
          <p:nvSpPr>
            <p:cNvPr id="51229" name="TextBox 16"/>
            <p:cNvSpPr txBox="1">
              <a:spLocks noChangeArrowheads="1"/>
            </p:cNvSpPr>
            <p:nvPr/>
          </p:nvSpPr>
          <p:spPr bwMode="auto">
            <a:xfrm>
              <a:off x="7962130" y="5195291"/>
              <a:ext cx="8262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90"/>
                  </a:solidFill>
                  <a:latin typeface="Calibri" pitchFamily="8" charset="0"/>
                </a:rPr>
                <a:t>26Myr</a:t>
              </a:r>
            </a:p>
          </p:txBody>
        </p:sp>
      </p:grpSp>
      <p:sp>
        <p:nvSpPr>
          <p:cNvPr id="51210" name="TextBox 17"/>
          <p:cNvSpPr txBox="1">
            <a:spLocks noChangeArrowheads="1"/>
          </p:cNvSpPr>
          <p:nvPr/>
        </p:nvSpPr>
        <p:spPr bwMode="auto">
          <a:xfrm>
            <a:off x="2878138" y="5564188"/>
            <a:ext cx="272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galactic longitude (l)</a:t>
            </a:r>
          </a:p>
        </p:txBody>
      </p:sp>
      <p:sp>
        <p:nvSpPr>
          <p:cNvPr id="51211" name="TextBox 18"/>
          <p:cNvSpPr txBox="1">
            <a:spLocks noChangeArrowheads="1"/>
          </p:cNvSpPr>
          <p:nvPr/>
        </p:nvSpPr>
        <p:spPr bwMode="auto">
          <a:xfrm rot="-5400000">
            <a:off x="-524669" y="2821782"/>
            <a:ext cx="272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galactic latitude (b)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477838" y="4518025"/>
            <a:ext cx="20240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3" name="TextBox 21"/>
          <p:cNvSpPr txBox="1">
            <a:spLocks noChangeArrowheads="1"/>
          </p:cNvSpPr>
          <p:nvPr/>
        </p:nvSpPr>
        <p:spPr bwMode="auto">
          <a:xfrm>
            <a:off x="1490663" y="4311650"/>
            <a:ext cx="744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50pc</a:t>
            </a:r>
          </a:p>
        </p:txBody>
      </p:sp>
      <p:sp>
        <p:nvSpPr>
          <p:cNvPr id="51214" name="TextBox 24"/>
          <p:cNvSpPr txBox="1">
            <a:spLocks noChangeArrowheads="1"/>
          </p:cNvSpPr>
          <p:nvPr/>
        </p:nvSpPr>
        <p:spPr bwMode="auto">
          <a:xfrm>
            <a:off x="1057275" y="5464175"/>
            <a:ext cx="89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360</a:t>
            </a:r>
          </a:p>
        </p:txBody>
      </p:sp>
      <p:sp>
        <p:nvSpPr>
          <p:cNvPr id="51215" name="TextBox 25"/>
          <p:cNvSpPr txBox="1">
            <a:spLocks noChangeArrowheads="1"/>
          </p:cNvSpPr>
          <p:nvPr/>
        </p:nvSpPr>
        <p:spPr bwMode="auto">
          <a:xfrm>
            <a:off x="6508750" y="548005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290</a:t>
            </a:r>
          </a:p>
        </p:txBody>
      </p:sp>
      <p:sp>
        <p:nvSpPr>
          <p:cNvPr id="51216" name="TextBox 27"/>
          <p:cNvSpPr txBox="1">
            <a:spLocks noChangeArrowheads="1"/>
          </p:cNvSpPr>
          <p:nvPr/>
        </p:nvSpPr>
        <p:spPr bwMode="auto">
          <a:xfrm>
            <a:off x="823913" y="5110163"/>
            <a:ext cx="66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-10</a:t>
            </a:r>
          </a:p>
        </p:txBody>
      </p:sp>
      <p:sp>
        <p:nvSpPr>
          <p:cNvPr id="51217" name="TextBox 28"/>
          <p:cNvSpPr txBox="1">
            <a:spLocks noChangeArrowheads="1"/>
          </p:cNvSpPr>
          <p:nvPr/>
        </p:nvSpPr>
        <p:spPr bwMode="auto">
          <a:xfrm>
            <a:off x="971550" y="15922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30</a:t>
            </a:r>
          </a:p>
        </p:txBody>
      </p:sp>
      <p:sp>
        <p:nvSpPr>
          <p:cNvPr id="51218" name="TextBox 29"/>
          <p:cNvSpPr txBox="1">
            <a:spLocks noChangeArrowheads="1"/>
          </p:cNvSpPr>
          <p:nvPr/>
        </p:nvSpPr>
        <p:spPr bwMode="auto">
          <a:xfrm>
            <a:off x="1912938" y="4681538"/>
            <a:ext cx="2455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8" charset="0"/>
              </a:rPr>
              <a:t>Moving groups!</a:t>
            </a:r>
          </a:p>
        </p:txBody>
      </p:sp>
      <p:sp>
        <p:nvSpPr>
          <p:cNvPr id="51219" name="TextBox 30"/>
          <p:cNvSpPr txBox="1">
            <a:spLocks noChangeArrowheads="1"/>
          </p:cNvSpPr>
          <p:nvPr/>
        </p:nvSpPr>
        <p:spPr bwMode="auto">
          <a:xfrm>
            <a:off x="1484313" y="1577975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8" charset="0"/>
              </a:rPr>
              <a:t>young</a:t>
            </a:r>
          </a:p>
        </p:txBody>
      </p:sp>
      <p:sp>
        <p:nvSpPr>
          <p:cNvPr id="51220" name="TextBox 31"/>
          <p:cNvSpPr txBox="1">
            <a:spLocks noChangeArrowheads="1"/>
          </p:cNvSpPr>
          <p:nvPr/>
        </p:nvSpPr>
        <p:spPr bwMode="auto">
          <a:xfrm>
            <a:off x="6265863" y="501015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8" charset="0"/>
              </a:rPr>
              <a:t>older</a:t>
            </a:r>
          </a:p>
        </p:txBody>
      </p:sp>
      <p:sp>
        <p:nvSpPr>
          <p:cNvPr id="51221" name="TextBox 32"/>
          <p:cNvSpPr txBox="1">
            <a:spLocks noChangeArrowheads="1"/>
          </p:cNvSpPr>
          <p:nvPr/>
        </p:nvSpPr>
        <p:spPr bwMode="auto">
          <a:xfrm>
            <a:off x="7399338" y="1084263"/>
            <a:ext cx="1050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8" charset="0"/>
              </a:rPr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81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Processes affecting local velocity distributions of stars (aka the phase space distribution)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8538" y="1828800"/>
            <a:ext cx="7105650" cy="4575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Resonances with spiral or bar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Resonances are often narrow, so when identified they give a strong constraint on pattern speed  </a:t>
            </a:r>
            <a:r>
              <a:rPr lang="en-US" sz="2000" smtClean="0">
                <a:sym typeface="Wingdings" pitchFamily="8" charset="2"/>
              </a:rPr>
              <a:t></a:t>
            </a:r>
            <a:r>
              <a:rPr lang="en-US" sz="2000" smtClean="0"/>
              <a:t> </a:t>
            </a:r>
            <a:r>
              <a:rPr lang="en-US" sz="2000" b="1" smtClean="0"/>
              <a:t>Precision</a:t>
            </a:r>
            <a:r>
              <a:rPr lang="en-US" sz="2000" smtClean="0"/>
              <a:t> measurements become possible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Resonant trapping and crossing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Constraints on evolution and growth of patterns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Phase wrapping in </a:t>
            </a:r>
            <a:r>
              <a:rPr lang="en-US" sz="2400" b="1" i="1" smtClean="0"/>
              <a:t>disk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Giving clues to ages since disturbances such as mergers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Cluster dissolution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Dominant heating and disrupting processes, patterns of star 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Multiple patterns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Migration, patterns of star formation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04850" y="3848100"/>
            <a:ext cx="7762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00050" indent="-228600"/>
            <a:endParaRPr lang="en-US" sz="3200">
              <a:latin typeface="Times New Roman" pitchFamily="8" charset="0"/>
            </a:endParaRPr>
          </a:p>
          <a:p>
            <a:pPr marL="40005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7" name="Picture 5" descr="hires.jpg"/>
          <p:cNvPicPr>
            <a:picLocks noChangeAspect="1"/>
          </p:cNvPicPr>
          <p:nvPr/>
        </p:nvPicPr>
        <p:blipFill>
          <a:blip r:embed="rId2"/>
          <a:srcRect l="30000" t="42000" r="30000" b="34000"/>
          <a:stretch>
            <a:fillRect/>
          </a:stretch>
        </p:blipFill>
        <p:spPr bwMode="auto">
          <a:xfrm>
            <a:off x="-22225" y="-30163"/>
            <a:ext cx="9304338" cy="69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8440738" y="2608263"/>
            <a:ext cx="796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2F2F2"/>
                </a:solidFill>
                <a:latin typeface="Calibri" pitchFamily="8" charset="0"/>
              </a:rPr>
              <a:t>300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6858000" y="711200"/>
            <a:ext cx="795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2F2F2"/>
                </a:solidFill>
                <a:latin typeface="Calibri" pitchFamily="8" charset="0"/>
              </a:rPr>
              <a:t>330</a:t>
            </a:r>
          </a:p>
        </p:txBody>
      </p:sp>
      <p:grpSp>
        <p:nvGrpSpPr>
          <p:cNvPr id="52230" name="Group 12"/>
          <p:cNvGrpSpPr>
            <a:grpSpLocks/>
          </p:cNvGrpSpPr>
          <p:nvPr/>
        </p:nvGrpSpPr>
        <p:grpSpPr bwMode="auto">
          <a:xfrm>
            <a:off x="4705350" y="3824288"/>
            <a:ext cx="638175" cy="1489075"/>
            <a:chOff x="4620637" y="4180494"/>
            <a:chExt cx="638940" cy="148787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 rot="13566054">
              <a:off x="4378067" y="4846583"/>
              <a:ext cx="605934" cy="120795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FF0000"/>
                </a:gs>
                <a:gs pos="23000">
                  <a:srgbClr val="3366FF"/>
                </a:gs>
                <a:gs pos="47000">
                  <a:srgbClr val="008000"/>
                </a:gs>
                <a:gs pos="72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796235">
              <a:off x="4315377" y="4724165"/>
              <a:ext cx="1487870" cy="4005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rPr>
                <a:t>Sco</a:t>
              </a:r>
              <a:r>
                <a:rPr lang="en-US" sz="2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20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rPr>
                <a:t>Cen</a:t>
              </a:r>
              <a:endPara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48400" y="3907764"/>
            <a:ext cx="219286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D7E4BD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rPr>
              <a:t>Armlet or spur?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Patterns of Star Formation</a:t>
            </a:r>
          </a:p>
        </p:txBody>
      </p:sp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1379538" y="5399088"/>
            <a:ext cx="6726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8" charset="0"/>
              </a:rPr>
              <a:t>1 kpc/Myr corresponds to 1000 km/s and is unphysical</a:t>
            </a:r>
          </a:p>
          <a:p>
            <a:r>
              <a:rPr lang="en-US" sz="2000">
                <a:latin typeface="Calibri" pitchFamily="8" charset="0"/>
              </a:rPr>
              <a:t>Velocity gradient between old and new stars should be r(Ω-Ω</a:t>
            </a:r>
            <a:r>
              <a:rPr lang="en-US" sz="2000" baseline="-25000">
                <a:latin typeface="Calibri" pitchFamily="8" charset="0"/>
              </a:rPr>
              <a:t>p</a:t>
            </a:r>
            <a:r>
              <a:rPr lang="en-US" sz="2000">
                <a:latin typeface="Calibri" pitchFamily="8" charset="0"/>
              </a:rPr>
              <a:t>) and so should lie below circular velocity 200km/s = 0.2kpc/Myr</a:t>
            </a:r>
          </a:p>
        </p:txBody>
      </p:sp>
      <p:grpSp>
        <p:nvGrpSpPr>
          <p:cNvPr id="53252" name="Group 12"/>
          <p:cNvGrpSpPr>
            <a:grpSpLocks/>
          </p:cNvGrpSpPr>
          <p:nvPr/>
        </p:nvGrpSpPr>
        <p:grpSpPr bwMode="auto">
          <a:xfrm>
            <a:off x="476250" y="1100138"/>
            <a:ext cx="8021638" cy="4419600"/>
            <a:chOff x="476192" y="1100662"/>
            <a:chExt cx="8020930" cy="4419605"/>
          </a:xfrm>
        </p:grpSpPr>
        <p:grpSp>
          <p:nvGrpSpPr>
            <p:cNvPr id="53253" name="Group 6"/>
            <p:cNvGrpSpPr>
              <a:grpSpLocks/>
            </p:cNvGrpSpPr>
            <p:nvPr/>
          </p:nvGrpSpPr>
          <p:grpSpPr bwMode="auto">
            <a:xfrm>
              <a:off x="476192" y="1100662"/>
              <a:ext cx="4231270" cy="4298885"/>
              <a:chOff x="476192" y="1100662"/>
              <a:chExt cx="4231270" cy="4298885"/>
            </a:xfrm>
          </p:grpSpPr>
          <p:pic>
            <p:nvPicPr>
              <p:cNvPr id="53258" name="Picture 4" descr="Screen Shot 2013-05-08 at 12.57.29 PM.png"/>
              <p:cNvPicPr>
                <a:picLocks noChangeAspect="1"/>
              </p:cNvPicPr>
              <p:nvPr/>
            </p:nvPicPr>
            <p:blipFill>
              <a:blip r:embed="rId2"/>
              <a:srcRect l="2425" r="4848" b="2509"/>
              <a:stretch>
                <a:fillRect/>
              </a:stretch>
            </p:blipFill>
            <p:spPr bwMode="auto">
              <a:xfrm>
                <a:off x="476192" y="1100662"/>
                <a:ext cx="4231265" cy="4298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59" name="TextBox 3"/>
              <p:cNvSpPr txBox="1">
                <a:spLocks noChangeArrowheads="1"/>
              </p:cNvSpPr>
              <p:nvPr/>
            </p:nvSpPr>
            <p:spPr bwMode="auto">
              <a:xfrm>
                <a:off x="1303862" y="4498740"/>
                <a:ext cx="3403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Sanchez-Gil et al.(2011)</a:t>
                </a:r>
              </a:p>
            </p:txBody>
          </p:sp>
        </p:grpSp>
        <p:pic>
          <p:nvPicPr>
            <p:cNvPr id="53254" name="Picture 5" descr="Screen Shot 2013-05-08 at 12.57.36 PM.png"/>
            <p:cNvPicPr>
              <a:picLocks noChangeAspect="1"/>
            </p:cNvPicPr>
            <p:nvPr/>
          </p:nvPicPr>
          <p:blipFill>
            <a:blip r:embed="rId3"/>
            <a:srcRect l="12122" r="4848"/>
            <a:stretch>
              <a:fillRect/>
            </a:stretch>
          </p:blipFill>
          <p:spPr bwMode="auto">
            <a:xfrm>
              <a:off x="4742660" y="1287706"/>
              <a:ext cx="3754462" cy="4232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7044687" y="2861201"/>
              <a:ext cx="592086" cy="711201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60403" y="3572402"/>
              <a:ext cx="592085" cy="711201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3908" y="2667526"/>
              <a:ext cx="593673" cy="711201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8"/>
          <p:cNvGrpSpPr>
            <a:grpSpLocks/>
          </p:cNvGrpSpPr>
          <p:nvPr/>
        </p:nvGrpSpPr>
        <p:grpSpPr bwMode="auto">
          <a:xfrm>
            <a:off x="411163" y="1117600"/>
            <a:ext cx="8021637" cy="4090988"/>
            <a:chOff x="476192" y="1100662"/>
            <a:chExt cx="8020930" cy="4090755"/>
          </a:xfrm>
        </p:grpSpPr>
        <p:grpSp>
          <p:nvGrpSpPr>
            <p:cNvPr id="54277" name="Group 6"/>
            <p:cNvGrpSpPr>
              <a:grpSpLocks/>
            </p:cNvGrpSpPr>
            <p:nvPr/>
          </p:nvGrpSpPr>
          <p:grpSpPr bwMode="auto">
            <a:xfrm>
              <a:off x="476192" y="1100662"/>
              <a:ext cx="4231270" cy="4077638"/>
              <a:chOff x="476192" y="1100662"/>
              <a:chExt cx="4231270" cy="4077638"/>
            </a:xfrm>
          </p:grpSpPr>
          <p:pic>
            <p:nvPicPr>
              <p:cNvPr id="54282" name="Picture 14" descr="Screen Shot 2013-05-08 at 12.57.29 PM.png"/>
              <p:cNvPicPr>
                <a:picLocks noChangeAspect="1"/>
              </p:cNvPicPr>
              <p:nvPr/>
            </p:nvPicPr>
            <p:blipFill>
              <a:blip r:embed="rId2"/>
              <a:srcRect l="2425" r="4848" b="7526"/>
              <a:stretch>
                <a:fillRect/>
              </a:stretch>
            </p:blipFill>
            <p:spPr bwMode="auto">
              <a:xfrm>
                <a:off x="476192" y="1100662"/>
                <a:ext cx="4231265" cy="407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283" name="TextBox 15"/>
              <p:cNvSpPr txBox="1">
                <a:spLocks noChangeArrowheads="1"/>
              </p:cNvSpPr>
              <p:nvPr/>
            </p:nvSpPr>
            <p:spPr bwMode="auto">
              <a:xfrm>
                <a:off x="1303862" y="4498740"/>
                <a:ext cx="3403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Sanchez-Gil et al.(2011)</a:t>
                </a:r>
              </a:p>
            </p:txBody>
          </p:sp>
        </p:grpSp>
        <p:pic>
          <p:nvPicPr>
            <p:cNvPr id="54278" name="Picture 10" descr="Screen Shot 2013-05-08 at 12.57.36 PM.png"/>
            <p:cNvPicPr>
              <a:picLocks noChangeAspect="1"/>
            </p:cNvPicPr>
            <p:nvPr/>
          </p:nvPicPr>
          <p:blipFill>
            <a:blip r:embed="rId3"/>
            <a:srcRect l="12122" r="4848" b="7770"/>
            <a:stretch>
              <a:fillRect/>
            </a:stretch>
          </p:blipFill>
          <p:spPr bwMode="auto">
            <a:xfrm>
              <a:off x="4742660" y="1287706"/>
              <a:ext cx="3754462" cy="390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1"/>
            <p:cNvSpPr/>
            <p:nvPr/>
          </p:nvSpPr>
          <p:spPr>
            <a:xfrm>
              <a:off x="7044688" y="2861100"/>
              <a:ext cx="592085" cy="71115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60403" y="3572259"/>
              <a:ext cx="592086" cy="71115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23909" y="2667436"/>
              <a:ext cx="593673" cy="71115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Patterns of Star Formation</a:t>
            </a:r>
          </a:p>
        </p:txBody>
      </p:sp>
      <p:sp>
        <p:nvSpPr>
          <p:cNvPr id="54276" name="TextBox 7"/>
          <p:cNvSpPr txBox="1">
            <a:spLocks noChangeArrowheads="1"/>
          </p:cNvSpPr>
          <p:nvPr/>
        </p:nvSpPr>
        <p:spPr bwMode="auto">
          <a:xfrm>
            <a:off x="993775" y="5465763"/>
            <a:ext cx="7566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8" charset="0"/>
              </a:rPr>
              <a:t>Resolved gradients can be due to growth/disappearance of spiral features or multiple pattern interference, or external perturbations, not single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Milky Way’s X-shaped bulge</a:t>
            </a:r>
          </a:p>
        </p:txBody>
      </p:sp>
      <p:pic>
        <p:nvPicPr>
          <p:cNvPr id="55299" name="Picture 3" descr="Screen Shot 2013-05-08 at 4.03.3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270000"/>
            <a:ext cx="4437062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1897063" y="1417638"/>
            <a:ext cx="208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McWilliam &amp; Zoccalli (2010) 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5232400" y="1625600"/>
            <a:ext cx="28527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Red clump giants recently discovered to form an X-shape in the bulge of the Milky Way (also see Nataf et al. 2010, Saito et al. 2011, Li &amp; Shen 2012) </a:t>
            </a:r>
          </a:p>
        </p:txBody>
      </p:sp>
      <p:pic>
        <p:nvPicPr>
          <p:cNvPr id="5530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r="1433"/>
          <a:stretch>
            <a:fillRect/>
          </a:stretch>
        </p:blipFill>
        <p:spPr>
          <a:xfrm>
            <a:off x="5291138" y="3436938"/>
            <a:ext cx="3052762" cy="2074862"/>
          </a:xfrm>
        </p:spPr>
      </p:pic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5715000" y="5638800"/>
            <a:ext cx="2370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Milky Way may host a peanut shaped bulge </a:t>
            </a:r>
          </a:p>
          <a:p>
            <a:r>
              <a:rPr lang="en-US">
                <a:latin typeface="Calibri" pitchFamily="8" charset="0"/>
              </a:rPr>
              <a:t>(talk by Juntai Shen)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2590800"/>
            <a:ext cx="1371600" cy="1066800"/>
          </a:xfrm>
          <a:prstGeom prst="straightConnector1">
            <a:avLst/>
          </a:prstGeom>
          <a:ln w="53975">
            <a:solidFill>
              <a:schemeClr val="bg1">
                <a:lumMod val="75000"/>
                <a:alpha val="51000"/>
              </a:schemeClr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33600" y="2590800"/>
            <a:ext cx="1371600" cy="1066800"/>
          </a:xfrm>
          <a:prstGeom prst="straightConnector1">
            <a:avLst/>
          </a:prstGeom>
          <a:ln w="53975">
            <a:solidFill>
              <a:schemeClr val="bg1">
                <a:lumMod val="75000"/>
                <a:alpha val="51000"/>
              </a:schemeClr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5067" y="3379788"/>
            <a:ext cx="124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ngc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7582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Hamiltonian Model for an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axi</a:t>
            </a:r>
            <a:r>
              <a:rPr lang="en-US" dirty="0" smtClean="0">
                <a:ea typeface="+mj-ea"/>
                <a:cs typeface="+mj-cs"/>
              </a:rPr>
              <a:t>-symmetric system</a:t>
            </a:r>
            <a:endParaRPr lang="en-US" dirty="0"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62463" y="2743200"/>
            <a:ext cx="811212" cy="541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4" name="TextBox 10"/>
          <p:cNvSpPr txBox="1">
            <a:spLocks noChangeArrowheads="1"/>
          </p:cNvSpPr>
          <p:nvPr/>
        </p:nvSpPr>
        <p:spPr bwMode="auto">
          <a:xfrm>
            <a:off x="2335213" y="3149600"/>
            <a:ext cx="2803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angular rotation rate</a:t>
            </a:r>
          </a:p>
        </p:txBody>
      </p:sp>
      <p:sp>
        <p:nvSpPr>
          <p:cNvPr id="56325" name="TextBox 11"/>
          <p:cNvSpPr txBox="1">
            <a:spLocks noChangeArrowheads="1"/>
          </p:cNvSpPr>
          <p:nvPr/>
        </p:nvSpPr>
        <p:spPr bwMode="auto">
          <a:xfrm>
            <a:off x="4618038" y="3149600"/>
            <a:ext cx="2803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epicyclic frequency</a:t>
            </a:r>
          </a:p>
        </p:txBody>
      </p:sp>
      <p:cxnSp>
        <p:nvCxnSpPr>
          <p:cNvPr id="13" name="Straight Arrow Connector 12"/>
          <p:cNvCxnSpPr>
            <a:stCxn id="56325" idx="0"/>
          </p:cNvCxnSpPr>
          <p:nvPr/>
        </p:nvCxnSpPr>
        <p:spPr>
          <a:xfrm rot="5400000" flipH="1" flipV="1">
            <a:off x="6011069" y="2751931"/>
            <a:ext cx="406400" cy="388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7" name="TextBox 21"/>
          <p:cNvSpPr txBox="1">
            <a:spLocks noChangeArrowheads="1"/>
          </p:cNvSpPr>
          <p:nvPr/>
        </p:nvSpPr>
        <p:spPr bwMode="auto">
          <a:xfrm>
            <a:off x="1371600" y="5680075"/>
            <a:ext cx="661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Hamiltonian is independent of angles </a:t>
            </a:r>
            <a:r>
              <a:rPr lang="en-US">
                <a:latin typeface="Calibri" pitchFamily="8" charset="0"/>
                <a:sym typeface="Wingdings" pitchFamily="8" charset="2"/>
              </a:rPr>
              <a:t></a:t>
            </a:r>
            <a:r>
              <a:rPr lang="en-US">
                <a:latin typeface="Calibri" pitchFamily="8" charset="0"/>
              </a:rPr>
              <a:t> L,J, J</a:t>
            </a:r>
            <a:r>
              <a:rPr lang="en-US" baseline="-25000">
                <a:latin typeface="Calibri" pitchFamily="8" charset="0"/>
              </a:rPr>
              <a:t>3</a:t>
            </a:r>
            <a:r>
              <a:rPr lang="en-US">
                <a:latin typeface="Calibri" pitchFamily="8" charset="0"/>
              </a:rPr>
              <a:t> conserved</a:t>
            </a:r>
          </a:p>
          <a:p>
            <a:r>
              <a:rPr lang="en-US">
                <a:latin typeface="Calibri" pitchFamily="8" charset="0"/>
              </a:rPr>
              <a:t>With a better approximation H</a:t>
            </a:r>
            <a:r>
              <a:rPr lang="en-US" baseline="-25000">
                <a:latin typeface="Calibri" pitchFamily="8" charset="0"/>
              </a:rPr>
              <a:t>0</a:t>
            </a:r>
            <a:r>
              <a:rPr lang="en-US">
                <a:latin typeface="Calibri" pitchFamily="8" charset="0"/>
              </a:rPr>
              <a:t> depends on J</a:t>
            </a:r>
            <a:r>
              <a:rPr lang="en-US" baseline="30000">
                <a:latin typeface="Calibri" pitchFamily="8" charset="0"/>
              </a:rPr>
              <a:t>2</a:t>
            </a:r>
            <a:r>
              <a:rPr lang="en-US">
                <a:latin typeface="Calibri" pitchFamily="8" charset="0"/>
              </a:rPr>
              <a:t>,  J</a:t>
            </a:r>
            <a:r>
              <a:rPr lang="en-US" baseline="-25000">
                <a:latin typeface="Calibri" pitchFamily="8" charset="0"/>
              </a:rPr>
              <a:t>3</a:t>
            </a:r>
            <a:r>
              <a:rPr lang="en-US" baseline="30000">
                <a:latin typeface="Calibri" pitchFamily="8" charset="0"/>
              </a:rPr>
              <a:t>2</a:t>
            </a:r>
          </a:p>
        </p:txBody>
      </p:sp>
      <p:pic>
        <p:nvPicPr>
          <p:cNvPr id="56328" name="Picture 1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2286000"/>
            <a:ext cx="6384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Box 18"/>
          <p:cNvSpPr txBox="1">
            <a:spLocks noChangeArrowheads="1"/>
          </p:cNvSpPr>
          <p:nvPr/>
        </p:nvSpPr>
        <p:spPr bwMode="auto">
          <a:xfrm>
            <a:off x="6583363" y="2895600"/>
            <a:ext cx="2801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vertical frequency</a:t>
            </a:r>
          </a:p>
        </p:txBody>
      </p:sp>
      <p:cxnSp>
        <p:nvCxnSpPr>
          <p:cNvPr id="26" name="Straight Arrow Connector 25"/>
          <p:cNvCxnSpPr>
            <a:endCxn id="15" idx="3"/>
          </p:cNvCxnSpPr>
          <p:nvPr/>
        </p:nvCxnSpPr>
        <p:spPr>
          <a:xfrm rot="16200000" flipV="1">
            <a:off x="7461250" y="2597151"/>
            <a:ext cx="4222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331" name="Group 30"/>
          <p:cNvGrpSpPr>
            <a:grpSpLocks/>
          </p:cNvGrpSpPr>
          <p:nvPr/>
        </p:nvGrpSpPr>
        <p:grpSpPr bwMode="auto">
          <a:xfrm>
            <a:off x="1616075" y="3811588"/>
            <a:ext cx="6530975" cy="1781175"/>
            <a:chOff x="1616330" y="3929594"/>
            <a:chExt cx="6531277" cy="1781176"/>
          </a:xfrm>
        </p:grpSpPr>
        <p:sp>
          <p:nvSpPr>
            <p:cNvPr id="56332" name="TextBox 16"/>
            <p:cNvSpPr txBox="1">
              <a:spLocks noChangeArrowheads="1"/>
            </p:cNvSpPr>
            <p:nvPr/>
          </p:nvSpPr>
          <p:spPr bwMode="auto">
            <a:xfrm>
              <a:off x="1616330" y="4578889"/>
              <a:ext cx="23065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Hamilton’s equations</a:t>
              </a:r>
            </a:p>
          </p:txBody>
        </p:sp>
        <p:pic>
          <p:nvPicPr>
            <p:cNvPr id="56333" name="Picture 17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7050" y="3929594"/>
              <a:ext cx="13970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4" name="TextBox 19"/>
            <p:cNvSpPr txBox="1">
              <a:spLocks noChangeArrowheads="1"/>
            </p:cNvSpPr>
            <p:nvPr/>
          </p:nvSpPr>
          <p:spPr bwMode="auto">
            <a:xfrm>
              <a:off x="5935135" y="3996269"/>
              <a:ext cx="17663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rotation</a:t>
              </a:r>
            </a:p>
          </p:txBody>
        </p:sp>
        <p:sp>
          <p:nvSpPr>
            <p:cNvPr id="56335" name="TextBox 20"/>
            <p:cNvSpPr txBox="1">
              <a:spLocks noChangeArrowheads="1"/>
            </p:cNvSpPr>
            <p:nvPr/>
          </p:nvSpPr>
          <p:spPr bwMode="auto">
            <a:xfrm>
              <a:off x="5918205" y="4597404"/>
              <a:ext cx="21955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epicyclic motion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818295" y="4183594"/>
              <a:ext cx="320690" cy="125730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6337" name="Picture 23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7108" y="4535494"/>
              <a:ext cx="13970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8" name="TextBox 28"/>
            <p:cNvSpPr txBox="1">
              <a:spLocks noChangeArrowheads="1"/>
            </p:cNvSpPr>
            <p:nvPr/>
          </p:nvSpPr>
          <p:spPr bwMode="auto">
            <a:xfrm>
              <a:off x="5952071" y="5200125"/>
              <a:ext cx="21955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8" charset="0"/>
                </a:rPr>
                <a:t>vertical motion</a:t>
              </a:r>
            </a:p>
          </p:txBody>
        </p:sp>
        <p:pic>
          <p:nvPicPr>
            <p:cNvPr id="56339" name="Picture 29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32820" y="5126570"/>
              <a:ext cx="14605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resonances</a:t>
            </a:r>
          </a:p>
        </p:txBody>
      </p:sp>
      <p:pic>
        <p:nvPicPr>
          <p:cNvPr id="57347" name="Picture 5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2201863"/>
            <a:ext cx="2324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4318000" y="2146300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commensurability between vertical oscillations and rotation in frame of bar</a:t>
            </a:r>
          </a:p>
          <a:p>
            <a:r>
              <a:rPr lang="en-US">
                <a:latin typeface="Calibri" pitchFamily="8" charset="0"/>
              </a:rPr>
              <a:t>BANANA orbits</a:t>
            </a:r>
          </a:p>
        </p:txBody>
      </p:sp>
      <p:pic>
        <p:nvPicPr>
          <p:cNvPr id="5734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64138" y="4419600"/>
            <a:ext cx="2419350" cy="1247775"/>
          </a:xfrm>
        </p:spPr>
      </p:pic>
      <p:sp>
        <p:nvSpPr>
          <p:cNvPr id="57350" name="TextBox 8"/>
          <p:cNvSpPr txBox="1">
            <a:spLocks noChangeArrowheads="1"/>
          </p:cNvSpPr>
          <p:nvPr/>
        </p:nvSpPr>
        <p:spPr bwMode="auto">
          <a:xfrm>
            <a:off x="1657350" y="2884488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Integrate this</a:t>
            </a:r>
          </a:p>
        </p:txBody>
      </p:sp>
      <p:pic>
        <p:nvPicPr>
          <p:cNvPr id="57351" name="Picture 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50" y="3641725"/>
            <a:ext cx="4406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1708150" y="4419600"/>
            <a:ext cx="2506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resonant angle.</a:t>
            </a:r>
          </a:p>
          <a:p>
            <a:r>
              <a:rPr lang="en-US">
                <a:latin typeface="Calibri" pitchFamily="8" charset="0"/>
              </a:rPr>
              <a:t>Fixed for periodic orbits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Hamiltonian model for banana orbits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130675" y="1778001"/>
            <a:ext cx="238125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3487738" y="1774825"/>
            <a:ext cx="211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from unperturbed Hamiltonian</a:t>
            </a:r>
          </a:p>
        </p:txBody>
      </p:sp>
      <p:sp>
        <p:nvSpPr>
          <p:cNvPr id="58373" name="TextBox 8"/>
          <p:cNvSpPr txBox="1">
            <a:spLocks noChangeArrowheads="1"/>
          </p:cNvSpPr>
          <p:nvPr/>
        </p:nvSpPr>
        <p:spPr bwMode="auto">
          <a:xfrm>
            <a:off x="5605463" y="2289175"/>
            <a:ext cx="211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bar perturbation</a:t>
            </a:r>
          </a:p>
        </p:txBody>
      </p:sp>
      <p:sp>
        <p:nvSpPr>
          <p:cNvPr id="58375" name="TextBox 11"/>
          <p:cNvSpPr txBox="1">
            <a:spLocks noChangeArrowheads="1"/>
          </p:cNvSpPr>
          <p:nvPr/>
        </p:nvSpPr>
        <p:spPr bwMode="auto">
          <a:xfrm>
            <a:off x="2014538" y="3810000"/>
            <a:ext cx="299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distance to resonance</a:t>
            </a:r>
          </a:p>
          <a:p>
            <a:r>
              <a:rPr lang="en-US">
                <a:latin typeface="Calibri" pitchFamily="8" charset="0"/>
              </a:rPr>
              <a:t>a frequency that</a:t>
            </a:r>
          </a:p>
          <a:p>
            <a:r>
              <a:rPr lang="en-US">
                <a:latin typeface="Calibri" pitchFamily="8" charset="0"/>
              </a:rPr>
              <a:t>depends on radius</a:t>
            </a:r>
          </a:p>
        </p:txBody>
      </p:sp>
      <p:cxnSp>
        <p:nvCxnSpPr>
          <p:cNvPr id="13" name="Straight Arrow Connector 12"/>
          <p:cNvCxnSpPr>
            <a:stCxn id="58375" idx="0"/>
          </p:cNvCxnSpPr>
          <p:nvPr/>
        </p:nvCxnSpPr>
        <p:spPr>
          <a:xfrm rot="5400000" flipH="1" flipV="1">
            <a:off x="3817938" y="3022600"/>
            <a:ext cx="482600" cy="109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618288" y="3371850"/>
            <a:ext cx="4826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8" name="Picture 17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2852738"/>
            <a:ext cx="561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TextBox 19"/>
          <p:cNvSpPr txBox="1">
            <a:spLocks noChangeArrowheads="1"/>
          </p:cNvSpPr>
          <p:nvPr/>
        </p:nvSpPr>
        <p:spPr bwMode="auto">
          <a:xfrm>
            <a:off x="5605463" y="3694113"/>
            <a:ext cx="2116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resonant angle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691857" y="3634581"/>
            <a:ext cx="1220788" cy="606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1" name="TextBox 22"/>
          <p:cNvSpPr txBox="1">
            <a:spLocks noChangeArrowheads="1"/>
          </p:cNvSpPr>
          <p:nvPr/>
        </p:nvSpPr>
        <p:spPr bwMode="auto">
          <a:xfrm>
            <a:off x="5011738" y="436403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bar strength</a:t>
            </a:r>
          </a:p>
        </p:txBody>
      </p:sp>
      <p:sp>
        <p:nvSpPr>
          <p:cNvPr id="58382" name="TextBox 23"/>
          <p:cNvSpPr txBox="1">
            <a:spLocks noChangeArrowheads="1"/>
          </p:cNvSpPr>
          <p:nvPr/>
        </p:nvSpPr>
        <p:spPr bwMode="auto">
          <a:xfrm>
            <a:off x="773113" y="5194300"/>
            <a:ext cx="7685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Fourier components with fast angles can be neglected via averaging</a:t>
            </a:r>
          </a:p>
          <a:p>
            <a:r>
              <a:rPr lang="en-US">
                <a:latin typeface="Calibri" pitchFamily="8" charset="0"/>
              </a:rPr>
              <a:t>Hamiltonian then only contains one angle, so can perform a canonical transformation and reduce to a one dimensional system </a:t>
            </a:r>
          </a:p>
          <a:p>
            <a:endParaRPr lang="en-US">
              <a:latin typeface="Calibri" pitchFamily="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 Vertical resonances with a bar</a:t>
            </a:r>
          </a:p>
        </p:txBody>
      </p:sp>
      <p:pic>
        <p:nvPicPr>
          <p:cNvPr id="59395" name="Picture 3" descr="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2741613" cy="4686300"/>
          </a:xfrm>
        </p:spPr>
      </p:pic>
      <p:pic>
        <p:nvPicPr>
          <p:cNvPr id="593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209800"/>
            <a:ext cx="2419350" cy="1247775"/>
          </a:xfrm>
        </p:spPr>
      </p:pic>
      <p:sp>
        <p:nvSpPr>
          <p:cNvPr id="59397" name="Line 6"/>
          <p:cNvSpPr>
            <a:spLocks noChangeShapeType="1"/>
          </p:cNvSpPr>
          <p:nvPr/>
        </p:nvSpPr>
        <p:spPr bwMode="auto">
          <a:xfrm flipH="1">
            <a:off x="3733800" y="2819400"/>
            <a:ext cx="1676400" cy="1524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H="1" flipV="1">
            <a:off x="3048000" y="2971800"/>
            <a:ext cx="2362200" cy="381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4572000" y="35814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ts val="2300"/>
              </a:lnSpc>
              <a:spcBef>
                <a:spcPct val="50000"/>
              </a:spcBef>
            </a:pPr>
            <a:r>
              <a:rPr lang="en-US" sz="2400">
                <a:latin typeface="Times New Roman" pitchFamily="8" charset="0"/>
                <a:ea typeface="Arial" pitchFamily="8" charset="0"/>
                <a:cs typeface="Arial" pitchFamily="8" charset="0"/>
              </a:rPr>
              <a:t>Banana shaped periodic orbits </a:t>
            </a:r>
          </a:p>
        </p:txBody>
      </p:sp>
      <p:sp>
        <p:nvSpPr>
          <p:cNvPr id="59400" name="AutoShape 9"/>
          <p:cNvSpPr>
            <a:spLocks noChangeArrowheads="1"/>
          </p:cNvSpPr>
          <p:nvPr/>
        </p:nvSpPr>
        <p:spPr bwMode="auto">
          <a:xfrm>
            <a:off x="1219200" y="2286000"/>
            <a:ext cx="152400" cy="2895600"/>
          </a:xfrm>
          <a:prstGeom prst="downArrow">
            <a:avLst>
              <a:gd name="adj1" fmla="val 50000"/>
              <a:gd name="adj2" fmla="val 4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 rot="-5400000">
            <a:off x="-381000" y="3352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Increasing radius 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 rot="-5400000">
            <a:off x="114300" y="34671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 flipH="1" flipV="1">
            <a:off x="3429000" y="5638800"/>
            <a:ext cx="1066800" cy="533400"/>
          </a:xfrm>
          <a:prstGeom prst="line">
            <a:avLst/>
          </a:pr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423863" y="54292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Orbits in the</a:t>
            </a:r>
            <a:r>
              <a:rPr lang="en-US" sz="2400"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plane</a:t>
            </a:r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1447800" y="1219200"/>
            <a:ext cx="685800" cy="838200"/>
          </a:xfrm>
          <a:prstGeom prst="line">
            <a:avLst/>
          </a:pr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4572000" y="6096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Orbits</a:t>
            </a:r>
            <a:r>
              <a:rPr lang="en-US" sz="2400">
                <a:latin typeface="Times New Roman" pitchFamily="8" charset="0"/>
                <a:ea typeface="Arial" pitchFamily="8" charset="0"/>
                <a:cs typeface="Arial" pitchFamily="8" charset="0"/>
              </a:rPr>
              <a:t> </a:t>
            </a:r>
            <a:r>
              <a:rPr lang="en-US" sz="2400">
                <a:solidFill>
                  <a:srgbClr val="00FF00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in the plane</a:t>
            </a:r>
          </a:p>
        </p:txBody>
      </p:sp>
      <p:pic>
        <p:nvPicPr>
          <p:cNvPr id="59407" name="Picture 1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1719263"/>
            <a:ext cx="415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tnograph.gif"/>
          <p:cNvPicPr>
            <a:picLocks noChangeAspect="1"/>
          </p:cNvPicPr>
          <p:nvPr/>
        </p:nvPicPr>
        <p:blipFill>
          <a:blip r:embed="rId2"/>
          <a:srcRect l="3175" t="19957" r="46588" b="9212"/>
          <a:stretch>
            <a:fillRect/>
          </a:stretch>
        </p:blipFill>
        <p:spPr bwMode="auto">
          <a:xfrm>
            <a:off x="763588" y="1298575"/>
            <a:ext cx="470852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354013"/>
            <a:ext cx="8196262" cy="11430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Analogy with the capture of Pluto by Neptune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077913" y="4637088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Wm. Robert Johnston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 rot="-5400000">
            <a:off x="-245269" y="3267869"/>
            <a:ext cx="169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eccentricity</a:t>
            </a:r>
          </a:p>
        </p:txBody>
      </p:sp>
      <p:sp>
        <p:nvSpPr>
          <p:cNvPr id="60422" name="TextBox 8"/>
          <p:cNvSpPr txBox="1">
            <a:spLocks noChangeArrowheads="1"/>
          </p:cNvSpPr>
          <p:nvPr/>
        </p:nvSpPr>
        <p:spPr bwMode="auto">
          <a:xfrm rot="-5400000">
            <a:off x="2820988" y="1763713"/>
            <a:ext cx="1912937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660066"/>
                </a:solidFill>
                <a:latin typeface="Calibri" pitchFamily="8" charset="0"/>
              </a:rPr>
              <a:t>plutinos</a:t>
            </a:r>
            <a:endParaRPr lang="en-US">
              <a:solidFill>
                <a:srgbClr val="660066"/>
              </a:solidFill>
              <a:latin typeface="Calibri" pitchFamily="8" charset="0"/>
            </a:endParaRPr>
          </a:p>
        </p:txBody>
      </p:sp>
      <p:sp>
        <p:nvSpPr>
          <p:cNvPr id="60423" name="TextBox 9"/>
          <p:cNvSpPr txBox="1">
            <a:spLocks noChangeArrowheads="1"/>
          </p:cNvSpPr>
          <p:nvPr/>
        </p:nvSpPr>
        <p:spPr bwMode="auto">
          <a:xfrm>
            <a:off x="2420938" y="5707063"/>
            <a:ext cx="174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semi-major 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689350" y="3243263"/>
            <a:ext cx="458787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89600" y="2051765"/>
            <a:ext cx="2099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Neptune moves outwards, Pluto’s eccentricity increases</a:t>
            </a:r>
          </a:p>
          <a:p>
            <a:endParaRPr lang="en-US" dirty="0" smtClean="0"/>
          </a:p>
          <a:p>
            <a:r>
              <a:rPr lang="en-US" dirty="0" smtClean="0"/>
              <a:t>As the bar grows and slows down and the galaxy thickens, captured stars increase in height</a:t>
            </a:r>
            <a:endParaRPr lang="en-US" dirty="0"/>
          </a:p>
        </p:txBody>
      </p:sp>
      <p:sp>
        <p:nvSpPr>
          <p:cNvPr id="14" name="Curved Left Arrow 13"/>
          <p:cNvSpPr/>
          <p:nvPr/>
        </p:nvSpPr>
        <p:spPr>
          <a:xfrm>
            <a:off x="7789349" y="2631524"/>
            <a:ext cx="423328" cy="175418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9333" y="2133600"/>
            <a:ext cx="184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Kuiper</a:t>
            </a:r>
            <a:r>
              <a:rPr lang="en-US" sz="3600" dirty="0" smtClean="0">
                <a:solidFill>
                  <a:srgbClr val="FF0000"/>
                </a:solidFill>
              </a:rPr>
              <a:t> belt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0"/>
            <a:ext cx="6078538" cy="1244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900"/>
              <a:t>As the bar grows, stars </a:t>
            </a:r>
            <a:br>
              <a:rPr lang="en-US" sz="2900"/>
            </a:br>
            <a:r>
              <a:rPr lang="en-US" sz="2900"/>
              <a:t>are lifted</a:t>
            </a:r>
            <a:br>
              <a:rPr lang="en-US" sz="2900"/>
            </a:br>
            <a:r>
              <a:rPr lang="en-US" b="1">
                <a:solidFill>
                  <a:srgbClr val="0000FF"/>
                </a:solidFill>
              </a:rPr>
              <a:t>Resonance trapping</a:t>
            </a:r>
          </a:p>
        </p:txBody>
      </p:sp>
      <p:pic>
        <p:nvPicPr>
          <p:cNvPr id="61443" name="Picture 3" descr="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3700" y="1944688"/>
            <a:ext cx="2530475" cy="4325937"/>
          </a:xfrm>
        </p:spPr>
      </p:pic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1343025" y="2581275"/>
            <a:ext cx="152400" cy="2895600"/>
          </a:xfrm>
          <a:prstGeom prst="downArrow">
            <a:avLst>
              <a:gd name="adj1" fmla="val 50000"/>
              <a:gd name="adj2" fmla="val 4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 rot="-5400000">
            <a:off x="-286543" y="3267868"/>
            <a:ext cx="2514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A301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Growing bar</a:t>
            </a:r>
          </a:p>
          <a:p>
            <a:r>
              <a:rPr lang="en-US" sz="2400">
                <a:solidFill>
                  <a:srgbClr val="00A301"/>
                </a:solidFill>
                <a:latin typeface="Times New Roman" pitchFamily="8" charset="0"/>
                <a:ea typeface="Arial" pitchFamily="8" charset="0"/>
                <a:cs typeface="Arial" pitchFamily="8" charset="0"/>
              </a:rPr>
              <a:t> Slowing bar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4562475" y="4362450"/>
            <a:ext cx="4067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" pitchFamily="8" charset="0"/>
                <a:cs typeface="Arial" pitchFamily="8" charset="0"/>
              </a:rPr>
              <a:t>Extent stars are lifted depends on the initial </a:t>
            </a:r>
            <a:r>
              <a:rPr lang="en-US" dirty="0" smtClean="0">
                <a:ea typeface="Arial" pitchFamily="8" charset="0"/>
                <a:cs typeface="Arial" pitchFamily="8" charset="0"/>
              </a:rPr>
              <a:t>radius </a:t>
            </a:r>
            <a:endParaRPr lang="en-US" dirty="0"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ea typeface="Arial" pitchFamily="8" charset="0"/>
                <a:cs typeface="Arial" pitchFamily="8" charset="0"/>
              </a:rPr>
              <a:t>An explanation for sharp edge to the peanut in boxy-peanut bulges</a:t>
            </a:r>
            <a:r>
              <a:rPr lang="en-US" dirty="0" smtClean="0">
                <a:ea typeface="Arial" pitchFamily="8" charset="0"/>
                <a:cs typeface="Arial" pitchFamily="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a typeface="Arial" pitchFamily="8" charset="0"/>
                <a:cs typeface="Arial" pitchFamily="8" charset="0"/>
              </a:rPr>
              <a:t>Maybe give precise constraints on bar growth and bulge structure</a:t>
            </a:r>
            <a:endParaRPr lang="en-US" dirty="0">
              <a:ea typeface="Arial" pitchFamily="8" charset="0"/>
              <a:cs typeface="Arial" pitchFamily="8" charset="0"/>
            </a:endParaRPr>
          </a:p>
        </p:txBody>
      </p:sp>
      <p:pic>
        <p:nvPicPr>
          <p:cNvPr id="6144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r="1433"/>
          <a:stretch>
            <a:fillRect/>
          </a:stretch>
        </p:blipFill>
        <p:spPr>
          <a:xfrm>
            <a:off x="5576888" y="490538"/>
            <a:ext cx="3052762" cy="2074862"/>
          </a:xfrm>
        </p:spPr>
      </p:pic>
      <p:pic>
        <p:nvPicPr>
          <p:cNvPr id="61448" name="Content Placeholder 14" descr="Screen Shot 2013-05-10 at 5.00.18 PM.pn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 l="-3497" t="6218" r="-8789" b="2487"/>
          <a:stretch>
            <a:fillRect/>
          </a:stretch>
        </p:blipFill>
        <p:spPr>
          <a:xfrm>
            <a:off x="4735513" y="2562225"/>
            <a:ext cx="3638550" cy="180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loo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4816" t="2408" r="4816" b="4816"/>
          <a:stretch>
            <a:fillRect/>
          </a:stretch>
        </p:blipFill>
        <p:spPr>
          <a:xfrm>
            <a:off x="5159375" y="2146300"/>
            <a:ext cx="2579688" cy="2647950"/>
          </a:xfrm>
        </p:spPr>
      </p:pic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90538"/>
            <a:ext cx="7639050" cy="12620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rgbClr val="FFCC00"/>
                </a:solidFill>
                <a:ea typeface="+mj-ea"/>
                <a:cs typeface="+mj-cs"/>
              </a:rPr>
              <a:t/>
            </a:r>
            <a:br>
              <a:rPr lang="en-US" sz="3600" i="1" dirty="0" smtClean="0">
                <a:solidFill>
                  <a:srgbClr val="FFCC00"/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rgbClr val="FFCC00"/>
                </a:solidFill>
                <a:ea typeface="+mj-ea"/>
                <a:cs typeface="+mj-cs"/>
              </a:rPr>
              <a:t>Interpreting the U,V plane</a:t>
            </a:r>
            <a:br>
              <a:rPr lang="en-US" sz="3600" dirty="0" smtClean="0">
                <a:solidFill>
                  <a:srgbClr val="FFCC00"/>
                </a:solidFill>
                <a:ea typeface="+mj-ea"/>
                <a:cs typeface="+mj-cs"/>
              </a:rPr>
            </a:br>
            <a:r>
              <a:rPr lang="en-US" sz="3111" dirty="0" err="1" smtClean="0">
                <a:solidFill>
                  <a:srgbClr val="FFCC00"/>
                </a:solidFill>
                <a:ea typeface="+mj-ea"/>
                <a:cs typeface="+mj-cs"/>
              </a:rPr>
              <a:t>u</a:t>
            </a:r>
            <a:r>
              <a:rPr lang="en-US" sz="3111" dirty="0" smtClean="0">
                <a:solidFill>
                  <a:srgbClr val="FFCC00"/>
                </a:solidFill>
                <a:ea typeface="+mj-ea"/>
                <a:cs typeface="+mj-cs"/>
              </a:rPr>
              <a:t>=radial </a:t>
            </a:r>
            <a:r>
              <a:rPr lang="en-US" sz="3111" dirty="0" err="1" smtClean="0">
                <a:solidFill>
                  <a:srgbClr val="FFCC00"/>
                </a:solidFill>
                <a:ea typeface="+mj-ea"/>
                <a:cs typeface="+mj-cs"/>
              </a:rPr>
              <a:t>v</a:t>
            </a:r>
            <a:r>
              <a:rPr lang="en-US" sz="3111" dirty="0" smtClean="0">
                <a:solidFill>
                  <a:srgbClr val="FFCC00"/>
                </a:solidFill>
                <a:ea typeface="+mj-ea"/>
                <a:cs typeface="+mj-cs"/>
              </a:rPr>
              <a:t>=tangential velocity components in a particular location (solar neighborhood)</a:t>
            </a:r>
            <a:endParaRPr lang="en-US" sz="3600" dirty="0" smtClean="0">
              <a:solidFill>
                <a:srgbClr val="FFCC00"/>
              </a:solidFill>
              <a:ea typeface="+mj-ea"/>
              <a:cs typeface="+mj-cs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031875" y="2332038"/>
          <a:ext cx="3425825" cy="1258887"/>
        </p:xfrm>
        <a:graphic>
          <a:graphicData uri="http://schemas.openxmlformats.org/presentationml/2006/ole">
            <p:oleObj spid="_x0000_s21506" name="Equation" r:id="rId4" imgW="1726920" imgH="634680" progId="">
              <p:embed/>
            </p:oleObj>
          </a:graphicData>
        </a:graphic>
      </p:graphicFrame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143750" y="3124200"/>
            <a:ext cx="1905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8" charset="0"/>
              </a:rPr>
              <a:t>Coma Berenices group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52450" y="15621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71450"/>
            <a:endParaRPr lang="en-US"/>
          </a:p>
          <a:p>
            <a:pPr indent="171450"/>
            <a:endParaRPr lang="en-US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724400" y="4837113"/>
            <a:ext cx="40195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ea typeface="Arial" pitchFamily="8" charset="0"/>
                <a:cs typeface="Arial" pitchFamily="8" charset="0"/>
              </a:rPr>
              <a:t>Orbit described by a guiding radius and an epicyclic amplitude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982663" y="3913188"/>
            <a:ext cx="34369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On the (u,v) plane (r is fixed)  the epicyclic amplitude is set by </a:t>
            </a:r>
            <a:r>
              <a:rPr lang="en-US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a</a:t>
            </a:r>
            <a:r>
              <a:rPr lang="en-US" baseline="3000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2</a:t>
            </a:r>
            <a:r>
              <a:rPr lang="en-US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~u</a:t>
            </a:r>
            <a:r>
              <a:rPr lang="en-US" baseline="3000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2</a:t>
            </a:r>
            <a:r>
              <a:rPr lang="en-US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/2+v</a:t>
            </a:r>
            <a:r>
              <a:rPr lang="en-US" baseline="30000">
                <a:solidFill>
                  <a:srgbClr val="00CC66"/>
                </a:solidFill>
                <a:ea typeface="Arial" pitchFamily="8" charset="0"/>
                <a:cs typeface="Arial" pitchFamily="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a typeface="Arial" pitchFamily="8" charset="0"/>
                <a:cs typeface="Arial" pitchFamily="8" charset="0"/>
              </a:rPr>
              <a:t>The guiding or mean radius is set by </a:t>
            </a:r>
            <a:r>
              <a:rPr lang="en-US">
                <a:solidFill>
                  <a:srgbClr val="FF0000"/>
                </a:solidFill>
                <a:ea typeface="Arial" pitchFamily="8" charset="0"/>
                <a:cs typeface="Arial" pitchFamily="8" charset="0"/>
              </a:rPr>
              <a:t>v</a:t>
            </a:r>
            <a:r>
              <a:rPr lang="en-US">
                <a:solidFill>
                  <a:srgbClr val="F2F2F2"/>
                </a:solidFill>
                <a:ea typeface="Arial" pitchFamily="8" charset="0"/>
                <a:cs typeface="Arial" pitchFamily="8" charset="0"/>
              </a:rPr>
              <a:t>, set by angular momentum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wrapping</a:t>
            </a:r>
          </a:p>
        </p:txBody>
      </p:sp>
      <p:grpSp>
        <p:nvGrpSpPr>
          <p:cNvPr id="62467" name="Group 16"/>
          <p:cNvGrpSpPr>
            <a:grpSpLocks/>
          </p:cNvGrpSpPr>
          <p:nvPr/>
        </p:nvGrpSpPr>
        <p:grpSpPr bwMode="auto">
          <a:xfrm>
            <a:off x="1303338" y="1506538"/>
            <a:ext cx="3200400" cy="3065462"/>
            <a:chOff x="880533" y="2421466"/>
            <a:chExt cx="3200400" cy="3064933"/>
          </a:xfrm>
        </p:grpSpPr>
        <p:grpSp>
          <p:nvGrpSpPr>
            <p:cNvPr id="62479" name="Group 8"/>
            <p:cNvGrpSpPr>
              <a:grpSpLocks/>
            </p:cNvGrpSpPr>
            <p:nvPr/>
          </p:nvGrpSpPr>
          <p:grpSpPr bwMode="auto">
            <a:xfrm>
              <a:off x="880533" y="2421466"/>
              <a:ext cx="3200400" cy="3064933"/>
              <a:chOff x="880533" y="2421466"/>
              <a:chExt cx="3200400" cy="30649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880533" y="2421466"/>
                <a:ext cx="3200400" cy="306493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253595" y="2827796"/>
                <a:ext cx="2403475" cy="2218942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4133" y="3251585"/>
                <a:ext cx="1439862" cy="1338032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2336270" y="2421466"/>
              <a:ext cx="406400" cy="3888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2468" name="Group 17"/>
          <p:cNvGrpSpPr>
            <a:grpSpLocks/>
          </p:cNvGrpSpPr>
          <p:nvPr/>
        </p:nvGrpSpPr>
        <p:grpSpPr bwMode="auto">
          <a:xfrm>
            <a:off x="4859338" y="1574800"/>
            <a:ext cx="3200400" cy="3065463"/>
            <a:chOff x="4792059" y="2370670"/>
            <a:chExt cx="3200400" cy="3064933"/>
          </a:xfrm>
        </p:grpSpPr>
        <p:grpSp>
          <p:nvGrpSpPr>
            <p:cNvPr id="62474" name="Group 9"/>
            <p:cNvGrpSpPr>
              <a:grpSpLocks/>
            </p:cNvGrpSpPr>
            <p:nvPr/>
          </p:nvGrpSpPr>
          <p:grpSpPr bwMode="auto">
            <a:xfrm>
              <a:off x="4792059" y="2370670"/>
              <a:ext cx="3200400" cy="3064933"/>
              <a:chOff x="880533" y="2421466"/>
              <a:chExt cx="3200400" cy="30649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80533" y="2421466"/>
                <a:ext cx="3200400" cy="306493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53595" y="2827796"/>
                <a:ext cx="2403475" cy="221894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744133" y="3251585"/>
                <a:ext cx="1439862" cy="133803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4799996" y="2388130"/>
              <a:ext cx="3032125" cy="2672888"/>
            </a:xfrm>
            <a:custGeom>
              <a:avLst/>
              <a:gdLst>
                <a:gd name="connsiteX0" fmla="*/ 8467 w 3031067"/>
                <a:gd name="connsiteY0" fmla="*/ 1117600 h 2672644"/>
                <a:gd name="connsiteX1" fmla="*/ 414867 w 3031067"/>
                <a:gd name="connsiteY1" fmla="*/ 491067 h 2672644"/>
                <a:gd name="connsiteX2" fmla="*/ 1143000 w 3031067"/>
                <a:gd name="connsiteY2" fmla="*/ 67733 h 2672644"/>
                <a:gd name="connsiteX3" fmla="*/ 1888067 w 3031067"/>
                <a:gd name="connsiteY3" fmla="*/ 84667 h 2672644"/>
                <a:gd name="connsiteX4" fmla="*/ 2429933 w 3031067"/>
                <a:gd name="connsiteY4" fmla="*/ 321733 h 2672644"/>
                <a:gd name="connsiteX5" fmla="*/ 2785533 w 3031067"/>
                <a:gd name="connsiteY5" fmla="*/ 728133 h 2672644"/>
                <a:gd name="connsiteX6" fmla="*/ 3022600 w 3031067"/>
                <a:gd name="connsiteY6" fmla="*/ 1490133 h 2672644"/>
                <a:gd name="connsiteX7" fmla="*/ 2734733 w 3031067"/>
                <a:gd name="connsiteY7" fmla="*/ 2218267 h 2672644"/>
                <a:gd name="connsiteX8" fmla="*/ 2125133 w 3031067"/>
                <a:gd name="connsiteY8" fmla="*/ 2607733 h 2672644"/>
                <a:gd name="connsiteX9" fmla="*/ 1701800 w 3031067"/>
                <a:gd name="connsiteY9" fmla="*/ 2607733 h 2672644"/>
                <a:gd name="connsiteX10" fmla="*/ 1905000 w 3031067"/>
                <a:gd name="connsiteY10" fmla="*/ 2573867 h 2672644"/>
                <a:gd name="connsiteX11" fmla="*/ 2531533 w 3031067"/>
                <a:gd name="connsiteY11" fmla="*/ 2235200 h 2672644"/>
                <a:gd name="connsiteX12" fmla="*/ 2819400 w 3031067"/>
                <a:gd name="connsiteY12" fmla="*/ 1828800 h 2672644"/>
                <a:gd name="connsiteX13" fmla="*/ 2887133 w 3031067"/>
                <a:gd name="connsiteY13" fmla="*/ 1405467 h 2672644"/>
                <a:gd name="connsiteX14" fmla="*/ 2785533 w 3031067"/>
                <a:gd name="connsiteY14" fmla="*/ 982133 h 2672644"/>
                <a:gd name="connsiteX15" fmla="*/ 2582333 w 3031067"/>
                <a:gd name="connsiteY15" fmla="*/ 660400 h 2672644"/>
                <a:gd name="connsiteX16" fmla="*/ 2226733 w 3031067"/>
                <a:gd name="connsiteY16" fmla="*/ 355600 h 2672644"/>
                <a:gd name="connsiteX17" fmla="*/ 1786467 w 3031067"/>
                <a:gd name="connsiteY17" fmla="*/ 203200 h 2672644"/>
                <a:gd name="connsiteX18" fmla="*/ 1312333 w 3031067"/>
                <a:gd name="connsiteY18" fmla="*/ 169333 h 2672644"/>
                <a:gd name="connsiteX19" fmla="*/ 804333 w 3031067"/>
                <a:gd name="connsiteY19" fmla="*/ 304800 h 2672644"/>
                <a:gd name="connsiteX20" fmla="*/ 364067 w 3031067"/>
                <a:gd name="connsiteY20" fmla="*/ 643467 h 2672644"/>
                <a:gd name="connsiteX21" fmla="*/ 8467 w 3031067"/>
                <a:gd name="connsiteY21" fmla="*/ 1117600 h 267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31067" h="2672644">
                  <a:moveTo>
                    <a:pt x="8467" y="1117600"/>
                  </a:moveTo>
                  <a:cubicBezTo>
                    <a:pt x="16934" y="1092200"/>
                    <a:pt x="225778" y="666045"/>
                    <a:pt x="414867" y="491067"/>
                  </a:cubicBezTo>
                  <a:cubicBezTo>
                    <a:pt x="603956" y="316089"/>
                    <a:pt x="897467" y="135466"/>
                    <a:pt x="1143000" y="67733"/>
                  </a:cubicBezTo>
                  <a:cubicBezTo>
                    <a:pt x="1388533" y="0"/>
                    <a:pt x="1673578" y="42334"/>
                    <a:pt x="1888067" y="84667"/>
                  </a:cubicBezTo>
                  <a:cubicBezTo>
                    <a:pt x="2102556" y="127000"/>
                    <a:pt x="2280355" y="214489"/>
                    <a:pt x="2429933" y="321733"/>
                  </a:cubicBezTo>
                  <a:cubicBezTo>
                    <a:pt x="2579511" y="428977"/>
                    <a:pt x="2686755" y="533400"/>
                    <a:pt x="2785533" y="728133"/>
                  </a:cubicBezTo>
                  <a:cubicBezTo>
                    <a:pt x="2884311" y="922866"/>
                    <a:pt x="3031067" y="1241777"/>
                    <a:pt x="3022600" y="1490133"/>
                  </a:cubicBezTo>
                  <a:cubicBezTo>
                    <a:pt x="3014133" y="1738489"/>
                    <a:pt x="2884311" y="2032000"/>
                    <a:pt x="2734733" y="2218267"/>
                  </a:cubicBezTo>
                  <a:cubicBezTo>
                    <a:pt x="2585155" y="2404534"/>
                    <a:pt x="2297289" y="2542822"/>
                    <a:pt x="2125133" y="2607733"/>
                  </a:cubicBezTo>
                  <a:cubicBezTo>
                    <a:pt x="1952978" y="2672644"/>
                    <a:pt x="1738489" y="2613377"/>
                    <a:pt x="1701800" y="2607733"/>
                  </a:cubicBezTo>
                  <a:cubicBezTo>
                    <a:pt x="1665111" y="2602089"/>
                    <a:pt x="1766711" y="2635956"/>
                    <a:pt x="1905000" y="2573867"/>
                  </a:cubicBezTo>
                  <a:cubicBezTo>
                    <a:pt x="2043289" y="2511778"/>
                    <a:pt x="2379133" y="2359378"/>
                    <a:pt x="2531533" y="2235200"/>
                  </a:cubicBezTo>
                  <a:cubicBezTo>
                    <a:pt x="2683933" y="2111022"/>
                    <a:pt x="2760133" y="1967089"/>
                    <a:pt x="2819400" y="1828800"/>
                  </a:cubicBezTo>
                  <a:cubicBezTo>
                    <a:pt x="2878667" y="1690511"/>
                    <a:pt x="2892778" y="1546578"/>
                    <a:pt x="2887133" y="1405467"/>
                  </a:cubicBezTo>
                  <a:cubicBezTo>
                    <a:pt x="2881488" y="1264356"/>
                    <a:pt x="2836333" y="1106311"/>
                    <a:pt x="2785533" y="982133"/>
                  </a:cubicBezTo>
                  <a:cubicBezTo>
                    <a:pt x="2734733" y="857955"/>
                    <a:pt x="2675466" y="764822"/>
                    <a:pt x="2582333" y="660400"/>
                  </a:cubicBezTo>
                  <a:cubicBezTo>
                    <a:pt x="2489200" y="555978"/>
                    <a:pt x="2359377" y="431800"/>
                    <a:pt x="2226733" y="355600"/>
                  </a:cubicBezTo>
                  <a:cubicBezTo>
                    <a:pt x="2094089" y="279400"/>
                    <a:pt x="1938867" y="234244"/>
                    <a:pt x="1786467" y="203200"/>
                  </a:cubicBezTo>
                  <a:cubicBezTo>
                    <a:pt x="1634067" y="172156"/>
                    <a:pt x="1476022" y="152400"/>
                    <a:pt x="1312333" y="169333"/>
                  </a:cubicBezTo>
                  <a:cubicBezTo>
                    <a:pt x="1148644" y="186266"/>
                    <a:pt x="962377" y="225778"/>
                    <a:pt x="804333" y="304800"/>
                  </a:cubicBezTo>
                  <a:cubicBezTo>
                    <a:pt x="646289" y="383822"/>
                    <a:pt x="493889" y="510823"/>
                    <a:pt x="364067" y="643467"/>
                  </a:cubicBezTo>
                  <a:cubicBezTo>
                    <a:pt x="234245" y="776111"/>
                    <a:pt x="0" y="1143000"/>
                    <a:pt x="8467" y="1117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33463" y="5113338"/>
            <a:ext cx="76533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Two settings: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Minor merger debris originates in a particular region in phase space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Background galaxy is perturbed resulting in an uneven distribution in phase space</a:t>
            </a:r>
          </a:p>
        </p:txBody>
      </p:sp>
      <p:sp>
        <p:nvSpPr>
          <p:cNvPr id="62470" name="TextBox 19"/>
          <p:cNvSpPr txBox="1">
            <a:spLocks noChangeArrowheads="1"/>
          </p:cNvSpPr>
          <p:nvPr/>
        </p:nvSpPr>
        <p:spPr bwMode="auto">
          <a:xfrm>
            <a:off x="2489200" y="4572000"/>
            <a:ext cx="111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8" charset="0"/>
              </a:rPr>
              <a:t>R </a:t>
            </a:r>
            <a:r>
              <a:rPr lang="en-US" sz="2400">
                <a:latin typeface="Calibri" pitchFamily="8" charset="0"/>
                <a:sym typeface="Wingdings" pitchFamily="8" charset="2"/>
              </a:rPr>
              <a:t></a:t>
            </a:r>
            <a:endParaRPr lang="en-US" sz="2400">
              <a:latin typeface="Calibri" pitchFamily="8" charset="0"/>
            </a:endParaRPr>
          </a:p>
        </p:txBody>
      </p:sp>
      <p:sp>
        <p:nvSpPr>
          <p:cNvPr id="62471" name="TextBox 20"/>
          <p:cNvSpPr txBox="1">
            <a:spLocks noChangeArrowheads="1"/>
          </p:cNvSpPr>
          <p:nvPr/>
        </p:nvSpPr>
        <p:spPr bwMode="auto">
          <a:xfrm>
            <a:off x="715963" y="2692400"/>
            <a:ext cx="111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8" charset="0"/>
              </a:rPr>
              <a:t>V</a:t>
            </a:r>
            <a:r>
              <a:rPr lang="en-US" sz="2400" baseline="-25000" dirty="0">
                <a:latin typeface="Calibri" pitchFamily="8" charset="0"/>
              </a:rPr>
              <a:t>R</a:t>
            </a:r>
          </a:p>
        </p:txBody>
      </p:sp>
      <p:sp>
        <p:nvSpPr>
          <p:cNvPr id="62472" name="TextBox 21"/>
          <p:cNvSpPr txBox="1">
            <a:spLocks noChangeArrowheads="1"/>
          </p:cNvSpPr>
          <p:nvPr/>
        </p:nvSpPr>
        <p:spPr bwMode="auto">
          <a:xfrm rot="-5400000">
            <a:off x="541338" y="2209800"/>
            <a:ext cx="576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Calibri" pitchFamily="8" charset="0"/>
                <a:sym typeface="Wingdings" pitchFamily="8" charset="2"/>
              </a:rPr>
              <a:t></a:t>
            </a:r>
            <a:endParaRPr lang="en-US" sz="2800" dirty="0">
              <a:latin typeface="Calibri" pitchFamily="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859338" y="4368800"/>
            <a:ext cx="3048000" cy="642938"/>
          </a:xfrm>
          <a:custGeom>
            <a:avLst/>
            <a:gdLst>
              <a:gd name="connsiteX0" fmla="*/ 0 w 3048000"/>
              <a:gd name="connsiteY0" fmla="*/ 118533 h 643467"/>
              <a:gd name="connsiteX1" fmla="*/ 16933 w 3048000"/>
              <a:gd name="connsiteY1" fmla="*/ 643467 h 643467"/>
              <a:gd name="connsiteX2" fmla="*/ 3048000 w 3048000"/>
              <a:gd name="connsiteY2" fmla="*/ 643467 h 643467"/>
              <a:gd name="connsiteX3" fmla="*/ 3048000 w 3048000"/>
              <a:gd name="connsiteY3" fmla="*/ 0 h 643467"/>
              <a:gd name="connsiteX4" fmla="*/ 2895600 w 3048000"/>
              <a:gd name="connsiteY4" fmla="*/ 270933 h 643467"/>
              <a:gd name="connsiteX5" fmla="*/ 2607733 w 3048000"/>
              <a:gd name="connsiteY5" fmla="*/ 440267 h 643467"/>
              <a:gd name="connsiteX6" fmla="*/ 1761066 w 3048000"/>
              <a:gd name="connsiteY6" fmla="*/ 440267 h 643467"/>
              <a:gd name="connsiteX7" fmla="*/ 1761066 w 3048000"/>
              <a:gd name="connsiteY7" fmla="*/ 558800 h 643467"/>
              <a:gd name="connsiteX8" fmla="*/ 931333 w 3048000"/>
              <a:gd name="connsiteY8" fmla="*/ 541867 h 643467"/>
              <a:gd name="connsiteX9" fmla="*/ 372533 w 3048000"/>
              <a:gd name="connsiteY9" fmla="*/ 457200 h 643467"/>
              <a:gd name="connsiteX10" fmla="*/ 16933 w 3048000"/>
              <a:gd name="connsiteY10" fmla="*/ 169333 h 643467"/>
              <a:gd name="connsiteX11" fmla="*/ 16933 w 3048000"/>
              <a:gd name="connsiteY11" fmla="*/ 169333 h 643467"/>
              <a:gd name="connsiteX0" fmla="*/ 0 w 3048000"/>
              <a:gd name="connsiteY0" fmla="*/ 118533 h 643467"/>
              <a:gd name="connsiteX1" fmla="*/ 16933 w 3048000"/>
              <a:gd name="connsiteY1" fmla="*/ 643467 h 643467"/>
              <a:gd name="connsiteX2" fmla="*/ 3048000 w 3048000"/>
              <a:gd name="connsiteY2" fmla="*/ 643467 h 643467"/>
              <a:gd name="connsiteX3" fmla="*/ 3048000 w 3048000"/>
              <a:gd name="connsiteY3" fmla="*/ 0 h 643467"/>
              <a:gd name="connsiteX4" fmla="*/ 2895600 w 3048000"/>
              <a:gd name="connsiteY4" fmla="*/ 270933 h 643467"/>
              <a:gd name="connsiteX5" fmla="*/ 2607733 w 3048000"/>
              <a:gd name="connsiteY5" fmla="*/ 440267 h 643467"/>
              <a:gd name="connsiteX6" fmla="*/ 1761066 w 3048000"/>
              <a:gd name="connsiteY6" fmla="*/ 440267 h 643467"/>
              <a:gd name="connsiteX7" fmla="*/ 1761066 w 3048000"/>
              <a:gd name="connsiteY7" fmla="*/ 558800 h 643467"/>
              <a:gd name="connsiteX8" fmla="*/ 931333 w 3048000"/>
              <a:gd name="connsiteY8" fmla="*/ 541867 h 643467"/>
              <a:gd name="connsiteX9" fmla="*/ 372533 w 3048000"/>
              <a:gd name="connsiteY9" fmla="*/ 457200 h 643467"/>
              <a:gd name="connsiteX10" fmla="*/ 16933 w 3048000"/>
              <a:gd name="connsiteY10" fmla="*/ 169333 h 643467"/>
              <a:gd name="connsiteX11" fmla="*/ 16933 w 3048000"/>
              <a:gd name="connsiteY11" fmla="*/ 169333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000" h="643467">
                <a:moveTo>
                  <a:pt x="0" y="118533"/>
                </a:moveTo>
                <a:lnTo>
                  <a:pt x="16933" y="643467"/>
                </a:lnTo>
                <a:lnTo>
                  <a:pt x="3048000" y="643467"/>
                </a:lnTo>
                <a:lnTo>
                  <a:pt x="3048000" y="0"/>
                </a:lnTo>
                <a:lnTo>
                  <a:pt x="2895600" y="270933"/>
                </a:lnTo>
                <a:lnTo>
                  <a:pt x="2607733" y="440267"/>
                </a:lnTo>
                <a:lnTo>
                  <a:pt x="1761066" y="440267"/>
                </a:lnTo>
                <a:lnTo>
                  <a:pt x="1761066" y="558800"/>
                </a:lnTo>
                <a:lnTo>
                  <a:pt x="931333" y="541867"/>
                </a:lnTo>
                <a:cubicBezTo>
                  <a:pt x="745066" y="513645"/>
                  <a:pt x="558800" y="536264"/>
                  <a:pt x="372533" y="457200"/>
                </a:cubicBezTo>
                <a:lnTo>
                  <a:pt x="16933" y="169333"/>
                </a:lnTo>
                <a:lnTo>
                  <a:pt x="16933" y="169333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9515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Disk perturbed by a low mass satellite passing through </a:t>
            </a:r>
            <a:r>
              <a:rPr lang="en-US" sz="4000" dirty="0" smtClean="0">
                <a:ea typeface="+mj-ea"/>
                <a:cs typeface="+mj-cs"/>
              </a:rPr>
              <a:t>the outer Galactic </a:t>
            </a:r>
            <a:r>
              <a:rPr lang="en-US" sz="4000" dirty="0" smtClean="0">
                <a:ea typeface="+mj-ea"/>
                <a:cs typeface="+mj-cs"/>
              </a:rPr>
              <a:t>disk</a:t>
            </a:r>
          </a:p>
        </p:txBody>
      </p:sp>
      <p:pic>
        <p:nvPicPr>
          <p:cNvPr id="63491" name="Picture 3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388" y="203200"/>
            <a:ext cx="1766887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Picture 2.png"/>
          <p:cNvPicPr>
            <a:picLocks noChangeAspect="1"/>
          </p:cNvPicPr>
          <p:nvPr/>
        </p:nvPicPr>
        <p:blipFill>
          <a:blip r:embed="rId3"/>
          <a:srcRect l="10455" b="8002"/>
          <a:stretch>
            <a:fillRect/>
          </a:stretch>
        </p:blipFill>
        <p:spPr bwMode="auto">
          <a:xfrm>
            <a:off x="528638" y="2366963"/>
            <a:ext cx="62658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493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52400" y="4521201"/>
            <a:ext cx="1355725" cy="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 type="arrow" w="lg" len="lg"/>
          </a:ln>
        </p:spPr>
      </p:cxnSp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1201738" y="5367338"/>
            <a:ext cx="74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271463" y="4284663"/>
            <a:ext cx="744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v</a:t>
            </a:r>
          </a:p>
        </p:txBody>
      </p:sp>
      <p:cxnSp>
        <p:nvCxnSpPr>
          <p:cNvPr id="63496" name="Straight Arrow Connector 9"/>
          <p:cNvCxnSpPr>
            <a:cxnSpLocks noChangeShapeType="1"/>
          </p:cNvCxnSpPr>
          <p:nvPr/>
        </p:nvCxnSpPr>
        <p:spPr bwMode="auto">
          <a:xfrm flipV="1">
            <a:off x="947738" y="5367338"/>
            <a:ext cx="1422400" cy="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lg" len="lg"/>
          </a:ln>
        </p:spPr>
      </p:cxnSp>
      <p:sp>
        <p:nvSpPr>
          <p:cNvPr id="63497" name="TextBox 15"/>
          <p:cNvSpPr txBox="1">
            <a:spLocks noChangeArrowheads="1"/>
          </p:cNvSpPr>
          <p:nvPr/>
        </p:nvSpPr>
        <p:spPr bwMode="auto">
          <a:xfrm>
            <a:off x="1828800" y="5638800"/>
            <a:ext cx="4452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streams induced over short timescales as well as heating and mixing</a:t>
            </a:r>
          </a:p>
          <a:p>
            <a:r>
              <a:rPr lang="en-US"/>
              <a:t>(Quillen et al.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5"/>
          <p:cNvSpPr>
            <a:spLocks noGrp="1"/>
          </p:cNvSpPr>
          <p:nvPr>
            <p:ph type="title"/>
          </p:nvPr>
        </p:nvSpPr>
        <p:spPr>
          <a:xfrm>
            <a:off x="685800" y="271463"/>
            <a:ext cx="4056063" cy="1481137"/>
          </a:xfrm>
        </p:spPr>
        <p:txBody>
          <a:bodyPr/>
          <a:lstStyle/>
          <a:p>
            <a:pPr eaLnBrk="1" hangingPunct="1"/>
            <a:r>
              <a:rPr lang="en-US" sz="3600" smtClean="0"/>
              <a:t>Phase wrapping </a:t>
            </a:r>
            <a:br>
              <a:rPr lang="en-US" sz="3600" smtClean="0"/>
            </a:br>
            <a:r>
              <a:rPr lang="en-US" sz="3600" smtClean="0"/>
              <a:t>in the disk</a:t>
            </a:r>
          </a:p>
        </p:txBody>
      </p:sp>
      <p:pic>
        <p:nvPicPr>
          <p:cNvPr id="64515" name="Picture 8" descr="Picture 1.png"/>
          <p:cNvPicPr>
            <a:picLocks noChangeAspect="1"/>
          </p:cNvPicPr>
          <p:nvPr/>
        </p:nvPicPr>
        <p:blipFill>
          <a:blip r:embed="rId2"/>
          <a:srcRect t="4404"/>
          <a:stretch>
            <a:fillRect/>
          </a:stretch>
        </p:blipFill>
        <p:spPr bwMode="auto">
          <a:xfrm>
            <a:off x="68263" y="1504950"/>
            <a:ext cx="90757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9" descr="Picture 2.png"/>
          <p:cNvPicPr>
            <a:picLocks noChangeAspect="1"/>
          </p:cNvPicPr>
          <p:nvPr/>
        </p:nvPicPr>
        <p:blipFill>
          <a:blip r:embed="rId3"/>
          <a:srcRect t="6992"/>
          <a:stretch>
            <a:fillRect/>
          </a:stretch>
        </p:blipFill>
        <p:spPr bwMode="auto">
          <a:xfrm>
            <a:off x="50800" y="4579938"/>
            <a:ext cx="914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>
            <a:off x="914400" y="3182938"/>
            <a:ext cx="846138" cy="1587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lg" len="lg"/>
          </a:ln>
        </p:spPr>
      </p:cxn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1744663" y="2997200"/>
            <a:ext cx="37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cxnSp>
        <p:nvCxnSpPr>
          <p:cNvPr id="64519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4794" y="2218531"/>
            <a:ext cx="1320800" cy="1588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 type="arrow" w="lg" len="lg"/>
          </a:ln>
        </p:spPr>
      </p:cxn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881063" y="2370138"/>
            <a:ext cx="37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u</a:t>
            </a:r>
          </a:p>
        </p:txBody>
      </p:sp>
      <p:sp>
        <p:nvSpPr>
          <p:cNvPr id="64521" name="TextBox 10"/>
          <p:cNvSpPr txBox="1">
            <a:spLocks noChangeArrowheads="1"/>
          </p:cNvSpPr>
          <p:nvPr/>
        </p:nvSpPr>
        <p:spPr bwMode="auto">
          <a:xfrm>
            <a:off x="490538" y="6230938"/>
            <a:ext cx="865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Semi-analytical model constructed by weighting with epicyclic angle</a:t>
            </a:r>
          </a:p>
        </p:txBody>
      </p:sp>
      <p:cxnSp>
        <p:nvCxnSpPr>
          <p:cNvPr id="64522" name="Straight Arrow Connector 12"/>
          <p:cNvCxnSpPr>
            <a:cxnSpLocks noChangeShapeType="1"/>
          </p:cNvCxnSpPr>
          <p:nvPr/>
        </p:nvCxnSpPr>
        <p:spPr bwMode="auto">
          <a:xfrm flipV="1">
            <a:off x="2811463" y="4402138"/>
            <a:ext cx="5689600" cy="34925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arrow" w="lg" len="lg"/>
          </a:ln>
        </p:spPr>
      </p:cxnSp>
      <p:sp>
        <p:nvSpPr>
          <p:cNvPr id="64523" name="TextBox 14"/>
          <p:cNvSpPr txBox="1">
            <a:spLocks noChangeArrowheads="1"/>
          </p:cNvSpPr>
          <p:nvPr/>
        </p:nvSpPr>
        <p:spPr bwMode="auto">
          <a:xfrm>
            <a:off x="1811338" y="4216400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64524" name="TextBox 16"/>
          <p:cNvSpPr txBox="1">
            <a:spLocks noChangeArrowheads="1"/>
          </p:cNvSpPr>
          <p:nvPr/>
        </p:nvSpPr>
        <p:spPr bwMode="auto">
          <a:xfrm>
            <a:off x="4605338" y="609600"/>
            <a:ext cx="4284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following uneven distribution in epicylic oscillation angle, the thick disk can exhibit streams		(Minchev et al.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Signature of a minor merger in the distribution of disk stars in an N-body simulation</a:t>
            </a:r>
          </a:p>
        </p:txBody>
      </p:sp>
      <p:pic>
        <p:nvPicPr>
          <p:cNvPr id="65539" name="Picture 4" descr="Screen Shot 2013-05-07 at 8.27.36 PM.png"/>
          <p:cNvPicPr>
            <a:picLocks noChangeAspect="1"/>
          </p:cNvPicPr>
          <p:nvPr/>
        </p:nvPicPr>
        <p:blipFill>
          <a:blip r:embed="rId2"/>
          <a:srcRect t="8090"/>
          <a:stretch>
            <a:fillRect/>
          </a:stretch>
        </p:blipFill>
        <p:spPr bwMode="auto">
          <a:xfrm>
            <a:off x="795338" y="1997075"/>
            <a:ext cx="77216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795338" y="5545138"/>
            <a:ext cx="6486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Substructure in E/L persists for 2 Gyr after merger</a:t>
            </a:r>
          </a:p>
          <a:p>
            <a:r>
              <a:rPr lang="en-US">
                <a:latin typeface="Calibri" pitchFamily="8" charset="0"/>
              </a:rPr>
              <a:t>Gomez et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Summary/Conclusion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Beautiful rich dynamics implies that we will continue to discover structure in forthcoming large scale surveys of the Galaxy disk</a:t>
            </a:r>
          </a:p>
          <a:p>
            <a:pPr eaLnBrk="1" hangingPunct="1"/>
            <a:r>
              <a:rPr lang="en-US" smtClean="0"/>
              <a:t>Prospects of precision measurements as well as constraints on past evolution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Dissolution of a cluster</a:t>
            </a:r>
          </a:p>
        </p:txBody>
      </p:sp>
      <p:pic>
        <p:nvPicPr>
          <p:cNvPr id="67587" name="Picture 3" descr="/Users/aquillen/Documents/Talks/movies/clustermovie.gif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423988" y="1293813"/>
            <a:ext cx="6226175" cy="4668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uv plane vs orbital elements</a:t>
            </a:r>
          </a:p>
        </p:txBody>
      </p:sp>
      <p:sp>
        <p:nvSpPr>
          <p:cNvPr id="8" name="Oval 7"/>
          <p:cNvSpPr/>
          <p:nvPr/>
        </p:nvSpPr>
        <p:spPr>
          <a:xfrm>
            <a:off x="3095625" y="2803525"/>
            <a:ext cx="2524125" cy="163512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38538" y="3159125"/>
            <a:ext cx="1608137" cy="949325"/>
          </a:xfrm>
          <a:prstGeom prst="ellipse">
            <a:avLst/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4588" y="2357438"/>
            <a:ext cx="3892550" cy="2533650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9750" y="1817688"/>
            <a:ext cx="2073275" cy="1828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86263" y="3638550"/>
            <a:ext cx="2708275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3025" y="1817688"/>
            <a:ext cx="23129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epicyclic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angle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φ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Arc 21"/>
          <p:cNvSpPr/>
          <p:nvPr/>
        </p:nvSpPr>
        <p:spPr>
          <a:xfrm rot="630108">
            <a:off x="5157788" y="2490788"/>
            <a:ext cx="1517650" cy="1492250"/>
          </a:xfrm>
          <a:prstGeom prst="arc">
            <a:avLst/>
          </a:prstGeom>
          <a:ln>
            <a:solidFill>
              <a:schemeClr val="accent2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49750" y="3646488"/>
            <a:ext cx="1270000" cy="966787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3" name="TextBox 26"/>
          <p:cNvSpPr txBox="1">
            <a:spLocks noChangeArrowheads="1"/>
          </p:cNvSpPr>
          <p:nvPr/>
        </p:nvSpPr>
        <p:spPr bwMode="auto">
          <a:xfrm>
            <a:off x="5938838" y="4438650"/>
            <a:ext cx="2311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Calibri" pitchFamily="8" charset="0"/>
              </a:rPr>
              <a:t>epicyclic</a:t>
            </a:r>
            <a:r>
              <a:rPr lang="en-US" sz="3200" dirty="0">
                <a:solidFill>
                  <a:schemeClr val="accent1"/>
                </a:solidFill>
                <a:latin typeface="Calibri" pitchFamily="8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Calibri" pitchFamily="8" charset="0"/>
              </a:rPr>
              <a:t>amplitude, a</a:t>
            </a:r>
            <a:endParaRPr lang="en-US" sz="3200" dirty="0">
              <a:solidFill>
                <a:schemeClr val="accent1"/>
              </a:solidFill>
              <a:latin typeface="Calibri" pitchFamily="8" charset="0"/>
            </a:endParaRPr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rot="18900000">
            <a:off x="-1263650" y="2614613"/>
            <a:ext cx="11299825" cy="11304587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>
          <a:xfrm rot="18900000">
            <a:off x="-1214438" y="1919288"/>
            <a:ext cx="11299826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 rot="18900000">
            <a:off x="-1222375" y="3327400"/>
            <a:ext cx="11299825" cy="11304588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8900000">
            <a:off x="-1244600" y="4019550"/>
            <a:ext cx="11299825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946944" y="2885282"/>
            <a:ext cx="2935287" cy="0"/>
          </a:xfrm>
          <a:prstGeom prst="straightConnector1">
            <a:avLst/>
          </a:prstGeom>
          <a:ln w="34925"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9" name="TextBox 38"/>
          <p:cNvSpPr txBox="1">
            <a:spLocks noChangeArrowheads="1"/>
          </p:cNvSpPr>
          <p:nvPr/>
        </p:nvSpPr>
        <p:spPr bwMode="auto">
          <a:xfrm>
            <a:off x="2414588" y="1116013"/>
            <a:ext cx="598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8000"/>
                </a:solidFill>
                <a:latin typeface="Calibri" pitchFamily="8" charset="0"/>
              </a:rPr>
              <a:t>mean radius r</a:t>
            </a:r>
            <a:r>
              <a:rPr lang="en-US" sz="3200" baseline="-25000">
                <a:solidFill>
                  <a:srgbClr val="008000"/>
                </a:solidFill>
                <a:latin typeface="Calibri" pitchFamily="8" charset="0"/>
              </a:rPr>
              <a:t>g</a:t>
            </a:r>
          </a:p>
        </p:txBody>
      </p:sp>
      <p:sp>
        <p:nvSpPr>
          <p:cNvPr id="22550" name="TextBox 25"/>
          <p:cNvSpPr txBox="1">
            <a:spLocks noChangeArrowheads="1"/>
          </p:cNvSpPr>
          <p:nvPr/>
        </p:nvSpPr>
        <p:spPr bwMode="auto">
          <a:xfrm>
            <a:off x="3663950" y="3316288"/>
            <a:ext cx="1482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circular </a:t>
            </a:r>
          </a:p>
          <a:p>
            <a:r>
              <a:rPr lang="en-US">
                <a:latin typeface="Calibri" pitchFamily="8" charset="0"/>
              </a:rPr>
              <a:t>orbits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90625" y="1616075"/>
            <a:ext cx="6088063" cy="4711700"/>
            <a:chOff x="1190625" y="1616075"/>
            <a:chExt cx="6088063" cy="47117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12938" y="5678488"/>
              <a:ext cx="4919662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-117475" y="3646488"/>
              <a:ext cx="4062413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TextBox 10"/>
            <p:cNvSpPr txBox="1">
              <a:spLocks noChangeArrowheads="1"/>
            </p:cNvSpPr>
            <p:nvPr/>
          </p:nvSpPr>
          <p:spPr bwMode="auto">
            <a:xfrm>
              <a:off x="2414588" y="5680075"/>
              <a:ext cx="48641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 pitchFamily="8" charset="0"/>
                </a:rPr>
                <a:t>u radial velocity (km/s)</a:t>
              </a:r>
            </a:p>
          </p:txBody>
        </p:sp>
        <p:sp>
          <p:nvSpPr>
            <p:cNvPr id="22537" name="TextBox 11"/>
            <p:cNvSpPr txBox="1">
              <a:spLocks noChangeArrowheads="1"/>
            </p:cNvSpPr>
            <p:nvPr/>
          </p:nvSpPr>
          <p:spPr bwMode="auto">
            <a:xfrm rot="-5400000">
              <a:off x="-23018" y="3017043"/>
              <a:ext cx="3073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 pitchFamily="8" charset="0"/>
                </a:rPr>
                <a:t>v  tangential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304507" y="5596732"/>
              <a:ext cx="1635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1930191" y="3613463"/>
            <a:ext cx="186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9475" cy="1143000"/>
          </a:xfrm>
        </p:spPr>
        <p:txBody>
          <a:bodyPr/>
          <a:lstStyle/>
          <a:p>
            <a:pPr eaLnBrk="1" hangingPunct="1"/>
            <a:r>
              <a:rPr lang="en-US" smtClean="0"/>
              <a:t>uv plane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12938" y="5678488"/>
            <a:ext cx="49196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117475" y="3646488"/>
            <a:ext cx="406241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95625" y="2803525"/>
            <a:ext cx="2524125" cy="163512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38538" y="3159125"/>
            <a:ext cx="1608137" cy="949325"/>
          </a:xfrm>
          <a:prstGeom prst="ellipse">
            <a:avLst/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4588" y="2357438"/>
            <a:ext cx="3892550" cy="2533650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2714625" y="5680075"/>
            <a:ext cx="486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pitchFamily="8" charset="0"/>
              </a:rPr>
              <a:t>radial velocity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 rot="-5400000">
            <a:off x="-424656" y="3418681"/>
            <a:ext cx="3876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pitchFamily="8" charset="0"/>
              </a:rPr>
              <a:t>angular momentum</a:t>
            </a:r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rot="18900000">
            <a:off x="-1263650" y="2614613"/>
            <a:ext cx="11299825" cy="11304587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>
          <a:xfrm rot="18900000">
            <a:off x="-1214438" y="1919288"/>
            <a:ext cx="11299826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 rot="18900000">
            <a:off x="-1222375" y="3327400"/>
            <a:ext cx="11299825" cy="11304588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8900000">
            <a:off x="-1244600" y="4019550"/>
            <a:ext cx="11299825" cy="11306175"/>
          </a:xfrm>
          <a:prstGeom prst="arc">
            <a:avLst>
              <a:gd name="adj1" fmla="val 17520598"/>
              <a:gd name="adj2" fmla="val 2036195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946944" y="2885282"/>
            <a:ext cx="2935287" cy="0"/>
          </a:xfrm>
          <a:prstGeom prst="straightConnector1">
            <a:avLst/>
          </a:prstGeom>
          <a:ln w="34925"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Box 38"/>
          <p:cNvSpPr txBox="1">
            <a:spLocks noChangeArrowheads="1"/>
          </p:cNvSpPr>
          <p:nvPr/>
        </p:nvSpPr>
        <p:spPr bwMode="auto">
          <a:xfrm>
            <a:off x="2414588" y="1116013"/>
            <a:ext cx="598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8000"/>
                </a:solidFill>
                <a:latin typeface="Calibri" pitchFamily="8" charset="0"/>
              </a:rPr>
              <a:t>mean radius r</a:t>
            </a:r>
            <a:r>
              <a:rPr lang="en-US" sz="3200" baseline="-25000">
                <a:solidFill>
                  <a:srgbClr val="008000"/>
                </a:solidFill>
                <a:latin typeface="Calibri" pitchFamily="8" charset="0"/>
              </a:rPr>
              <a:t>g</a:t>
            </a:r>
          </a:p>
        </p:txBody>
      </p:sp>
      <p:sp>
        <p:nvSpPr>
          <p:cNvPr id="23568" name="TextBox 25"/>
          <p:cNvSpPr txBox="1">
            <a:spLocks noChangeArrowheads="1"/>
          </p:cNvSpPr>
          <p:nvPr/>
        </p:nvSpPr>
        <p:spPr bwMode="auto">
          <a:xfrm>
            <a:off x="3911600" y="3228975"/>
            <a:ext cx="1482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circular </a:t>
            </a:r>
          </a:p>
          <a:p>
            <a:r>
              <a:rPr lang="en-US">
                <a:latin typeface="Calibri" pitchFamily="8" charset="0"/>
              </a:rPr>
              <a:t>orbits</a:t>
            </a:r>
          </a:p>
        </p:txBody>
      </p:sp>
      <p:sp>
        <p:nvSpPr>
          <p:cNvPr id="23569" name="TextBox 23"/>
          <p:cNvSpPr txBox="1">
            <a:spLocks noChangeArrowheads="1"/>
          </p:cNvSpPr>
          <p:nvPr/>
        </p:nvSpPr>
        <p:spPr bwMode="auto">
          <a:xfrm>
            <a:off x="5619750" y="1417638"/>
            <a:ext cx="254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orbits with high angular momentum coming into solar neighborhood from outer galaxy</a:t>
            </a:r>
          </a:p>
        </p:txBody>
      </p:sp>
      <p:sp>
        <p:nvSpPr>
          <p:cNvPr id="23570" name="TextBox 24"/>
          <p:cNvSpPr txBox="1">
            <a:spLocks noChangeArrowheads="1"/>
          </p:cNvSpPr>
          <p:nvPr/>
        </p:nvSpPr>
        <p:spPr bwMode="auto">
          <a:xfrm>
            <a:off x="6146800" y="3768196"/>
            <a:ext cx="22558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orbits with low angular momentum coming into solar neighborhood from inner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Analogy with Kirkwood gaps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920750" y="4848225"/>
            <a:ext cx="7051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Resonant gaps with Jupiter are not clearly seen in radial distribution but are clearly seen in the </a:t>
            </a:r>
            <a:r>
              <a:rPr lang="en-US" b="1" dirty="0">
                <a:solidFill>
                  <a:srgbClr val="000000"/>
                </a:solidFill>
                <a:latin typeface="Calibri" pitchFamily="8" charset="0"/>
              </a:rPr>
              <a:t>semi-major axis </a:t>
            </a:r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distribution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Semi-major axis sets orbital period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In the Solar neighborhood the angular momentum (</a:t>
            </a:r>
            <a:r>
              <a:rPr lang="en-US" dirty="0" err="1">
                <a:solidFill>
                  <a:srgbClr val="000000"/>
                </a:solidFill>
                <a:latin typeface="Calibri" pitchFamily="8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alibri" pitchFamily="8" charset="0"/>
              </a:rPr>
              <a:t> velocity component) sets the orbital period and so the location of resonances</a:t>
            </a:r>
          </a:p>
        </p:txBody>
      </p:sp>
      <p:pic>
        <p:nvPicPr>
          <p:cNvPr id="24580" name="Picture 6" descr="1000px-Kirkwood_Gaps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557338"/>
            <a:ext cx="42164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913063" y="2438400"/>
            <a:ext cx="143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8" charset="0"/>
              </a:rPr>
              <a:t>gaps!</a:t>
            </a:r>
          </a:p>
        </p:txBody>
      </p:sp>
      <p:grpSp>
        <p:nvGrpSpPr>
          <p:cNvPr id="24582" name="Group 16"/>
          <p:cNvGrpSpPr>
            <a:grpSpLocks/>
          </p:cNvGrpSpPr>
          <p:nvPr/>
        </p:nvGrpSpPr>
        <p:grpSpPr bwMode="auto">
          <a:xfrm>
            <a:off x="4919663" y="1373188"/>
            <a:ext cx="3741737" cy="3368675"/>
            <a:chOff x="4919184" y="1372740"/>
            <a:chExt cx="3742272" cy="3368591"/>
          </a:xfrm>
        </p:grpSpPr>
        <p:grpSp>
          <p:nvGrpSpPr>
            <p:cNvPr id="24583" name="Group 12"/>
            <p:cNvGrpSpPr>
              <a:grpSpLocks/>
            </p:cNvGrpSpPr>
            <p:nvPr/>
          </p:nvGrpSpPr>
          <p:grpSpPr bwMode="auto">
            <a:xfrm>
              <a:off x="4919184" y="1372740"/>
              <a:ext cx="3742272" cy="3368591"/>
              <a:chOff x="4919184" y="1372740"/>
              <a:chExt cx="3742272" cy="3368591"/>
            </a:xfrm>
          </p:grpSpPr>
          <p:pic>
            <p:nvPicPr>
              <p:cNvPr id="24587" name="Picture 7" descr="InnerSolarSystem-e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19184" y="1388547"/>
                <a:ext cx="3352784" cy="3352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8" name="TextBox 8"/>
              <p:cNvSpPr txBox="1">
                <a:spLocks noChangeArrowheads="1"/>
              </p:cNvSpPr>
              <p:nvPr/>
            </p:nvSpPr>
            <p:spPr bwMode="auto">
              <a:xfrm>
                <a:off x="5731942" y="1828334"/>
                <a:ext cx="143933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Calibri" pitchFamily="8" charset="0"/>
                  </a:rPr>
                  <a:t>no gaps</a:t>
                </a:r>
              </a:p>
            </p:txBody>
          </p:sp>
          <p:sp>
            <p:nvSpPr>
              <p:cNvPr id="24589" name="TextBox 10"/>
              <p:cNvSpPr txBox="1">
                <a:spLocks noChangeArrowheads="1"/>
              </p:cNvSpPr>
              <p:nvPr/>
            </p:nvSpPr>
            <p:spPr bwMode="auto">
              <a:xfrm>
                <a:off x="4919184" y="1372740"/>
                <a:ext cx="3742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pitchFamily="8" charset="0"/>
                  </a:rPr>
                  <a:t>asteroids in the inner solar system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63667" y="1726743"/>
                <a:ext cx="2929357" cy="277488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452660" y="4063485"/>
              <a:ext cx="271501" cy="211133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5" name="TextBox 14"/>
            <p:cNvSpPr txBox="1">
              <a:spLocks noChangeArrowheads="1"/>
            </p:cNvSpPr>
            <p:nvPr/>
          </p:nvSpPr>
          <p:spPr bwMode="auto">
            <a:xfrm>
              <a:off x="5300142" y="4274027"/>
              <a:ext cx="11514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8" charset="0"/>
                </a:rPr>
                <a:t>Jupiter</a:t>
              </a:r>
            </a:p>
          </p:txBody>
        </p:sp>
        <p:sp>
          <p:nvSpPr>
            <p:cNvPr id="24586" name="TextBox 15"/>
            <p:cNvSpPr txBox="1">
              <a:spLocks noChangeArrowheads="1"/>
            </p:cNvSpPr>
            <p:nvPr/>
          </p:nvSpPr>
          <p:spPr bwMode="auto">
            <a:xfrm>
              <a:off x="6349992" y="2851658"/>
              <a:ext cx="524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8" charset="0"/>
                </a:rPr>
                <a:t>Sun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90538"/>
            <a:ext cx="8131175" cy="1262062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000000"/>
                </a:solidFill>
              </a:rPr>
              <a:t>Interpreting the UV plane with resonances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184275" y="2401888"/>
          <a:ext cx="3049588" cy="1120775"/>
        </p:xfrm>
        <a:graphic>
          <a:graphicData uri="http://schemas.openxmlformats.org/presentationml/2006/ole">
            <p:oleObj spid="_x0000_s25602" name="Equation" r:id="rId3" imgW="1726920" imgH="634680" progId="">
              <p:embed/>
            </p:oleObj>
          </a:graphicData>
        </a:graphic>
      </p:graphicFrame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52450" y="15621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71450"/>
            <a:endParaRPr lang="en-US"/>
          </a:p>
          <a:p>
            <a:pPr indent="171450"/>
            <a:endParaRPr lang="en-US"/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779463" y="1651000"/>
            <a:ext cx="3436937" cy="355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The orbital period is set by </a:t>
            </a:r>
            <a:r>
              <a:rPr lang="en-US" b="1" dirty="0" err="1">
                <a:latin typeface="Calibri" pitchFamily="8" charset="0"/>
                <a:ea typeface="Arial" pitchFamily="8" charset="0"/>
                <a:cs typeface="Arial" pitchFamily="8" charset="0"/>
              </a:rPr>
              <a:t>v</a:t>
            </a:r>
            <a:r>
              <a:rPr lang="en-US" b="1" dirty="0">
                <a:latin typeface="Calibri" pitchFamily="8" charset="0"/>
                <a:ea typeface="Arial" pitchFamily="8" charset="0"/>
                <a:cs typeface="Arial" pitchFamily="8" charset="0"/>
              </a:rPr>
              <a:t>, </a:t>
            </a: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the tangential velocity component</a:t>
            </a: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8" charset="0"/>
              <a:ea typeface="Arial" pitchFamily="8" charset="0"/>
              <a:cs typeface="Arial" pitchFamily="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ea typeface="Arial" pitchFamily="8" charset="0"/>
                <a:cs typeface="Arial" pitchFamily="8" charset="0"/>
              </a:rPr>
              <a:t>Resonance with the bar is crossed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Gap due to Outer </a:t>
            </a:r>
            <a:r>
              <a:rPr lang="en-US" dirty="0" err="1">
                <a:latin typeface="Calibri" pitchFamily="8" charset="0"/>
                <a:ea typeface="Arial" pitchFamily="8" charset="0"/>
                <a:cs typeface="Arial" pitchFamily="8" charset="0"/>
              </a:rPr>
              <a:t>Lindblad</a:t>
            </a: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 resonance with Bar (e.g., </a:t>
            </a:r>
            <a:r>
              <a:rPr lang="en-US" dirty="0" err="1">
                <a:latin typeface="Calibri" pitchFamily="8" charset="0"/>
                <a:ea typeface="Arial" pitchFamily="8" charset="0"/>
                <a:cs typeface="Arial" pitchFamily="8" charset="0"/>
              </a:rPr>
              <a:t>Dehnen</a:t>
            </a:r>
            <a:r>
              <a:rPr lang="en-US" dirty="0">
                <a:latin typeface="Calibri" pitchFamily="8" charset="0"/>
                <a:ea typeface="Arial" pitchFamily="8" charset="0"/>
                <a:cs typeface="Arial" pitchFamily="8" charset="0"/>
              </a:rPr>
              <a:t> 2000)</a:t>
            </a:r>
          </a:p>
        </p:txBody>
      </p:sp>
      <p:grpSp>
        <p:nvGrpSpPr>
          <p:cNvPr id="25606" name="Group 19"/>
          <p:cNvGrpSpPr>
            <a:grpSpLocks/>
          </p:cNvGrpSpPr>
          <p:nvPr/>
        </p:nvGrpSpPr>
        <p:grpSpPr bwMode="auto">
          <a:xfrm>
            <a:off x="4411663" y="3263900"/>
            <a:ext cx="3795712" cy="3074988"/>
            <a:chOff x="4868319" y="3381499"/>
            <a:chExt cx="3795714" cy="3074865"/>
          </a:xfrm>
        </p:grpSpPr>
        <p:pic>
          <p:nvPicPr>
            <p:cNvPr id="25614" name="Picture 3"/>
            <p:cNvPicPr>
              <a:picLocks noChangeAspect="1" noChangeArrowheads="1"/>
            </p:cNvPicPr>
            <p:nvPr/>
          </p:nvPicPr>
          <p:blipFill>
            <a:blip r:embed="rId4"/>
            <a:srcRect l="38477" t="8420" r="6798"/>
            <a:stretch>
              <a:fillRect/>
            </a:stretch>
          </p:blipFill>
          <p:spPr bwMode="auto">
            <a:xfrm>
              <a:off x="4868319" y="3381499"/>
              <a:ext cx="3795714" cy="307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flipV="1">
              <a:off x="6332527" y="5004730"/>
              <a:ext cx="169335" cy="728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TextBox 17"/>
            <p:cNvSpPr txBox="1">
              <a:spLocks noChangeArrowheads="1"/>
            </p:cNvSpPr>
            <p:nvPr/>
          </p:nvSpPr>
          <p:spPr bwMode="auto">
            <a:xfrm>
              <a:off x="6417733" y="5520267"/>
              <a:ext cx="1879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pitchFamily="8" charset="0"/>
                  <a:cs typeface="Arial" pitchFamily="8" charset="0"/>
                </a:rPr>
                <a:t>Hercules stream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489325" y="4014788"/>
            <a:ext cx="2530475" cy="7096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4624388" y="1638300"/>
            <a:ext cx="3527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8" charset="0"/>
              </a:rPr>
              <a:t>Analogy in celestial mechanics:  the orbital period is set by the semi-major axis</a:t>
            </a:r>
          </a:p>
        </p:txBody>
      </p:sp>
      <p:sp>
        <p:nvSpPr>
          <p:cNvPr id="25610" name="Text Box 18"/>
          <p:cNvSpPr txBox="1">
            <a:spLocks noChangeArrowheads="1"/>
          </p:cNvSpPr>
          <p:nvPr/>
        </p:nvSpPr>
        <p:spPr bwMode="auto">
          <a:xfrm>
            <a:off x="4286250" y="6223000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ea typeface="Arial" pitchFamily="8" charset="0"/>
                <a:cs typeface="Arial" pitchFamily="8" charset="0"/>
              </a:rPr>
              <a:t>Radial velocity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71938" y="2133600"/>
            <a:ext cx="4413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2" name="Text Box 18"/>
          <p:cNvSpPr txBox="1">
            <a:spLocks noChangeArrowheads="1"/>
          </p:cNvSpPr>
          <p:nvPr/>
        </p:nvSpPr>
        <p:spPr bwMode="auto">
          <a:xfrm rot="-5400000">
            <a:off x="3068637" y="4327526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ea typeface="Arial" pitchFamily="8" charset="0"/>
                <a:cs typeface="Arial" pitchFamily="8" charset="0"/>
              </a:rPr>
              <a:t>tangential  velocity v</a:t>
            </a:r>
          </a:p>
        </p:txBody>
      </p:sp>
      <p:sp>
        <p:nvSpPr>
          <p:cNvPr id="25613" name="TextBox 29"/>
          <p:cNvSpPr txBox="1">
            <a:spLocks noChangeArrowheads="1"/>
          </p:cNvSpPr>
          <p:nvPr/>
        </p:nvSpPr>
        <p:spPr bwMode="auto">
          <a:xfrm>
            <a:off x="5113338" y="3065463"/>
            <a:ext cx="303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Hipparcos velocity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Directions correspond to points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 the </a:t>
            </a:r>
            <a:r>
              <a:rPr lang="en-US" dirty="0" err="1" smtClean="0">
                <a:ea typeface="+mj-ea"/>
                <a:cs typeface="+mj-cs"/>
              </a:rPr>
              <a:t>uv</a:t>
            </a:r>
            <a:r>
              <a:rPr lang="en-US" dirty="0" smtClean="0">
                <a:ea typeface="+mj-ea"/>
                <a:cs typeface="+mj-cs"/>
              </a:rPr>
              <a:t> plane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7" name="TextBox 15"/>
          <p:cNvSpPr txBox="1">
            <a:spLocks noChangeArrowheads="1"/>
          </p:cNvSpPr>
          <p:nvPr/>
        </p:nvSpPr>
        <p:spPr bwMode="auto">
          <a:xfrm>
            <a:off x="1233488" y="2146300"/>
            <a:ext cx="310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In this neighborhood there are two different velocity vectors</a:t>
            </a:r>
          </a:p>
        </p:txBody>
      </p:sp>
      <p:grpSp>
        <p:nvGrpSpPr>
          <p:cNvPr id="26640" name="Group 14"/>
          <p:cNvGrpSpPr>
            <a:grpSpLocks/>
          </p:cNvGrpSpPr>
          <p:nvPr/>
        </p:nvGrpSpPr>
        <p:grpSpPr bwMode="auto">
          <a:xfrm>
            <a:off x="685800" y="3153121"/>
            <a:ext cx="3657600" cy="3095280"/>
            <a:chOff x="3505200" y="3343229"/>
            <a:chExt cx="3657600" cy="3095042"/>
          </a:xfrm>
        </p:grpSpPr>
        <p:grpSp>
          <p:nvGrpSpPr>
            <p:cNvPr id="26642" name="Group 12"/>
            <p:cNvGrpSpPr>
              <a:grpSpLocks/>
            </p:cNvGrpSpPr>
            <p:nvPr/>
          </p:nvGrpSpPr>
          <p:grpSpPr bwMode="auto">
            <a:xfrm>
              <a:off x="3505200" y="3343229"/>
              <a:ext cx="3657600" cy="3095042"/>
              <a:chOff x="3505200" y="3343229"/>
              <a:chExt cx="3657600" cy="3095042"/>
            </a:xfrm>
          </p:grpSpPr>
          <p:sp>
            <p:nvSpPr>
              <p:cNvPr id="26644" name="Oval 9"/>
              <p:cNvSpPr>
                <a:spLocks noChangeArrowheads="1"/>
              </p:cNvSpPr>
              <p:nvPr/>
            </p:nvSpPr>
            <p:spPr bwMode="auto">
              <a:xfrm>
                <a:off x="4572000" y="4666004"/>
                <a:ext cx="1524000" cy="53340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3505200" y="3581400"/>
                <a:ext cx="3657600" cy="2667000"/>
              </a:xfrm>
              <a:prstGeom prst="ellipse">
                <a:avLst/>
              </a:prstGeom>
              <a:noFill/>
              <a:ln w="66675">
                <a:solidFill>
                  <a:schemeClr val="accent6">
                    <a:lumMod val="50000"/>
                    <a:alpha val="75000"/>
                  </a:schemeClr>
                </a:solidFill>
                <a:round/>
                <a:headEnd/>
                <a:tailEnd/>
              </a:ln>
              <a:effectLst>
                <a:glow rad="114300">
                  <a:schemeClr val="accent6">
                    <a:lumMod val="50000"/>
                    <a:alpha val="58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4343400" y="3343229"/>
                <a:ext cx="1981200" cy="3095042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54000"/>
                  </a:schemeClr>
                </a:solidFill>
                <a:round/>
                <a:headEnd/>
                <a:tailEnd/>
              </a:ln>
              <a:effectLst>
                <a:glow rad="101600">
                  <a:schemeClr val="tx2">
                    <a:lumMod val="60000"/>
                    <a:lumOff val="40000"/>
                    <a:alpha val="69000"/>
                  </a:schemeClr>
                </a:glo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651" name="TextBox 11"/>
              <p:cNvSpPr txBox="1">
                <a:spLocks noChangeArrowheads="1"/>
              </p:cNvSpPr>
              <p:nvPr/>
            </p:nvSpPr>
            <p:spPr bwMode="auto">
              <a:xfrm>
                <a:off x="5051006" y="4724400"/>
                <a:ext cx="6131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pitchFamily="8" charset="0"/>
                  </a:rPr>
                  <a:t>bar</a:t>
                </a:r>
              </a:p>
            </p:txBody>
          </p:sp>
        </p:grp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5726090" y="3446063"/>
              <a:ext cx="423862" cy="43811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629" name="TextBox 20"/>
          <p:cNvSpPr txBox="1">
            <a:spLocks noChangeArrowheads="1"/>
          </p:cNvSpPr>
          <p:nvPr/>
        </p:nvSpPr>
        <p:spPr bwMode="auto">
          <a:xfrm>
            <a:off x="4856163" y="2063750"/>
            <a:ext cx="3021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" charset="0"/>
              </a:rPr>
              <a:t>At the resonant period orbits are divided into two families</a:t>
            </a:r>
          </a:p>
          <a:p>
            <a:r>
              <a:rPr lang="en-US" dirty="0">
                <a:latin typeface="Calibri" pitchFamily="8" charset="0"/>
              </a:rPr>
              <a:t>There are no orbits with intermediate velocity vectors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6799" y="2969684"/>
            <a:ext cx="4016375" cy="3488268"/>
            <a:chOff x="4511675" y="3003550"/>
            <a:chExt cx="4016375" cy="3488268"/>
          </a:xfrm>
        </p:grpSpPr>
        <p:grpSp>
          <p:nvGrpSpPr>
            <p:cNvPr id="22" name="Group 21"/>
            <p:cNvGrpSpPr/>
            <p:nvPr/>
          </p:nvGrpSpPr>
          <p:grpSpPr>
            <a:xfrm>
              <a:off x="4732338" y="3263899"/>
              <a:ext cx="3795712" cy="3227919"/>
              <a:chOff x="4732338" y="3263899"/>
              <a:chExt cx="3795712" cy="3227919"/>
            </a:xfrm>
          </p:grpSpPr>
          <p:grpSp>
            <p:nvGrpSpPr>
              <p:cNvPr id="26630" name="Group 19"/>
              <p:cNvGrpSpPr>
                <a:grpSpLocks/>
              </p:cNvGrpSpPr>
              <p:nvPr/>
            </p:nvGrpSpPr>
            <p:grpSpPr bwMode="auto">
              <a:xfrm>
                <a:off x="4732338" y="3263899"/>
                <a:ext cx="3795712" cy="2848823"/>
                <a:chOff x="4868319" y="3381499"/>
                <a:chExt cx="3795714" cy="2848710"/>
              </a:xfrm>
            </p:grpSpPr>
            <p:pic>
              <p:nvPicPr>
                <p:cNvPr id="26637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8477" t="8420" r="6798" b="6735"/>
                <a:stretch>
                  <a:fillRect/>
                </a:stretch>
              </p:blipFill>
              <p:spPr bwMode="auto">
                <a:xfrm>
                  <a:off x="4868319" y="3381499"/>
                  <a:ext cx="3795714" cy="28487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63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332527" y="5004730"/>
                  <a:ext cx="169335" cy="728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39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417733" y="5520267"/>
                  <a:ext cx="187960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ea typeface="Arial" pitchFamily="8" charset="0"/>
                      <a:cs typeface="Arial" pitchFamily="8" charset="0"/>
                    </a:rPr>
                    <a:t>Hercules stream</a:t>
                  </a:r>
                </a:p>
              </p:txBody>
            </p:sp>
          </p:grpSp>
          <p:sp>
            <p:nvSpPr>
              <p:cNvPr id="26633" name="Text Box 18"/>
              <p:cNvSpPr txBox="1">
                <a:spLocks noChangeArrowheads="1"/>
              </p:cNvSpPr>
              <p:nvPr/>
            </p:nvSpPr>
            <p:spPr bwMode="auto">
              <a:xfrm>
                <a:off x="5752562" y="6155268"/>
                <a:ext cx="24098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ea typeface="Arial" pitchFamily="8" charset="0"/>
                    <a:cs typeface="Arial" pitchFamily="8" charset="0"/>
                  </a:rPr>
                  <a:t>Radial velocity </a:t>
                </a:r>
                <a:r>
                  <a:rPr lang="en-US" sz="1600" dirty="0" err="1">
                    <a:ea typeface="Arial" pitchFamily="8" charset="0"/>
                    <a:cs typeface="Arial" pitchFamily="8" charset="0"/>
                  </a:rPr>
                  <a:t>u</a:t>
                </a:r>
                <a:endParaRPr lang="en-US" sz="1600" dirty="0">
                  <a:ea typeface="Arial" pitchFamily="8" charset="0"/>
                  <a:cs typeface="Arial" pitchFamily="8" charset="0"/>
                </a:endParaRPr>
              </a:p>
            </p:txBody>
          </p:sp>
        </p:grpSp>
        <p:sp>
          <p:nvSpPr>
            <p:cNvPr id="26634" name="Text Box 18"/>
            <p:cNvSpPr txBox="1">
              <a:spLocks noChangeArrowheads="1"/>
            </p:cNvSpPr>
            <p:nvPr/>
          </p:nvSpPr>
          <p:spPr bwMode="auto">
            <a:xfrm rot="-5400000">
              <a:off x="3475037" y="4040188"/>
              <a:ext cx="2409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ea typeface="Arial" pitchFamily="8" charset="0"/>
                  <a:cs typeface="Arial" pitchFamily="8" charset="0"/>
                </a:rPr>
                <a:t>tangential  velocity v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2785509" y="3349632"/>
            <a:ext cx="753560" cy="307974"/>
          </a:xfrm>
          <a:prstGeom prst="straightConnector1">
            <a:avLst/>
          </a:prstGeom>
          <a:ln w="31750">
            <a:solidFill>
              <a:srgbClr val="FF861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2782712" y="3267770"/>
            <a:ext cx="686634" cy="44291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07090" y="4022726"/>
            <a:ext cx="1538287" cy="993775"/>
            <a:chOff x="6008688" y="4073525"/>
            <a:chExt cx="1538287" cy="993775"/>
          </a:xfrm>
        </p:grpSpPr>
        <p:sp>
          <p:nvSpPr>
            <p:cNvPr id="31" name="Oval 30"/>
            <p:cNvSpPr/>
            <p:nvPr/>
          </p:nvSpPr>
          <p:spPr>
            <a:xfrm>
              <a:off x="6140450" y="4073525"/>
              <a:ext cx="1406525" cy="577850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>
              <a:solidFill>
                <a:schemeClr val="accent6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08688" y="4752975"/>
              <a:ext cx="619125" cy="31432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10227</TotalTime>
  <Words>1829</Words>
  <Application>Microsoft Macintosh PowerPoint</Application>
  <PresentationFormat>On-screen Show (4:3)</PresentationFormat>
  <Paragraphs>334</Paragraphs>
  <Slides>45</Slides>
  <Notes>7</Notes>
  <HiddenSlides>0</HiddenSlides>
  <MMClips>4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Dynamical Structures in the Galactic Disk</vt:lpstr>
      <vt:lpstr>Structure in the local velocity distribution</vt:lpstr>
      <vt:lpstr>Processes affecting local velocity distributions of stars (aka the phase space distribution)</vt:lpstr>
      <vt:lpstr> Interpreting the U,V plane u=radial v=tangential velocity components in a particular location (solar neighborhood)</vt:lpstr>
      <vt:lpstr>uv plane vs orbital elements</vt:lpstr>
      <vt:lpstr>uv plane </vt:lpstr>
      <vt:lpstr>Analogy with Kirkwood gaps</vt:lpstr>
      <vt:lpstr>Interpreting the UV plane with resonances</vt:lpstr>
      <vt:lpstr>Directions correspond to points  in the uv plane</vt:lpstr>
      <vt:lpstr>Precision measurements</vt:lpstr>
      <vt:lpstr>Location of resonances in different neighborhoods</vt:lpstr>
      <vt:lpstr>Local Velocity Distributions show a shift in the  location of the gap</vt:lpstr>
      <vt:lpstr>Resonances with spiral patterns could also  cause gaps in the velocity distribution </vt:lpstr>
      <vt:lpstr>What will we see in other neighborhoods? </vt:lpstr>
      <vt:lpstr>Michaela’s simulations</vt:lpstr>
      <vt:lpstr>In polar coordinates</vt:lpstr>
      <vt:lpstr>Spectrograms: mid and late simulation</vt:lpstr>
      <vt:lpstr>Three-armed wave</vt:lpstr>
      <vt:lpstr>Local neighborhoods</vt:lpstr>
      <vt:lpstr>Local velocity distributions</vt:lpstr>
      <vt:lpstr>As a function of time</vt:lpstr>
      <vt:lpstr>Comments on the local velocity distributions</vt:lpstr>
      <vt:lpstr>Discontinuities in spiral structure</vt:lpstr>
      <vt:lpstr>Discontinuities  in spiral structure when multiple waves are present </vt:lpstr>
      <vt:lpstr>Gaps in the velocity distribution</vt:lpstr>
      <vt:lpstr>Slide 26</vt:lpstr>
      <vt:lpstr>Local velocity distribution does not strongly constrain structure on the other side of the Galaxy</vt:lpstr>
      <vt:lpstr>Interference between waves</vt:lpstr>
      <vt:lpstr>Pattern of Star formation in the  Sco-Cen OB association  </vt:lpstr>
      <vt:lpstr>Slide 30</vt:lpstr>
      <vt:lpstr>Patterns of Star Formation</vt:lpstr>
      <vt:lpstr>Patterns of Star Formation</vt:lpstr>
      <vt:lpstr>The Milky Way’s X-shaped bulge</vt:lpstr>
      <vt:lpstr>Hamiltonian Model for an  axi-symmetric system</vt:lpstr>
      <vt:lpstr>Vertical resonances</vt:lpstr>
      <vt:lpstr>Hamiltonian model for banana orbits</vt:lpstr>
      <vt:lpstr> Vertical resonances with a bar</vt:lpstr>
      <vt:lpstr>Analogy with the capture of Pluto by Neptune</vt:lpstr>
      <vt:lpstr>As the bar grows, stars  are lifted Resonance trapping</vt:lpstr>
      <vt:lpstr>Phase wrapping</vt:lpstr>
      <vt:lpstr>Disk perturbed by a low mass satellite passing through the outer Galactic disk</vt:lpstr>
      <vt:lpstr>Phase wrapping  in the disk</vt:lpstr>
      <vt:lpstr>Signature of a minor merger in the distribution of disk stars in an N-body simulation</vt:lpstr>
      <vt:lpstr>Summary/Conclusion</vt:lpstr>
      <vt:lpstr>Dissolution of a cluster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Dissecting an N-body simulation</dc:title>
  <dc:creator>Alice Quillen</dc:creator>
  <cp:lastModifiedBy>Alice Quillen</cp:lastModifiedBy>
  <cp:revision>70</cp:revision>
  <dcterms:created xsi:type="dcterms:W3CDTF">2013-06-02T06:03:55Z</dcterms:created>
  <dcterms:modified xsi:type="dcterms:W3CDTF">2013-06-03T10:47:34Z</dcterms:modified>
</cp:coreProperties>
</file>