
<file path=[Content_Types].xml><?xml version="1.0" encoding="utf-8"?>
<Types xmlns="http://schemas.openxmlformats.org/package/2006/content-types">
  <Default Extension="gif" ContentType="image/gif"/>
  <Default Extension="pdf" ContentType="application/pdf"/>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6"/>
  </p:notesMasterIdLst>
  <p:sldIdLst>
    <p:sldId id="372" r:id="rId2"/>
    <p:sldId id="371" r:id="rId3"/>
    <p:sldId id="316" r:id="rId4"/>
    <p:sldId id="331" r:id="rId5"/>
    <p:sldId id="291" r:id="rId6"/>
    <p:sldId id="290" r:id="rId7"/>
    <p:sldId id="305" r:id="rId8"/>
    <p:sldId id="360" r:id="rId9"/>
    <p:sldId id="323" r:id="rId10"/>
    <p:sldId id="332" r:id="rId11"/>
    <p:sldId id="318" r:id="rId12"/>
    <p:sldId id="319" r:id="rId13"/>
    <p:sldId id="325" r:id="rId14"/>
    <p:sldId id="369" r:id="rId15"/>
    <p:sldId id="320" r:id="rId16"/>
    <p:sldId id="339" r:id="rId17"/>
    <p:sldId id="376" r:id="rId18"/>
    <p:sldId id="328" r:id="rId19"/>
    <p:sldId id="329" r:id="rId20"/>
    <p:sldId id="330" r:id="rId21"/>
    <p:sldId id="361" r:id="rId22"/>
    <p:sldId id="366" r:id="rId23"/>
    <p:sldId id="367" r:id="rId24"/>
    <p:sldId id="368" r:id="rId25"/>
    <p:sldId id="364" r:id="rId26"/>
    <p:sldId id="333" r:id="rId27"/>
    <p:sldId id="334" r:id="rId28"/>
    <p:sldId id="336" r:id="rId29"/>
    <p:sldId id="337" r:id="rId30"/>
    <p:sldId id="335" r:id="rId31"/>
    <p:sldId id="338" r:id="rId32"/>
    <p:sldId id="340" r:id="rId33"/>
    <p:sldId id="341" r:id="rId34"/>
    <p:sldId id="344" r:id="rId35"/>
    <p:sldId id="345" r:id="rId36"/>
    <p:sldId id="377" r:id="rId37"/>
    <p:sldId id="346" r:id="rId38"/>
    <p:sldId id="347" r:id="rId39"/>
    <p:sldId id="348" r:id="rId40"/>
    <p:sldId id="349" r:id="rId41"/>
    <p:sldId id="350" r:id="rId42"/>
    <p:sldId id="373" r:id="rId43"/>
    <p:sldId id="374" r:id="rId44"/>
    <p:sldId id="375" r:id="rId45"/>
    <p:sldId id="351" r:id="rId46"/>
    <p:sldId id="352" r:id="rId47"/>
    <p:sldId id="363" r:id="rId48"/>
    <p:sldId id="324" r:id="rId49"/>
    <p:sldId id="353" r:id="rId50"/>
    <p:sldId id="326" r:id="rId51"/>
    <p:sldId id="354" r:id="rId52"/>
    <p:sldId id="281" r:id="rId53"/>
    <p:sldId id="356" r:id="rId54"/>
    <p:sldId id="343" r:id="rId55"/>
    <p:sldId id="342" r:id="rId56"/>
    <p:sldId id="357" r:id="rId57"/>
    <p:sldId id="317" r:id="rId58"/>
    <p:sldId id="358" r:id="rId59"/>
    <p:sldId id="327" r:id="rId60"/>
    <p:sldId id="321" r:id="rId61"/>
    <p:sldId id="359" r:id="rId62"/>
    <p:sldId id="355" r:id="rId63"/>
    <p:sldId id="314" r:id="rId64"/>
    <p:sldId id="378"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358A4"/>
    <a:srgbClr val="3256A6"/>
    <a:srgbClr val="374B87"/>
    <a:srgbClr val="1F2E90"/>
    <a:srgbClr val="4D6990"/>
    <a:srgbClr val="E808C0"/>
    <a:srgbClr val="6C1517"/>
    <a:srgbClr val="0B0D09"/>
    <a:srgbClr val="45B60F"/>
    <a:srgbClr val="5D8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5" d="100"/>
          <a:sy n="75" d="100"/>
        </p:scale>
        <p:origin x="-1056"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AAFB5-0D16-FD4D-8613-FD1EB5246C6D}"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3692C6-C0B8-5C41-B606-F5C07B41D1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F580C8-0BEC-8C45-BC60-30208C9C9827}"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580C8-0BEC-8C45-BC60-30208C9C9827}"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580C8-0BEC-8C45-BC60-30208C9C9827}"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F580C8-0BEC-8C45-BC60-30208C9C9827}"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580C8-0BEC-8C45-BC60-30208C9C9827}" type="datetimeFigureOut">
              <a:rPr lang="en-US" smtClean="0"/>
              <a:pPr/>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F580C8-0BEC-8C45-BC60-30208C9C9827}"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F580C8-0BEC-8C45-BC60-30208C9C9827}" type="datetimeFigureOut">
              <a:rPr lang="en-US" smtClean="0"/>
              <a:pPr/>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580C8-0BEC-8C45-BC60-30208C9C9827}" type="datetimeFigureOut">
              <a:rPr lang="en-US" smtClean="0"/>
              <a:pPr/>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580C8-0BEC-8C45-BC60-30208C9C9827}" type="datetimeFigureOut">
              <a:rPr lang="en-US" smtClean="0"/>
              <a:pPr/>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580C8-0BEC-8C45-BC60-30208C9C9827}"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580C8-0BEC-8C45-BC60-30208C9C9827}" type="datetimeFigureOut">
              <a:rPr lang="en-US" smtClean="0"/>
              <a:pPr/>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98F1F-34C2-F44F-85EF-926BC7235D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580C8-0BEC-8C45-BC60-30208C9C9827}" type="datetimeFigureOut">
              <a:rPr lang="en-US" smtClean="0"/>
              <a:pPr/>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98F1F-34C2-F44F-85EF-926BC7235D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df"/><Relationship Id="rId5" Type="http://schemas.openxmlformats.org/officeDocument/2006/relationships/image" Target="../media/image32.png"/><Relationship Id="rId6" Type="http://schemas.openxmlformats.org/officeDocument/2006/relationships/image" Target="../media/image33.pdf"/><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df"/><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d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 Id="rId3"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video" Target="file://localhost/Users/aquillen/Documents/Talks/movies/orrery2sa.mov" TargetMode="Externa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5" Type="http://schemas.openxmlformats.org/officeDocument/2006/relationships/image" Target="../media/image12.pdf"/><Relationship Id="rId6" Type="http://schemas.openxmlformats.org/officeDocument/2006/relationships/image" Target="../media/image13.png"/><Relationship Id="rId7" Type="http://schemas.openxmlformats.org/officeDocument/2006/relationships/image" Target="../media/image14.pdf"/><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9.pd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lanet.png"/>
          <p:cNvPicPr>
            <a:picLocks noChangeAspect="1"/>
          </p:cNvPicPr>
          <p:nvPr/>
        </p:nvPicPr>
        <p:blipFill>
          <a:blip r:embed="rId2"/>
          <a:stretch>
            <a:fillRect/>
          </a:stretch>
        </p:blipFill>
        <p:spPr>
          <a:xfrm>
            <a:off x="-19181" y="1"/>
            <a:ext cx="9375637" cy="6874928"/>
          </a:xfrm>
          <a:prstGeom prst="rect">
            <a:avLst/>
          </a:prstGeom>
        </p:spPr>
      </p:pic>
      <p:sp>
        <p:nvSpPr>
          <p:cNvPr id="3" name="Subtitle 2"/>
          <p:cNvSpPr>
            <a:spLocks noGrp="1"/>
          </p:cNvSpPr>
          <p:nvPr>
            <p:ph type="subTitle" idx="1"/>
          </p:nvPr>
        </p:nvSpPr>
        <p:spPr>
          <a:xfrm>
            <a:off x="1347233" y="5283200"/>
            <a:ext cx="6400800" cy="1574800"/>
          </a:xfrm>
        </p:spPr>
        <p:txBody>
          <a:bodyPr>
            <a:normAutofit/>
          </a:bodyPr>
          <a:lstStyle/>
          <a:p>
            <a:pPr>
              <a:spcBef>
                <a:spcPts val="0"/>
              </a:spcBef>
            </a:pPr>
            <a:r>
              <a:rPr lang="en-US" sz="4800" i="1" dirty="0" smtClean="0">
                <a:solidFill>
                  <a:srgbClr val="1F2E90"/>
                </a:solidFill>
                <a:latin typeface="Edwardian Script ITC"/>
                <a:cs typeface="Edwardian Script ITC"/>
              </a:rPr>
              <a:t>Alice Quillen </a:t>
            </a:r>
          </a:p>
          <a:p>
            <a:pPr>
              <a:spcBef>
                <a:spcPts val="0"/>
              </a:spcBef>
            </a:pPr>
            <a:r>
              <a:rPr lang="en-US" sz="4000" dirty="0" smtClean="0">
                <a:solidFill>
                  <a:srgbClr val="1F2E90"/>
                </a:solidFill>
                <a:latin typeface="Edwardian Script ITC"/>
                <a:cs typeface="Edwardian Script ITC"/>
              </a:rPr>
              <a:t>University of Rochester</a:t>
            </a:r>
          </a:p>
        </p:txBody>
      </p:sp>
      <p:sp>
        <p:nvSpPr>
          <p:cNvPr id="2" name="Title 1"/>
          <p:cNvSpPr>
            <a:spLocks noGrp="1"/>
          </p:cNvSpPr>
          <p:nvPr>
            <p:ph type="ctrTitle"/>
          </p:nvPr>
        </p:nvSpPr>
        <p:spPr>
          <a:xfrm>
            <a:off x="452967" y="220132"/>
            <a:ext cx="4076700" cy="1470025"/>
          </a:xfrm>
        </p:spPr>
        <p:txBody>
          <a:bodyPr>
            <a:normAutofit fontScale="90000"/>
          </a:bodyPr>
          <a:lstStyle/>
          <a:p>
            <a:r>
              <a:rPr lang="en-US" sz="4000" dirty="0" smtClean="0">
                <a:solidFill>
                  <a:srgbClr val="FF0000"/>
                </a:solidFill>
                <a:latin typeface="Comic Sans MS"/>
                <a:cs typeface="Comic Sans MS"/>
              </a:rPr>
              <a:t>Origin Scenarios for Multiple Planet Systems</a:t>
            </a:r>
            <a:endParaRPr lang="en-US" sz="4000" i="1" dirty="0">
              <a:solidFill>
                <a:srgbClr val="FF0000"/>
              </a:solidFill>
              <a:latin typeface="Comic Sans MS"/>
              <a:cs typeface="Comic Sans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60562"/>
          </a:xfrm>
        </p:spPr>
        <p:txBody>
          <a:bodyPr>
            <a:normAutofit fontScale="90000"/>
          </a:bodyPr>
          <a:lstStyle/>
          <a:p>
            <a:r>
              <a:rPr lang="en-US" dirty="0" smtClean="0"/>
              <a:t>What do the resonant systems tell us about planetary system formation and evolution?</a:t>
            </a:r>
            <a:endParaRPr lang="en-US" dirty="0"/>
          </a:p>
        </p:txBody>
      </p:sp>
      <p:sp>
        <p:nvSpPr>
          <p:cNvPr id="3" name="Content Placeholder 2"/>
          <p:cNvSpPr>
            <a:spLocks noGrp="1"/>
          </p:cNvSpPr>
          <p:nvPr>
            <p:ph idx="1"/>
          </p:nvPr>
        </p:nvSpPr>
        <p:spPr>
          <a:xfrm>
            <a:off x="457200" y="2489200"/>
            <a:ext cx="8229600" cy="3708400"/>
          </a:xfrm>
        </p:spPr>
        <p:txBody>
          <a:bodyPr>
            <a:normAutofit lnSpcReduction="10000"/>
          </a:bodyPr>
          <a:lstStyle/>
          <a:p>
            <a:r>
              <a:rPr lang="en-US" dirty="0" smtClean="0"/>
              <a:t>Resonant systems can be delicate </a:t>
            </a:r>
            <a:r>
              <a:rPr lang="en-US" dirty="0" err="1" smtClean="0">
                <a:sym typeface="Wingdings"/>
              </a:rPr>
              <a:t></a:t>
            </a:r>
            <a:r>
              <a:rPr lang="en-US" dirty="0" smtClean="0">
                <a:sym typeface="Wingdings"/>
              </a:rPr>
              <a:t> </a:t>
            </a:r>
            <a:r>
              <a:rPr lang="en-US" dirty="0" smtClean="0"/>
              <a:t>constraints on asteroid/planetesimal belts that can nudge planets out of resonance</a:t>
            </a:r>
          </a:p>
          <a:p>
            <a:r>
              <a:rPr lang="en-US" dirty="0" smtClean="0"/>
              <a:t>Resonances are narrow.  Migration of planets allows capture into resonance </a:t>
            </a:r>
            <a:r>
              <a:rPr lang="en-US" dirty="0" err="1" smtClean="0">
                <a:solidFill>
                  <a:srgbClr val="FF6600"/>
                </a:solidFill>
                <a:sym typeface="Wingdings"/>
              </a:rPr>
              <a:t></a:t>
            </a:r>
            <a:r>
              <a:rPr lang="en-US" dirty="0" smtClean="0">
                <a:sym typeface="Wingdings"/>
              </a:rPr>
              <a:t> constraints on migration processes </a:t>
            </a:r>
            <a:endParaRPr lang="en-US" dirty="0" smtClean="0">
              <a:sym typeface="Wingdings"/>
            </a:endParaRPr>
          </a:p>
          <a:p>
            <a:pPr lvl="1"/>
            <a:r>
              <a:rPr lang="en-US" dirty="0" smtClean="0">
                <a:sym typeface="Wingdings"/>
              </a:rPr>
              <a:t>e.g.,</a:t>
            </a:r>
            <a:r>
              <a:rPr lang="en-US" dirty="0" smtClean="0">
                <a:sym typeface="Wingdings"/>
              </a:rPr>
              <a:t> </a:t>
            </a:r>
            <a:r>
              <a:rPr lang="en-US" dirty="0" smtClean="0">
                <a:sym typeface="Wingdings"/>
              </a:rPr>
              <a:t>work by Man-Hoi Lee 2002, Willey </a:t>
            </a:r>
            <a:r>
              <a:rPr lang="en-US" dirty="0" err="1" smtClean="0">
                <a:sym typeface="Wingdings"/>
              </a:rPr>
              <a:t>Kley</a:t>
            </a:r>
            <a:r>
              <a:rPr lang="en-US" dirty="0" smtClean="0">
                <a:sym typeface="Wingdings"/>
              </a:rPr>
              <a:t> 2004, and Hanno Rein 2012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Timing Variations</a:t>
            </a:r>
            <a:endParaRPr lang="en-US" dirty="0"/>
          </a:p>
        </p:txBody>
      </p:sp>
      <p:pic>
        <p:nvPicPr>
          <p:cNvPr id="4" name="Picture 3" descr="Screen Shot 2013-05-01 at 1.21.57 PM.png"/>
          <p:cNvPicPr>
            <a:picLocks noChangeAspect="1"/>
          </p:cNvPicPr>
          <p:nvPr/>
        </p:nvPicPr>
        <p:blipFill>
          <a:blip r:embed="rId2"/>
          <a:stretch>
            <a:fillRect/>
          </a:stretch>
        </p:blipFill>
        <p:spPr>
          <a:xfrm>
            <a:off x="863608" y="1282174"/>
            <a:ext cx="6098941" cy="3278073"/>
          </a:xfrm>
          <a:prstGeom prst="rect">
            <a:avLst/>
          </a:prstGeom>
        </p:spPr>
      </p:pic>
      <p:sp>
        <p:nvSpPr>
          <p:cNvPr id="5" name="TextBox 4"/>
          <p:cNvSpPr txBox="1"/>
          <p:nvPr/>
        </p:nvSpPr>
        <p:spPr>
          <a:xfrm>
            <a:off x="5274740" y="1283771"/>
            <a:ext cx="2806700" cy="369332"/>
          </a:xfrm>
          <a:prstGeom prst="rect">
            <a:avLst/>
          </a:prstGeom>
          <a:solidFill>
            <a:schemeClr val="bg1"/>
          </a:solidFill>
        </p:spPr>
        <p:txBody>
          <a:bodyPr wrap="square" rtlCol="0">
            <a:spAutoFit/>
          </a:bodyPr>
          <a:lstStyle/>
          <a:p>
            <a:r>
              <a:rPr lang="en-US" dirty="0" smtClean="0"/>
              <a:t>Figure: </a:t>
            </a:r>
            <a:r>
              <a:rPr lang="en-US" dirty="0" err="1" smtClean="0"/>
              <a:t>Agol</a:t>
            </a:r>
            <a:r>
              <a:rPr lang="en-US" dirty="0" smtClean="0"/>
              <a:t> et al. 2004 </a:t>
            </a:r>
            <a:endParaRPr lang="en-US" dirty="0"/>
          </a:p>
        </p:txBody>
      </p:sp>
      <p:sp>
        <p:nvSpPr>
          <p:cNvPr id="6" name="TextBox 5"/>
          <p:cNvSpPr txBox="1"/>
          <p:nvPr/>
        </p:nvSpPr>
        <p:spPr>
          <a:xfrm>
            <a:off x="863608" y="4560247"/>
            <a:ext cx="7810492" cy="1754327"/>
          </a:xfrm>
          <a:prstGeom prst="rect">
            <a:avLst/>
          </a:prstGeom>
          <a:noFill/>
        </p:spPr>
        <p:txBody>
          <a:bodyPr wrap="square" rtlCol="0">
            <a:spAutoFit/>
          </a:bodyPr>
          <a:lstStyle/>
          <a:p>
            <a:pPr marL="236538" indent="-236538">
              <a:buFont typeface="Arial"/>
              <a:buChar char="•"/>
            </a:pPr>
            <a:r>
              <a:rPr lang="en-US" dirty="0" smtClean="0"/>
              <a:t>Length of a transit gives a measurement for the </a:t>
            </a:r>
            <a:r>
              <a:rPr lang="en-US" i="1" dirty="0" smtClean="0"/>
              <a:t>radius</a:t>
            </a:r>
            <a:r>
              <a:rPr lang="en-US" dirty="0" smtClean="0"/>
              <a:t> of a planet, not its mass.  </a:t>
            </a:r>
          </a:p>
          <a:p>
            <a:pPr marL="236538" indent="-236538">
              <a:buFont typeface="Arial"/>
              <a:buChar char="•"/>
            </a:pPr>
            <a:r>
              <a:rPr lang="en-US" dirty="0" smtClean="0"/>
              <a:t>Transit timing variations allow measurement of planet masses! </a:t>
            </a:r>
          </a:p>
          <a:p>
            <a:pPr marL="236538" indent="-236538">
              <a:buFont typeface="Arial"/>
              <a:buChar char="•"/>
            </a:pPr>
            <a:r>
              <a:rPr lang="en-US" dirty="0" smtClean="0"/>
              <a:t>Compact or/and resonant transiting systems give measurable transit timing variations.  Planetary sized masses can be confirmed.</a:t>
            </a:r>
          </a:p>
          <a:p>
            <a:pPr marL="236538" indent="-236538">
              <a:buFont typeface="Arial"/>
              <a:buChar char="•"/>
            </a:pPr>
            <a:r>
              <a:rPr lang="en-US" dirty="0" smtClean="0"/>
              <a:t>Both planetary masses and radii are measured in the </a:t>
            </a:r>
            <a:r>
              <a:rPr lang="en-US" dirty="0" err="1" smtClean="0"/>
              <a:t>Kepler</a:t>
            </a:r>
            <a:r>
              <a:rPr lang="en-US" dirty="0" smtClean="0"/>
              <a:t> 36 system</a:t>
            </a:r>
          </a:p>
          <a:p>
            <a:endParaRPr lang="en-US" dirty="0"/>
          </a:p>
        </p:txBody>
      </p:sp>
      <p:sp>
        <p:nvSpPr>
          <p:cNvPr id="7" name="TextBox 6"/>
          <p:cNvSpPr txBox="1"/>
          <p:nvPr/>
        </p:nvSpPr>
        <p:spPr>
          <a:xfrm>
            <a:off x="6739467" y="2057400"/>
            <a:ext cx="1934633" cy="2031325"/>
          </a:xfrm>
          <a:prstGeom prst="rect">
            <a:avLst/>
          </a:prstGeom>
          <a:noFill/>
        </p:spPr>
        <p:txBody>
          <a:bodyPr wrap="square" rtlCol="0">
            <a:spAutoFit/>
          </a:bodyPr>
          <a:lstStyle/>
          <a:p>
            <a:r>
              <a:rPr lang="en-US" dirty="0" smtClean="0"/>
              <a:t>Shift in location of center of mass of internal system causes a change in the time of the transit of outer planet</a:t>
            </a:r>
            <a:endParaRPr lang="en-US" dirty="0"/>
          </a:p>
        </p:txBody>
      </p:sp>
      <p:sp>
        <p:nvSpPr>
          <p:cNvPr id="8" name="TextBox 7"/>
          <p:cNvSpPr txBox="1"/>
          <p:nvPr/>
        </p:nvSpPr>
        <p:spPr>
          <a:xfrm>
            <a:off x="457200" y="1417638"/>
            <a:ext cx="1117600" cy="646331"/>
          </a:xfrm>
          <a:prstGeom prst="rect">
            <a:avLst/>
          </a:prstGeom>
          <a:noFill/>
        </p:spPr>
        <p:txBody>
          <a:bodyPr wrap="square" rtlCol="0">
            <a:spAutoFit/>
          </a:bodyPr>
          <a:lstStyle/>
          <a:p>
            <a:r>
              <a:rPr lang="en-US" dirty="0" smtClean="0"/>
              <a:t>star + two planets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3218"/>
            <a:ext cx="7764959" cy="2286000"/>
          </a:xfrm>
        </p:spPr>
        <p:txBody>
          <a:bodyPr>
            <a:normAutofit/>
          </a:bodyPr>
          <a:lstStyle/>
          <a:p>
            <a:r>
              <a:rPr lang="en-US" dirty="0"/>
              <a:t>T</a:t>
            </a:r>
            <a:r>
              <a:rPr lang="en-US" dirty="0" smtClean="0"/>
              <a:t>ransit timing variations  in the </a:t>
            </a:r>
            <a:r>
              <a:rPr lang="en-US" dirty="0" err="1" smtClean="0"/>
              <a:t>Kepler</a:t>
            </a:r>
            <a:r>
              <a:rPr lang="en-US" dirty="0" smtClean="0"/>
              <a:t> 36 system</a:t>
            </a:r>
            <a:endParaRPr lang="en-US" dirty="0"/>
          </a:p>
        </p:txBody>
      </p:sp>
      <p:sp>
        <p:nvSpPr>
          <p:cNvPr id="5" name="TextBox 4"/>
          <p:cNvSpPr txBox="1"/>
          <p:nvPr/>
        </p:nvSpPr>
        <p:spPr>
          <a:xfrm>
            <a:off x="901697" y="2840591"/>
            <a:ext cx="1739900" cy="1754327"/>
          </a:xfrm>
          <a:prstGeom prst="rect">
            <a:avLst/>
          </a:prstGeom>
          <a:noFill/>
        </p:spPr>
        <p:txBody>
          <a:bodyPr wrap="square" rtlCol="0">
            <a:spAutoFit/>
          </a:bodyPr>
          <a:lstStyle/>
          <a:p>
            <a:r>
              <a:rPr lang="en-US" dirty="0" smtClean="0"/>
              <a:t>Fits to the transit timing make it possible to measure the masses of both planets</a:t>
            </a:r>
            <a:endParaRPr lang="en-US" dirty="0"/>
          </a:p>
        </p:txBody>
      </p:sp>
      <p:grpSp>
        <p:nvGrpSpPr>
          <p:cNvPr id="14" name="Group 13"/>
          <p:cNvGrpSpPr/>
          <p:nvPr/>
        </p:nvGrpSpPr>
        <p:grpSpPr>
          <a:xfrm>
            <a:off x="2641602" y="2302925"/>
            <a:ext cx="5853059" cy="3231066"/>
            <a:chOff x="2743200" y="1981198"/>
            <a:chExt cx="5853059" cy="3231066"/>
          </a:xfrm>
        </p:grpSpPr>
        <p:sp>
          <p:nvSpPr>
            <p:cNvPr id="4" name="TextBox 3"/>
            <p:cNvSpPr txBox="1"/>
            <p:nvPr/>
          </p:nvSpPr>
          <p:spPr>
            <a:xfrm>
              <a:off x="5586359" y="4842932"/>
              <a:ext cx="3009900" cy="369332"/>
            </a:xfrm>
            <a:prstGeom prst="rect">
              <a:avLst/>
            </a:prstGeom>
            <a:noFill/>
          </p:spPr>
          <p:txBody>
            <a:bodyPr wrap="square" rtlCol="0">
              <a:spAutoFit/>
            </a:bodyPr>
            <a:lstStyle/>
            <a:p>
              <a:r>
                <a:rPr lang="en-US" dirty="0" smtClean="0"/>
                <a:t>Carter et al. 2012</a:t>
              </a:r>
              <a:endParaRPr lang="en-US" dirty="0"/>
            </a:p>
          </p:txBody>
        </p:sp>
        <p:sp>
          <p:nvSpPr>
            <p:cNvPr id="7" name="TextBox 6"/>
            <p:cNvSpPr txBox="1"/>
            <p:nvPr/>
          </p:nvSpPr>
          <p:spPr>
            <a:xfrm>
              <a:off x="3503600" y="2015064"/>
              <a:ext cx="1845733" cy="369332"/>
            </a:xfrm>
            <a:prstGeom prst="rect">
              <a:avLst/>
            </a:prstGeom>
            <a:noFill/>
          </p:spPr>
          <p:txBody>
            <a:bodyPr wrap="square" rtlCol="0">
              <a:spAutoFit/>
            </a:bodyPr>
            <a:lstStyle/>
            <a:p>
              <a:r>
                <a:rPr lang="en-US" dirty="0" err="1" smtClean="0"/>
                <a:t>Kep</a:t>
              </a:r>
              <a:r>
                <a:rPr lang="en-US" dirty="0" smtClean="0"/>
                <a:t> 36b transits</a:t>
              </a:r>
              <a:endParaRPr lang="en-US" dirty="0"/>
            </a:p>
          </p:txBody>
        </p:sp>
        <p:sp>
          <p:nvSpPr>
            <p:cNvPr id="8" name="TextBox 7"/>
            <p:cNvSpPr txBox="1"/>
            <p:nvPr/>
          </p:nvSpPr>
          <p:spPr>
            <a:xfrm>
              <a:off x="5871628" y="1981198"/>
              <a:ext cx="1913467" cy="369332"/>
            </a:xfrm>
            <a:prstGeom prst="rect">
              <a:avLst/>
            </a:prstGeom>
            <a:noFill/>
          </p:spPr>
          <p:txBody>
            <a:bodyPr wrap="square" rtlCol="0">
              <a:spAutoFit/>
            </a:bodyPr>
            <a:lstStyle/>
            <a:p>
              <a:r>
                <a:rPr lang="en-US" dirty="0" err="1" smtClean="0"/>
                <a:t>Kep</a:t>
              </a:r>
              <a:r>
                <a:rPr lang="en-US" dirty="0" smtClean="0"/>
                <a:t> 36c transits</a:t>
              </a:r>
              <a:endParaRPr lang="en-US" dirty="0"/>
            </a:p>
          </p:txBody>
        </p:sp>
        <p:sp>
          <p:nvSpPr>
            <p:cNvPr id="9" name="TextBox 8"/>
            <p:cNvSpPr txBox="1"/>
            <p:nvPr/>
          </p:nvSpPr>
          <p:spPr>
            <a:xfrm>
              <a:off x="3503600" y="4776114"/>
              <a:ext cx="3015876" cy="369332"/>
            </a:xfrm>
            <a:prstGeom prst="rect">
              <a:avLst/>
            </a:prstGeom>
            <a:noFill/>
          </p:spPr>
          <p:txBody>
            <a:bodyPr wrap="square" rtlCol="0">
              <a:spAutoFit/>
            </a:bodyPr>
            <a:lstStyle/>
            <a:p>
              <a:endParaRPr lang="en-US" dirty="0"/>
            </a:p>
          </p:txBody>
        </p:sp>
        <p:grpSp>
          <p:nvGrpSpPr>
            <p:cNvPr id="12" name="Group 11"/>
            <p:cNvGrpSpPr/>
            <p:nvPr/>
          </p:nvGrpSpPr>
          <p:grpSpPr>
            <a:xfrm>
              <a:off x="2743200" y="2496693"/>
              <a:ext cx="5405702" cy="2346239"/>
              <a:chOff x="3927066" y="2310420"/>
              <a:chExt cx="4221836" cy="1715750"/>
            </a:xfrm>
          </p:grpSpPr>
          <p:pic>
            <p:nvPicPr>
              <p:cNvPr id="6" name="Picture 5" descr="Screen Shot 2013-03-26 at 11.44.41 AM.png"/>
              <p:cNvPicPr>
                <a:picLocks noChangeAspect="1"/>
              </p:cNvPicPr>
              <p:nvPr/>
            </p:nvPicPr>
            <p:blipFill>
              <a:blip r:embed="rId2"/>
              <a:srcRect l="12183" t="31304" r="7310" b="43602"/>
              <a:stretch>
                <a:fillRect/>
              </a:stretch>
            </p:blipFill>
            <p:spPr>
              <a:xfrm>
                <a:off x="3927066" y="2310420"/>
                <a:ext cx="4221836" cy="1433658"/>
              </a:xfrm>
              <a:prstGeom prst="rect">
                <a:avLst/>
              </a:prstGeom>
            </p:spPr>
          </p:pic>
          <p:pic>
            <p:nvPicPr>
              <p:cNvPr id="11" name="Picture 10" descr="Screen Shot 2013-03-26 at 11.44.41 AM.png"/>
              <p:cNvPicPr>
                <a:picLocks noChangeAspect="1"/>
              </p:cNvPicPr>
              <p:nvPr/>
            </p:nvPicPr>
            <p:blipFill>
              <a:blip r:embed="rId2"/>
              <a:srcRect l="15838" t="79938" r="8528" b="14534"/>
              <a:stretch>
                <a:fillRect/>
              </a:stretch>
            </p:blipFill>
            <p:spPr>
              <a:xfrm>
                <a:off x="4118721" y="3710210"/>
                <a:ext cx="3966306" cy="315960"/>
              </a:xfrm>
              <a:prstGeom prst="rect">
                <a:avLst/>
              </a:prstGeom>
            </p:spPr>
          </p:pic>
        </p:grpSp>
        <p:sp>
          <p:nvSpPr>
            <p:cNvPr id="10" name="TextBox 9"/>
            <p:cNvSpPr txBox="1"/>
            <p:nvPr/>
          </p:nvSpPr>
          <p:spPr>
            <a:xfrm rot="5400000">
              <a:off x="7021493" y="3386629"/>
              <a:ext cx="2032000" cy="369332"/>
            </a:xfrm>
            <a:prstGeom prst="rect">
              <a:avLst/>
            </a:prstGeom>
            <a:noFill/>
          </p:spPr>
          <p:txBody>
            <a:bodyPr wrap="square" rtlCol="0">
              <a:spAutoFit/>
            </a:bodyPr>
            <a:lstStyle/>
            <a:p>
              <a:r>
                <a:rPr lang="en-US" dirty="0" smtClean="0"/>
                <a:t>TRANSIT NUMBER  </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Mass Radius relation of </a:t>
            </a:r>
            <a:r>
              <a:rPr lang="en-US" dirty="0" err="1" smtClean="0"/>
              <a:t>Kepler</a:t>
            </a:r>
            <a:r>
              <a:rPr lang="en-US" dirty="0" smtClean="0"/>
              <a:t> planets</a:t>
            </a:r>
            <a:endParaRPr lang="en-US" dirty="0"/>
          </a:p>
        </p:txBody>
      </p:sp>
      <p:pic>
        <p:nvPicPr>
          <p:cNvPr id="4" name="Picture 3" descr="Screen Shot 2013-03-26 at 11.43.23 AM.png"/>
          <p:cNvPicPr>
            <a:picLocks noChangeAspect="1"/>
          </p:cNvPicPr>
          <p:nvPr/>
        </p:nvPicPr>
        <p:blipFill>
          <a:blip r:embed="rId2"/>
          <a:stretch>
            <a:fillRect/>
          </a:stretch>
        </p:blipFill>
        <p:spPr>
          <a:xfrm>
            <a:off x="231190" y="1182950"/>
            <a:ext cx="6639510" cy="5076137"/>
          </a:xfrm>
          <a:prstGeom prst="rect">
            <a:avLst/>
          </a:prstGeom>
        </p:spPr>
      </p:pic>
      <p:sp>
        <p:nvSpPr>
          <p:cNvPr id="5" name="TextBox 4"/>
          <p:cNvSpPr txBox="1"/>
          <p:nvPr/>
        </p:nvSpPr>
        <p:spPr>
          <a:xfrm>
            <a:off x="6654800" y="1686869"/>
            <a:ext cx="2032000" cy="2492990"/>
          </a:xfrm>
          <a:prstGeom prst="rect">
            <a:avLst/>
          </a:prstGeom>
          <a:noFill/>
        </p:spPr>
        <p:txBody>
          <a:bodyPr wrap="square" rtlCol="0">
            <a:spAutoFit/>
          </a:bodyPr>
          <a:lstStyle/>
          <a:p>
            <a:r>
              <a:rPr lang="en-US" dirty="0" smtClean="0"/>
              <a:t>Other </a:t>
            </a:r>
            <a:r>
              <a:rPr lang="en-US" dirty="0" err="1" smtClean="0"/>
              <a:t>exoplanets</a:t>
            </a:r>
            <a:endParaRPr lang="en-US" dirty="0" smtClean="0"/>
          </a:p>
          <a:p>
            <a:r>
              <a:rPr lang="en-US" sz="1400" dirty="0" smtClean="0"/>
              <a:t>blue, Kepler-11 </a:t>
            </a:r>
          </a:p>
          <a:p>
            <a:r>
              <a:rPr lang="en-US" sz="1400" dirty="0" smtClean="0"/>
              <a:t>pink, Kepler-18b </a:t>
            </a:r>
          </a:p>
          <a:p>
            <a:r>
              <a:rPr lang="en-US" sz="1400" dirty="0" smtClean="0"/>
              <a:t>gray, Kepler-20 </a:t>
            </a:r>
            <a:r>
              <a:rPr lang="en-US" sz="1400" dirty="0" err="1" smtClean="0"/>
              <a:t>b</a:t>
            </a:r>
            <a:r>
              <a:rPr lang="en-US" sz="1400" dirty="0" smtClean="0"/>
              <a:t> and </a:t>
            </a:r>
            <a:r>
              <a:rPr lang="en-US" sz="1400" dirty="0" err="1" smtClean="0"/>
              <a:t>c</a:t>
            </a:r>
            <a:r>
              <a:rPr lang="en-US" sz="1400" dirty="0" smtClean="0"/>
              <a:t> </a:t>
            </a:r>
          </a:p>
          <a:p>
            <a:r>
              <a:rPr lang="en-US" sz="1400" dirty="0" smtClean="0"/>
              <a:t>brown, GJ 1214b</a:t>
            </a:r>
            <a:br>
              <a:rPr lang="en-US" sz="1400" dirty="0" smtClean="0"/>
            </a:br>
            <a:r>
              <a:rPr lang="en-US" sz="1400" dirty="0" smtClean="0"/>
              <a:t>violet, CoRoT-7b </a:t>
            </a:r>
          </a:p>
          <a:p>
            <a:r>
              <a:rPr lang="en-US" sz="1400" dirty="0" smtClean="0"/>
              <a:t>green, Kepler-10b  </a:t>
            </a:r>
          </a:p>
          <a:p>
            <a:r>
              <a:rPr lang="en-US" sz="1400" dirty="0" smtClean="0"/>
              <a:t>orange, 55 </a:t>
            </a:r>
            <a:r>
              <a:rPr lang="en-US" sz="1400" dirty="0" err="1" smtClean="0"/>
              <a:t>Cnc</a:t>
            </a:r>
            <a:r>
              <a:rPr lang="en-US" sz="1400" dirty="0" smtClean="0"/>
              <a:t> </a:t>
            </a:r>
            <a:r>
              <a:rPr lang="en-US" sz="1400" dirty="0" err="1" smtClean="0"/>
              <a:t>e</a:t>
            </a:r>
            <a:r>
              <a:rPr lang="en-US" dirty="0" smtClean="0"/>
              <a:t/>
            </a:r>
            <a:br>
              <a:rPr lang="en-US" dirty="0" smtClean="0"/>
            </a:br>
            <a:endParaRPr lang="en-US" dirty="0" smtClean="0"/>
          </a:p>
          <a:p>
            <a:endParaRPr lang="en-US" dirty="0"/>
          </a:p>
        </p:txBody>
      </p:sp>
      <p:sp>
        <p:nvSpPr>
          <p:cNvPr id="10" name="TextBox 9"/>
          <p:cNvSpPr txBox="1"/>
          <p:nvPr/>
        </p:nvSpPr>
        <p:spPr>
          <a:xfrm>
            <a:off x="4622800" y="6074421"/>
            <a:ext cx="2032000" cy="369332"/>
          </a:xfrm>
          <a:prstGeom prst="rect">
            <a:avLst/>
          </a:prstGeom>
          <a:noFill/>
        </p:spPr>
        <p:txBody>
          <a:bodyPr wrap="square" rtlCol="0">
            <a:spAutoFit/>
          </a:bodyPr>
          <a:lstStyle/>
          <a:p>
            <a:r>
              <a:rPr lang="en-US" dirty="0" smtClean="0"/>
              <a:t>Carter et al. 2012</a:t>
            </a:r>
            <a:endParaRPr lang="en-US" dirty="0"/>
          </a:p>
        </p:txBody>
      </p:sp>
      <p:grpSp>
        <p:nvGrpSpPr>
          <p:cNvPr id="17" name="Group 16"/>
          <p:cNvGrpSpPr/>
          <p:nvPr/>
        </p:nvGrpSpPr>
        <p:grpSpPr>
          <a:xfrm>
            <a:off x="2298701" y="1597570"/>
            <a:ext cx="4199472" cy="3828784"/>
            <a:chOff x="2298701" y="1597570"/>
            <a:chExt cx="3231260" cy="3828784"/>
          </a:xfrm>
        </p:grpSpPr>
        <p:sp>
          <p:nvSpPr>
            <p:cNvPr id="8" name="TextBox 7"/>
            <p:cNvSpPr txBox="1"/>
            <p:nvPr/>
          </p:nvSpPr>
          <p:spPr>
            <a:xfrm>
              <a:off x="3448539" y="1597570"/>
              <a:ext cx="2081422" cy="646331"/>
            </a:xfrm>
            <a:prstGeom prst="rect">
              <a:avLst/>
            </a:prstGeom>
            <a:noFill/>
          </p:spPr>
          <p:txBody>
            <a:bodyPr wrap="square" rtlCol="0">
              <a:spAutoFit/>
            </a:bodyPr>
            <a:lstStyle/>
            <a:p>
              <a:r>
                <a:rPr lang="en-US" dirty="0" err="1" smtClean="0">
                  <a:solidFill>
                    <a:schemeClr val="accent2"/>
                  </a:solidFill>
                  <a:latin typeface="Comic Sans MS"/>
                  <a:cs typeface="Comic Sans MS"/>
                </a:rPr>
                <a:t>Kepler</a:t>
              </a:r>
              <a:r>
                <a:rPr lang="en-US" dirty="0" smtClean="0">
                  <a:solidFill>
                    <a:schemeClr val="accent2"/>
                  </a:solidFill>
                  <a:latin typeface="Comic Sans MS"/>
                  <a:cs typeface="Comic Sans MS"/>
                </a:rPr>
                <a:t> 36c outer planet </a:t>
              </a:r>
              <a:r>
                <a:rPr lang="en-US" i="1" dirty="0" err="1" smtClean="0">
                  <a:solidFill>
                    <a:schemeClr val="accent2"/>
                  </a:solidFill>
                  <a:latin typeface="Comic Sans MS"/>
                  <a:cs typeface="Comic Sans MS"/>
                </a:rPr>
                <a:t>fluffball</a:t>
              </a:r>
              <a:endParaRPr lang="en-US" i="1" dirty="0">
                <a:solidFill>
                  <a:schemeClr val="accent2"/>
                </a:solidFill>
                <a:latin typeface="Comic Sans MS"/>
                <a:cs typeface="Comic Sans MS"/>
              </a:endParaRPr>
            </a:p>
          </p:txBody>
        </p:sp>
        <p:sp>
          <p:nvSpPr>
            <p:cNvPr id="9" name="TextBox 8"/>
            <p:cNvSpPr txBox="1"/>
            <p:nvPr/>
          </p:nvSpPr>
          <p:spPr>
            <a:xfrm>
              <a:off x="2514600" y="4780023"/>
              <a:ext cx="2784088" cy="646331"/>
            </a:xfrm>
            <a:prstGeom prst="rect">
              <a:avLst/>
            </a:prstGeom>
            <a:noFill/>
          </p:spPr>
          <p:txBody>
            <a:bodyPr wrap="square" rtlCol="0">
              <a:spAutoFit/>
            </a:bodyPr>
            <a:lstStyle/>
            <a:p>
              <a:r>
                <a:rPr lang="en-US" dirty="0" err="1" smtClean="0">
                  <a:solidFill>
                    <a:schemeClr val="accent2"/>
                  </a:solidFill>
                  <a:latin typeface="Comic Sans MS"/>
                  <a:cs typeface="Comic Sans MS"/>
                </a:rPr>
                <a:t>Kepler</a:t>
              </a:r>
              <a:r>
                <a:rPr lang="en-US" dirty="0" smtClean="0">
                  <a:solidFill>
                    <a:schemeClr val="accent2"/>
                  </a:solidFill>
                  <a:latin typeface="Comic Sans MS"/>
                  <a:cs typeface="Comic Sans MS"/>
                </a:rPr>
                <a:t> 36b inner planet </a:t>
              </a:r>
            </a:p>
            <a:p>
              <a:r>
                <a:rPr lang="en-US" b="1" dirty="0" smtClean="0">
                  <a:solidFill>
                    <a:schemeClr val="accent2"/>
                  </a:solidFill>
                  <a:latin typeface="Comic Sans MS"/>
                  <a:cs typeface="Comic Sans MS"/>
                </a:rPr>
                <a:t>solid </a:t>
              </a:r>
              <a:r>
                <a:rPr lang="en-US" b="1" dirty="0" err="1" smtClean="0">
                  <a:solidFill>
                    <a:schemeClr val="accent2"/>
                  </a:solidFill>
                  <a:latin typeface="Comic Sans MS"/>
                  <a:cs typeface="Comic Sans MS"/>
                </a:rPr>
                <a:t>rock+iron</a:t>
              </a:r>
              <a:r>
                <a:rPr lang="en-US" b="1" dirty="0" smtClean="0">
                  <a:solidFill>
                    <a:schemeClr val="accent2"/>
                  </a:solidFill>
                  <a:latin typeface="Comic Sans MS"/>
                  <a:cs typeface="Comic Sans MS"/>
                </a:rPr>
                <a:t>!</a:t>
              </a:r>
              <a:endParaRPr lang="en-US" b="1" dirty="0">
                <a:solidFill>
                  <a:schemeClr val="accent2"/>
                </a:solidFill>
                <a:latin typeface="Comic Sans MS"/>
                <a:cs typeface="Comic Sans MS"/>
              </a:endParaRPr>
            </a:p>
          </p:txBody>
        </p:sp>
        <p:cxnSp>
          <p:nvCxnSpPr>
            <p:cNvPr id="12" name="Straight Arrow Connector 11"/>
            <p:cNvCxnSpPr/>
            <p:nvPr/>
          </p:nvCxnSpPr>
          <p:spPr>
            <a:xfrm rot="16200000" flipV="1">
              <a:off x="2266857" y="4578445"/>
              <a:ext cx="279588" cy="21590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3092572" y="2006231"/>
              <a:ext cx="431800" cy="28013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6570135" y="4179859"/>
            <a:ext cx="2032000" cy="1200329"/>
          </a:xfrm>
          <a:prstGeom prst="rect">
            <a:avLst/>
          </a:prstGeom>
          <a:noFill/>
        </p:spPr>
        <p:txBody>
          <a:bodyPr wrap="square" rtlCol="0">
            <a:spAutoFit/>
          </a:bodyPr>
          <a:lstStyle/>
          <a:p>
            <a:r>
              <a:rPr lang="en-US" dirty="0" err="1" smtClean="0"/>
              <a:t>Kepler</a:t>
            </a:r>
            <a:r>
              <a:rPr lang="en-US" dirty="0" smtClean="0"/>
              <a:t> planets have a wide distribution of densities and so compositions!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Larger sample TTV planet pairs</a:t>
            </a:r>
            <a:endParaRPr lang="en-US" sz="3600" dirty="0"/>
          </a:p>
        </p:txBody>
      </p:sp>
      <p:pic>
        <p:nvPicPr>
          <p:cNvPr id="4" name="Picture 3" descr="Screen Shot 2013-10-31 at 7.45.07 AM.png"/>
          <p:cNvPicPr>
            <a:picLocks noChangeAspect="1"/>
          </p:cNvPicPr>
          <p:nvPr/>
        </p:nvPicPr>
        <p:blipFill>
          <a:blip r:embed="rId2"/>
          <a:stretch>
            <a:fillRect/>
          </a:stretch>
        </p:blipFill>
        <p:spPr>
          <a:xfrm>
            <a:off x="34379" y="1192213"/>
            <a:ext cx="9144001" cy="5505450"/>
          </a:xfrm>
          <a:prstGeom prst="rect">
            <a:avLst/>
          </a:prstGeom>
          <a:solidFill>
            <a:schemeClr val="accent4">
              <a:lumMod val="40000"/>
              <a:lumOff val="60000"/>
              <a:alpha val="48000"/>
            </a:schemeClr>
          </a:solidFill>
        </p:spPr>
      </p:pic>
      <p:sp>
        <p:nvSpPr>
          <p:cNvPr id="5" name="TextBox 4"/>
          <p:cNvSpPr txBox="1"/>
          <p:nvPr/>
        </p:nvSpPr>
        <p:spPr>
          <a:xfrm>
            <a:off x="5414435" y="1625601"/>
            <a:ext cx="2243666" cy="830997"/>
          </a:xfrm>
          <a:prstGeom prst="rect">
            <a:avLst/>
          </a:prstGeom>
          <a:noFill/>
        </p:spPr>
        <p:txBody>
          <a:bodyPr wrap="square" rtlCol="0">
            <a:spAutoFit/>
          </a:bodyPr>
          <a:lstStyle/>
          <a:p>
            <a:r>
              <a:rPr lang="en-US" sz="2400" dirty="0" err="1" smtClean="0"/>
              <a:t>Hadden</a:t>
            </a:r>
            <a:r>
              <a:rPr lang="en-US" sz="2400" dirty="0" smtClean="0"/>
              <a:t> &amp; </a:t>
            </a:r>
            <a:r>
              <a:rPr lang="en-US" sz="2400" dirty="0" err="1" smtClean="0"/>
              <a:t>Lithwick</a:t>
            </a:r>
            <a:r>
              <a:rPr lang="en-US" sz="2400" dirty="0" smtClean="0"/>
              <a:t> 2013</a:t>
            </a:r>
            <a:endParaRPr lang="en-US" sz="2400" dirty="0"/>
          </a:p>
        </p:txBody>
      </p:sp>
      <p:sp>
        <p:nvSpPr>
          <p:cNvPr id="6" name="Oval 5"/>
          <p:cNvSpPr/>
          <p:nvPr/>
        </p:nvSpPr>
        <p:spPr>
          <a:xfrm>
            <a:off x="4123219" y="4591753"/>
            <a:ext cx="389467" cy="318869"/>
          </a:xfrm>
          <a:prstGeom prst="ellipse">
            <a:avLst/>
          </a:prstGeom>
          <a:solidFill>
            <a:schemeClr val="accent4">
              <a:lumMod val="40000"/>
              <a:lumOff val="60000"/>
              <a:alpha val="49000"/>
            </a:schemeClr>
          </a:solidFill>
          <a:ln w="539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7" name="Oval 6"/>
          <p:cNvSpPr/>
          <p:nvPr/>
        </p:nvSpPr>
        <p:spPr>
          <a:xfrm>
            <a:off x="1583272" y="3406483"/>
            <a:ext cx="389467" cy="318869"/>
          </a:xfrm>
          <a:prstGeom prst="ellipse">
            <a:avLst/>
          </a:prstGeom>
          <a:solidFill>
            <a:schemeClr val="accent4">
              <a:lumMod val="40000"/>
              <a:lumOff val="60000"/>
              <a:alpha val="59000"/>
            </a:schemeClr>
          </a:solidFill>
          <a:ln w="539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8" name="TextBox 7"/>
          <p:cNvSpPr txBox="1"/>
          <p:nvPr/>
        </p:nvSpPr>
        <p:spPr>
          <a:xfrm rot="16200000">
            <a:off x="8348140" y="4524021"/>
            <a:ext cx="1117600" cy="369332"/>
          </a:xfrm>
          <a:prstGeom prst="rect">
            <a:avLst/>
          </a:prstGeom>
          <a:noFill/>
        </p:spPr>
        <p:txBody>
          <a:bodyPr wrap="square" rtlCol="0">
            <a:spAutoFit/>
          </a:bodyPr>
          <a:lstStyle/>
          <a:p>
            <a:r>
              <a:rPr lang="en-US" dirty="0" err="1" smtClean="0"/>
              <a:t>ttv</a:t>
            </a:r>
            <a:r>
              <a:rPr lang="en-US" dirty="0" smtClean="0"/>
              <a:t> phase</a:t>
            </a:r>
            <a:endParaRPr lang="en-US" dirty="0"/>
          </a:p>
        </p:txBody>
      </p:sp>
      <p:sp>
        <p:nvSpPr>
          <p:cNvPr id="9" name="TextBox 8"/>
          <p:cNvSpPr txBox="1"/>
          <p:nvPr/>
        </p:nvSpPr>
        <p:spPr>
          <a:xfrm>
            <a:off x="4707475" y="6248402"/>
            <a:ext cx="1286934" cy="400110"/>
          </a:xfrm>
          <a:prstGeom prst="rect">
            <a:avLst/>
          </a:prstGeom>
          <a:noFill/>
        </p:spPr>
        <p:txBody>
          <a:bodyPr wrap="square" rtlCol="0">
            <a:spAutoFit/>
          </a:bodyPr>
          <a:lstStyle/>
          <a:p>
            <a:r>
              <a:rPr lang="en-US" sz="2000" b="1" dirty="0" smtClean="0"/>
              <a:t>radius</a:t>
            </a:r>
            <a:endParaRPr lang="en-US" sz="2000" b="1" dirty="0"/>
          </a:p>
        </p:txBody>
      </p:sp>
      <p:sp>
        <p:nvSpPr>
          <p:cNvPr id="10" name="TextBox 9"/>
          <p:cNvSpPr txBox="1"/>
          <p:nvPr/>
        </p:nvSpPr>
        <p:spPr>
          <a:xfrm rot="16200000">
            <a:off x="-303201" y="2256543"/>
            <a:ext cx="1286934" cy="400110"/>
          </a:xfrm>
          <a:prstGeom prst="rect">
            <a:avLst/>
          </a:prstGeom>
          <a:noFill/>
        </p:spPr>
        <p:txBody>
          <a:bodyPr wrap="square" rtlCol="0">
            <a:spAutoFit/>
          </a:bodyPr>
          <a:lstStyle/>
          <a:p>
            <a:r>
              <a:rPr lang="en-US" sz="2000" b="1" dirty="0" smtClean="0"/>
              <a:t>density</a:t>
            </a:r>
            <a:endParaRPr lang="en-US" sz="2000" b="1" dirty="0"/>
          </a:p>
        </p:txBody>
      </p:sp>
      <p:cxnSp>
        <p:nvCxnSpPr>
          <p:cNvPr id="12" name="Straight Arrow Connector 11"/>
          <p:cNvCxnSpPr/>
          <p:nvPr/>
        </p:nvCxnSpPr>
        <p:spPr>
          <a:xfrm rot="10800000">
            <a:off x="2286002" y="1813135"/>
            <a:ext cx="4250266" cy="2132332"/>
          </a:xfrm>
          <a:prstGeom prst="straightConnector1">
            <a:avLst/>
          </a:prstGeom>
          <a:ln w="130175">
            <a:gradFill flip="none" rotWithShape="1">
              <a:gsLst>
                <a:gs pos="20000">
                  <a:schemeClr val="accent1"/>
                </a:gs>
                <a:gs pos="75000">
                  <a:schemeClr val="tx1">
                    <a:lumMod val="75000"/>
                    <a:lumOff val="25000"/>
                  </a:schemeClr>
                </a:gs>
                <a:gs pos="47000">
                  <a:schemeClr val="accent6">
                    <a:lumMod val="50000"/>
                  </a:schemeClr>
                </a:gs>
              </a:gsLst>
              <a:lin ang="0" scaled="1"/>
              <a:tileRect/>
            </a:gradFill>
            <a:prstDash val="sysDot"/>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54402" y="1557869"/>
            <a:ext cx="956686" cy="369332"/>
          </a:xfrm>
          <a:prstGeom prst="rect">
            <a:avLst/>
          </a:prstGeom>
          <a:solidFill>
            <a:schemeClr val="bg1"/>
          </a:solidFill>
        </p:spPr>
        <p:txBody>
          <a:bodyPr wrap="square" rtlCol="0">
            <a:spAutoFit/>
          </a:bodyPr>
          <a:lstStyle/>
          <a:p>
            <a:r>
              <a:rPr lang="en-US" dirty="0" smtClean="0">
                <a:solidFill>
                  <a:schemeClr val="tx1">
                    <a:lumMod val="65000"/>
                    <a:lumOff val="35000"/>
                  </a:schemeClr>
                </a:solidFill>
              </a:rPr>
              <a:t>Iron</a:t>
            </a:r>
            <a:endParaRPr lang="en-US" dirty="0">
              <a:solidFill>
                <a:schemeClr val="tx1">
                  <a:lumMod val="65000"/>
                  <a:lumOff val="35000"/>
                </a:schemeClr>
              </a:solidFill>
            </a:endParaRPr>
          </a:p>
        </p:txBody>
      </p:sp>
      <p:sp>
        <p:nvSpPr>
          <p:cNvPr id="14" name="TextBox 13"/>
          <p:cNvSpPr txBox="1"/>
          <p:nvPr/>
        </p:nvSpPr>
        <p:spPr>
          <a:xfrm>
            <a:off x="5579582" y="2730733"/>
            <a:ext cx="956686" cy="369332"/>
          </a:xfrm>
          <a:prstGeom prst="rect">
            <a:avLst/>
          </a:prstGeom>
          <a:solidFill>
            <a:schemeClr val="bg1"/>
          </a:solidFill>
        </p:spPr>
        <p:txBody>
          <a:bodyPr wrap="square" rtlCol="0">
            <a:spAutoFit/>
          </a:bodyPr>
          <a:lstStyle/>
          <a:p>
            <a:r>
              <a:rPr lang="en-US" dirty="0" smtClean="0">
                <a:solidFill>
                  <a:schemeClr val="tx2">
                    <a:lumMod val="60000"/>
                    <a:lumOff val="40000"/>
                  </a:schemeClr>
                </a:solidFill>
              </a:rPr>
              <a:t>Water</a:t>
            </a:r>
            <a:endParaRPr lang="en-US" dirty="0">
              <a:solidFill>
                <a:schemeClr val="tx2">
                  <a:lumMod val="60000"/>
                  <a:lumOff val="40000"/>
                </a:schemeClr>
              </a:solidFill>
            </a:endParaRPr>
          </a:p>
        </p:txBody>
      </p:sp>
      <p:sp>
        <p:nvSpPr>
          <p:cNvPr id="15" name="TextBox 14"/>
          <p:cNvSpPr txBox="1"/>
          <p:nvPr/>
        </p:nvSpPr>
        <p:spPr>
          <a:xfrm>
            <a:off x="4563487" y="2205795"/>
            <a:ext cx="770505" cy="369334"/>
          </a:xfrm>
          <a:prstGeom prst="rect">
            <a:avLst/>
          </a:prstGeom>
          <a:solidFill>
            <a:schemeClr val="bg1"/>
          </a:solidFill>
        </p:spPr>
        <p:txBody>
          <a:bodyPr wrap="square" rtlCol="0">
            <a:spAutoFit/>
          </a:bodyPr>
          <a:lstStyle/>
          <a:p>
            <a:r>
              <a:rPr lang="en-US" dirty="0" smtClean="0">
                <a:solidFill>
                  <a:schemeClr val="accent6">
                    <a:lumMod val="50000"/>
                  </a:schemeClr>
                </a:solidFill>
              </a:rPr>
              <a:t>Rock</a:t>
            </a:r>
            <a:endParaRPr lang="en-US" dirty="0">
              <a:solidFill>
                <a:schemeClr val="accent6">
                  <a:lumMod val="5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3-26 at 11.42.17 AM.png"/>
          <p:cNvPicPr>
            <a:picLocks noChangeAspect="1"/>
          </p:cNvPicPr>
          <p:nvPr/>
        </p:nvPicPr>
        <p:blipFill>
          <a:blip r:embed="rId2"/>
          <a:stretch>
            <a:fillRect/>
          </a:stretch>
        </p:blipFill>
        <p:spPr>
          <a:xfrm>
            <a:off x="2437956" y="274638"/>
            <a:ext cx="6451600" cy="6350000"/>
          </a:xfrm>
          <a:prstGeom prst="rect">
            <a:avLst/>
          </a:prstGeom>
        </p:spPr>
      </p:pic>
      <p:sp>
        <p:nvSpPr>
          <p:cNvPr id="2" name="Title 1"/>
          <p:cNvSpPr>
            <a:spLocks noGrp="1"/>
          </p:cNvSpPr>
          <p:nvPr>
            <p:ph type="title"/>
          </p:nvPr>
        </p:nvSpPr>
        <p:spPr>
          <a:xfrm>
            <a:off x="179833" y="846138"/>
            <a:ext cx="2272679" cy="1143000"/>
          </a:xfrm>
        </p:spPr>
        <p:txBody>
          <a:bodyPr>
            <a:normAutofit fontScale="90000"/>
          </a:bodyPr>
          <a:lstStyle/>
          <a:p>
            <a:r>
              <a:rPr lang="en-US" dirty="0" err="1" smtClean="0"/>
              <a:t>Kepler</a:t>
            </a:r>
            <a:r>
              <a:rPr lang="en-US" dirty="0" smtClean="0"/>
              <a:t> 36 system</a:t>
            </a:r>
            <a:endParaRPr lang="en-US" dirty="0"/>
          </a:p>
        </p:txBody>
      </p:sp>
      <p:sp>
        <p:nvSpPr>
          <p:cNvPr id="3" name="Content Placeholder 2"/>
          <p:cNvSpPr>
            <a:spLocks noGrp="1"/>
          </p:cNvSpPr>
          <p:nvPr>
            <p:ph idx="1"/>
          </p:nvPr>
        </p:nvSpPr>
        <p:spPr>
          <a:xfrm>
            <a:off x="298364" y="2332037"/>
            <a:ext cx="2272679" cy="4525963"/>
          </a:xfrm>
        </p:spPr>
        <p:txBody>
          <a:bodyPr>
            <a:normAutofit/>
          </a:bodyPr>
          <a:lstStyle/>
          <a:p>
            <a:pPr marL="411163" indent="-411163">
              <a:buFont typeface="Wingdings" charset="2"/>
              <a:buChar char="q"/>
            </a:pPr>
            <a:r>
              <a:rPr lang="en-US" sz="2800" dirty="0" smtClean="0"/>
              <a:t>Two planets, near the 7:6 resonance</a:t>
            </a:r>
          </a:p>
          <a:p>
            <a:pPr marL="406400" indent="-406400">
              <a:buFont typeface="Wingdings" charset="2"/>
              <a:buChar char="q"/>
            </a:pPr>
            <a:r>
              <a:rPr lang="en-US" sz="2800" dirty="0" smtClean="0"/>
              <a:t>Large density contrast</a:t>
            </a:r>
            <a:endParaRPr lang="en-US" sz="2800" dirty="0"/>
          </a:p>
        </p:txBody>
      </p:sp>
      <p:sp>
        <p:nvSpPr>
          <p:cNvPr id="5" name="TextBox 4"/>
          <p:cNvSpPr txBox="1"/>
          <p:nvPr/>
        </p:nvSpPr>
        <p:spPr>
          <a:xfrm>
            <a:off x="3733800" y="274638"/>
            <a:ext cx="2628900" cy="369332"/>
          </a:xfrm>
          <a:prstGeom prst="rect">
            <a:avLst/>
          </a:prstGeom>
          <a:noFill/>
        </p:spPr>
        <p:txBody>
          <a:bodyPr wrap="square" rtlCol="0">
            <a:spAutoFit/>
          </a:bodyPr>
          <a:lstStyle/>
          <a:p>
            <a:r>
              <a:rPr lang="en-US" dirty="0" smtClean="0"/>
              <a:t>Carter et al. (2012)</a:t>
            </a:r>
            <a:endParaRPr lang="en-US" dirty="0"/>
          </a:p>
        </p:txBody>
      </p:sp>
      <p:sp>
        <p:nvSpPr>
          <p:cNvPr id="6" name="TextBox 5"/>
          <p:cNvSpPr txBox="1"/>
          <p:nvPr/>
        </p:nvSpPr>
        <p:spPr>
          <a:xfrm>
            <a:off x="4791690" y="643970"/>
            <a:ext cx="1981644" cy="646331"/>
          </a:xfrm>
          <a:prstGeom prst="rect">
            <a:avLst/>
          </a:prstGeom>
          <a:noFill/>
        </p:spPr>
        <p:txBody>
          <a:bodyPr wrap="square" rtlCol="0">
            <a:spAutoFit/>
          </a:bodyPr>
          <a:lstStyle/>
          <a:p>
            <a:r>
              <a:rPr lang="en-US" dirty="0" smtClean="0"/>
              <a:t>measured via </a:t>
            </a:r>
          </a:p>
          <a:p>
            <a:r>
              <a:rPr lang="en-US" dirty="0" err="1" smtClean="0"/>
              <a:t>astro</a:t>
            </a:r>
            <a:r>
              <a:rPr lang="en-US" dirty="0" smtClean="0"/>
              <a:t>-seismology</a:t>
            </a:r>
            <a:endParaRPr lang="en-US" dirty="0"/>
          </a:p>
        </p:txBody>
      </p:sp>
      <p:sp>
        <p:nvSpPr>
          <p:cNvPr id="7" name="TextBox 6"/>
          <p:cNvSpPr txBox="1"/>
          <p:nvPr/>
        </p:nvSpPr>
        <p:spPr>
          <a:xfrm>
            <a:off x="4233333" y="1819808"/>
            <a:ext cx="2129367" cy="369332"/>
          </a:xfrm>
          <a:prstGeom prst="rect">
            <a:avLst/>
          </a:prstGeom>
          <a:noFill/>
        </p:spPr>
        <p:txBody>
          <a:bodyPr wrap="square" rtlCol="0">
            <a:spAutoFit/>
          </a:bodyPr>
          <a:lstStyle/>
          <a:p>
            <a:r>
              <a:rPr lang="en-US" dirty="0" smtClean="0"/>
              <a:t>inner planet</a:t>
            </a:r>
            <a:endParaRPr lang="en-US" dirty="0"/>
          </a:p>
        </p:txBody>
      </p:sp>
      <p:sp>
        <p:nvSpPr>
          <p:cNvPr id="8" name="TextBox 7"/>
          <p:cNvSpPr txBox="1"/>
          <p:nvPr/>
        </p:nvSpPr>
        <p:spPr>
          <a:xfrm>
            <a:off x="4233333" y="4097867"/>
            <a:ext cx="2129367" cy="369332"/>
          </a:xfrm>
          <a:prstGeom prst="rect">
            <a:avLst/>
          </a:prstGeom>
          <a:noFill/>
        </p:spPr>
        <p:txBody>
          <a:bodyPr wrap="square" rtlCol="0">
            <a:spAutoFit/>
          </a:bodyPr>
          <a:lstStyle/>
          <a:p>
            <a:r>
              <a:rPr lang="en-US" dirty="0" smtClean="0"/>
              <a:t>outer planet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866"/>
            <a:ext cx="8229600" cy="1143000"/>
          </a:xfrm>
        </p:spPr>
        <p:txBody>
          <a:bodyPr>
            <a:normAutofit/>
          </a:bodyPr>
          <a:lstStyle/>
          <a:p>
            <a:r>
              <a:rPr lang="en-US" dirty="0" smtClean="0"/>
              <a:t>Quantities in the </a:t>
            </a:r>
            <a:r>
              <a:rPr lang="en-US" dirty="0" err="1" smtClean="0"/>
              <a:t>Kepler</a:t>
            </a:r>
            <a:r>
              <a:rPr lang="en-US" dirty="0" smtClean="0"/>
              <a:t> 36 system</a:t>
            </a:r>
            <a:endParaRPr lang="en-US" dirty="0"/>
          </a:p>
        </p:txBody>
      </p:sp>
      <p:sp>
        <p:nvSpPr>
          <p:cNvPr id="3" name="Content Placeholder 2"/>
          <p:cNvSpPr>
            <a:spLocks noGrp="1"/>
          </p:cNvSpPr>
          <p:nvPr>
            <p:ph idx="1"/>
          </p:nvPr>
        </p:nvSpPr>
        <p:spPr>
          <a:xfrm>
            <a:off x="973665" y="3979332"/>
            <a:ext cx="7272866" cy="2231496"/>
          </a:xfrm>
        </p:spPr>
        <p:txBody>
          <a:bodyPr>
            <a:normAutofit fontScale="77500" lnSpcReduction="20000"/>
          </a:bodyPr>
          <a:lstStyle/>
          <a:p>
            <a:r>
              <a:rPr lang="en-US" dirty="0" smtClean="0"/>
              <a:t>Ratio of orbital periods is 1.1733  (7/6=1.1667) </a:t>
            </a:r>
          </a:p>
          <a:p>
            <a:r>
              <a:rPr lang="en-US" dirty="0" smtClean="0"/>
              <a:t>Distance between planets at conjunction is only </a:t>
            </a:r>
          </a:p>
          <a:p>
            <a:pPr>
              <a:buNone/>
            </a:pPr>
            <a:r>
              <a:rPr lang="en-US" dirty="0" smtClean="0"/>
              <a:t>	4.8 Hill radii!  (Chaotic dynamics:  Deck et al. 2012)</a:t>
            </a:r>
          </a:p>
          <a:p>
            <a:r>
              <a:rPr lang="en-US" dirty="0" smtClean="0"/>
              <a:t>Planet sizes are large compared to volume: </a:t>
            </a:r>
            <a:r>
              <a:rPr lang="en-US" b="1" dirty="0" smtClean="0"/>
              <a:t>Integrations must check for collisions</a:t>
            </a:r>
            <a:endParaRPr lang="en-US" dirty="0" smtClean="0"/>
          </a:p>
          <a:p>
            <a:r>
              <a:rPr lang="en-US" dirty="0" smtClean="0"/>
              <a:t>Circular velocity is ~90 km/</a:t>
            </a:r>
            <a:r>
              <a:rPr lang="en-US" dirty="0" err="1" smtClean="0"/>
              <a:t>s</a:t>
            </a:r>
            <a:endParaRPr lang="en-US" dirty="0" smtClean="0"/>
          </a:p>
        </p:txBody>
      </p:sp>
      <p:graphicFrame>
        <p:nvGraphicFramePr>
          <p:cNvPr id="5" name="Table 4"/>
          <p:cNvGraphicFramePr>
            <a:graphicFrameLocks noGrp="1"/>
          </p:cNvGraphicFramePr>
          <p:nvPr/>
        </p:nvGraphicFramePr>
        <p:xfrm>
          <a:off x="1524000" y="1617129"/>
          <a:ext cx="6096000" cy="2225040"/>
        </p:xfrm>
        <a:graphic>
          <a:graphicData uri="http://schemas.openxmlformats.org/drawingml/2006/table">
            <a:tbl>
              <a:tblPr firstRow="1" bandRow="1">
                <a:tableStyleId>{5C22544A-7EE6-4342-B048-85BDC9FD1C3A}</a:tableStyleId>
              </a:tblPr>
              <a:tblGrid>
                <a:gridCol w="3386667"/>
                <a:gridCol w="1151466"/>
                <a:gridCol w="1557867"/>
              </a:tblGrid>
              <a:tr h="370840">
                <a:tc>
                  <a:txBody>
                    <a:bodyPr/>
                    <a:lstStyle/>
                    <a:p>
                      <a:endParaRPr lang="en-US" dirty="0"/>
                    </a:p>
                  </a:txBody>
                  <a:tcPr/>
                </a:tc>
                <a:tc>
                  <a:txBody>
                    <a:bodyPr/>
                    <a:lstStyle/>
                    <a:p>
                      <a:r>
                        <a:rPr lang="en-US" dirty="0" smtClean="0"/>
                        <a:t>Planet </a:t>
                      </a:r>
                      <a:r>
                        <a:rPr lang="en-US" dirty="0" err="1" smtClean="0"/>
                        <a:t>b</a:t>
                      </a:r>
                      <a:endParaRPr lang="en-US" dirty="0"/>
                    </a:p>
                  </a:txBody>
                  <a:tcPr/>
                </a:tc>
                <a:tc>
                  <a:txBody>
                    <a:bodyPr/>
                    <a:lstStyle/>
                    <a:p>
                      <a:r>
                        <a:rPr lang="en-US" dirty="0" smtClean="0"/>
                        <a:t>Planet </a:t>
                      </a:r>
                      <a:r>
                        <a:rPr lang="en-US" dirty="0" err="1" smtClean="0"/>
                        <a:t>c</a:t>
                      </a:r>
                      <a:endParaRPr lang="en-US" dirty="0"/>
                    </a:p>
                  </a:txBody>
                  <a:tcPr/>
                </a:tc>
              </a:tr>
              <a:tr h="370840">
                <a:tc>
                  <a:txBody>
                    <a:bodyPr/>
                    <a:lstStyle/>
                    <a:p>
                      <a:r>
                        <a:rPr lang="en-US" dirty="0" smtClean="0"/>
                        <a:t>Planet</a:t>
                      </a:r>
                      <a:r>
                        <a:rPr lang="en-US" baseline="0" dirty="0" smtClean="0"/>
                        <a:t> mass/Stellar mass</a:t>
                      </a:r>
                      <a:endParaRPr lang="en-US" dirty="0"/>
                    </a:p>
                  </a:txBody>
                  <a:tcPr/>
                </a:tc>
                <a:tc>
                  <a:txBody>
                    <a:bodyPr/>
                    <a:lstStyle/>
                    <a:p>
                      <a:r>
                        <a:rPr lang="en-US" dirty="0" smtClean="0"/>
                        <a:t>1.15x10</a:t>
                      </a:r>
                      <a:r>
                        <a:rPr lang="en-US" baseline="30000" dirty="0" smtClean="0"/>
                        <a:t>-5</a:t>
                      </a:r>
                      <a:endParaRPr lang="en-US" baseline="30000" dirty="0"/>
                    </a:p>
                  </a:txBody>
                  <a:tcPr/>
                </a:tc>
                <a:tc>
                  <a:txBody>
                    <a:bodyPr/>
                    <a:lstStyle/>
                    <a:p>
                      <a:r>
                        <a:rPr lang="en-US" dirty="0" smtClean="0"/>
                        <a:t>2.09x10</a:t>
                      </a:r>
                      <a:r>
                        <a:rPr lang="en-US" baseline="30000" dirty="0" smtClean="0"/>
                        <a:t>-5</a:t>
                      </a:r>
                      <a:endParaRPr lang="en-US" baseline="30000" dirty="0"/>
                    </a:p>
                  </a:txBody>
                  <a:tcPr/>
                </a:tc>
              </a:tr>
              <a:tr h="370840">
                <a:tc>
                  <a:txBody>
                    <a:bodyPr/>
                    <a:lstStyle/>
                    <a:p>
                      <a:r>
                        <a:rPr lang="en-US" dirty="0" smtClean="0"/>
                        <a:t>Orbital velocity/</a:t>
                      </a:r>
                      <a:r>
                        <a:rPr lang="en-US" baseline="0" dirty="0" smtClean="0"/>
                        <a:t>Escape velocity</a:t>
                      </a:r>
                      <a:endParaRPr lang="en-US" dirty="0"/>
                    </a:p>
                  </a:txBody>
                  <a:tcPr/>
                </a:tc>
                <a:tc>
                  <a:txBody>
                    <a:bodyPr/>
                    <a:lstStyle/>
                    <a:p>
                      <a:r>
                        <a:rPr lang="en-US" dirty="0" smtClean="0"/>
                        <a:t>4.8</a:t>
                      </a:r>
                      <a:endParaRPr lang="en-US" dirty="0"/>
                    </a:p>
                  </a:txBody>
                  <a:tcPr/>
                </a:tc>
                <a:tc>
                  <a:txBody>
                    <a:bodyPr/>
                    <a:lstStyle/>
                    <a:p>
                      <a:r>
                        <a:rPr lang="en-US" dirty="0" smtClean="0"/>
                        <a:t>5.3</a:t>
                      </a:r>
                      <a:endParaRPr lang="en-US" dirty="0"/>
                    </a:p>
                  </a:txBody>
                  <a:tcPr/>
                </a:tc>
              </a:tr>
              <a:tr h="370840">
                <a:tc>
                  <a:txBody>
                    <a:bodyPr/>
                    <a:lstStyle/>
                    <a:p>
                      <a:r>
                        <a:rPr lang="en-US" dirty="0" smtClean="0"/>
                        <a:t>Semi-major</a:t>
                      </a:r>
                      <a:r>
                        <a:rPr lang="en-US" baseline="0" dirty="0" smtClean="0"/>
                        <a:t> axis /Hill radius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63.9</a:t>
                      </a:r>
                    </a:p>
                  </a:txBody>
                  <a:tcPr/>
                </a:tc>
                <a:tc>
                  <a:txBody>
                    <a:bodyPr/>
                    <a:lstStyle/>
                    <a:p>
                      <a:r>
                        <a:rPr lang="en-US" dirty="0" smtClean="0"/>
                        <a:t>52.3</a:t>
                      </a:r>
                      <a:endParaRPr lang="en-US" dirty="0"/>
                    </a:p>
                  </a:txBody>
                  <a:tcPr/>
                </a:tc>
              </a:tr>
              <a:tr h="370840">
                <a:tc>
                  <a:txBody>
                    <a:bodyPr/>
                    <a:lstStyle/>
                    <a:p>
                      <a:r>
                        <a:rPr lang="en-US" dirty="0" smtClean="0"/>
                        <a:t>Hill radius/Planet radius</a:t>
                      </a:r>
                      <a:endParaRPr lang="en-US" dirty="0"/>
                    </a:p>
                  </a:txBody>
                  <a:tcPr/>
                </a:tc>
                <a:tc>
                  <a:txBody>
                    <a:bodyPr/>
                    <a:lstStyle/>
                    <a:p>
                      <a:r>
                        <a:rPr lang="en-US" dirty="0" smtClean="0"/>
                        <a:t>29.0</a:t>
                      </a:r>
                      <a:endParaRPr lang="en-US" dirty="0"/>
                    </a:p>
                  </a:txBody>
                  <a:tcPr/>
                </a:tc>
                <a:tc>
                  <a:txBody>
                    <a:bodyPr/>
                    <a:lstStyle/>
                    <a:p>
                      <a:r>
                        <a:rPr lang="en-US" dirty="0" smtClean="0"/>
                        <a:t>16.0</a:t>
                      </a:r>
                      <a:endParaRPr lang="en-US" dirty="0"/>
                    </a:p>
                  </a:txBody>
                  <a:tcPr/>
                </a:tc>
              </a:tr>
              <a:tr h="370840">
                <a:tc>
                  <a:txBody>
                    <a:bodyPr/>
                    <a:lstStyle/>
                    <a:p>
                      <a:r>
                        <a:rPr lang="en-US" dirty="0" smtClean="0"/>
                        <a:t>Semi-major</a:t>
                      </a:r>
                      <a:r>
                        <a:rPr lang="en-US" baseline="0" dirty="0" smtClean="0"/>
                        <a:t> axis/Planet radius</a:t>
                      </a:r>
                      <a:endParaRPr lang="en-US" dirty="0"/>
                    </a:p>
                  </a:txBody>
                  <a:tcPr/>
                </a:tc>
                <a:tc>
                  <a:txBody>
                    <a:bodyPr/>
                    <a:lstStyle/>
                    <a:p>
                      <a:r>
                        <a:rPr lang="en-US" dirty="0" smtClean="0"/>
                        <a:t>1852</a:t>
                      </a:r>
                      <a:endParaRPr lang="en-US" dirty="0"/>
                    </a:p>
                  </a:txBody>
                  <a:tcPr/>
                </a:tc>
                <a:tc>
                  <a:txBody>
                    <a:bodyPr/>
                    <a:lstStyle/>
                    <a:p>
                      <a:r>
                        <a:rPr lang="en-US" dirty="0" smtClean="0"/>
                        <a:t>838</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11-19 at 4.55.52 PM.png"/>
          <p:cNvPicPr>
            <a:picLocks noChangeAspect="1"/>
          </p:cNvPicPr>
          <p:nvPr/>
        </p:nvPicPr>
        <p:blipFill>
          <a:blip r:embed="rId2"/>
          <a:stretch>
            <a:fillRect/>
          </a:stretch>
        </p:blipFill>
        <p:spPr>
          <a:xfrm>
            <a:off x="3969362" y="2641602"/>
            <a:ext cx="4939181" cy="3759207"/>
          </a:xfrm>
          <a:prstGeom prst="rect">
            <a:avLst/>
          </a:prstGeom>
        </p:spPr>
      </p:pic>
      <p:sp>
        <p:nvSpPr>
          <p:cNvPr id="2" name="Title 1"/>
          <p:cNvSpPr>
            <a:spLocks noGrp="1"/>
          </p:cNvSpPr>
          <p:nvPr>
            <p:ph type="title"/>
          </p:nvPr>
        </p:nvSpPr>
        <p:spPr/>
        <p:txBody>
          <a:bodyPr>
            <a:normAutofit/>
          </a:bodyPr>
          <a:lstStyle/>
          <a:p>
            <a:r>
              <a:rPr lang="en-US" dirty="0" smtClean="0"/>
              <a:t>Problems with in-situ formation </a:t>
            </a:r>
            <a:endParaRPr lang="en-US" dirty="0"/>
          </a:p>
        </p:txBody>
      </p:sp>
      <p:sp>
        <p:nvSpPr>
          <p:cNvPr id="3" name="Content Placeholder 2"/>
          <p:cNvSpPr>
            <a:spLocks noGrp="1"/>
          </p:cNvSpPr>
          <p:nvPr>
            <p:ph idx="1"/>
          </p:nvPr>
        </p:nvSpPr>
        <p:spPr>
          <a:xfrm>
            <a:off x="457200" y="2760133"/>
            <a:ext cx="3877733" cy="3366030"/>
          </a:xfrm>
        </p:spPr>
        <p:txBody>
          <a:bodyPr>
            <a:normAutofit/>
          </a:bodyPr>
          <a:lstStyle/>
          <a:p>
            <a:r>
              <a:rPr lang="en-US" sz="2400" dirty="0" smtClean="0"/>
              <a:t>Swift et al. 2013 on </a:t>
            </a:r>
            <a:r>
              <a:rPr lang="en-US" sz="2400" dirty="0" err="1" smtClean="0"/>
              <a:t>Kepler</a:t>
            </a:r>
            <a:r>
              <a:rPr lang="en-US" sz="2400" dirty="0" smtClean="0"/>
              <a:t> 32 system:  Extremely massive primordial disk required in M star compact multiple planet systems, planets exist at boundary of dust sublimation radius</a:t>
            </a:r>
            <a:endParaRPr lang="en-US" sz="2400" dirty="0"/>
          </a:p>
        </p:txBody>
      </p:sp>
      <p:sp>
        <p:nvSpPr>
          <p:cNvPr id="5" name="TextBox 4"/>
          <p:cNvSpPr txBox="1"/>
          <p:nvPr/>
        </p:nvSpPr>
        <p:spPr>
          <a:xfrm>
            <a:off x="558803" y="1265241"/>
            <a:ext cx="7213600" cy="2123658"/>
          </a:xfrm>
          <a:prstGeom prst="rect">
            <a:avLst/>
          </a:prstGeom>
          <a:noFill/>
        </p:spPr>
        <p:txBody>
          <a:bodyPr wrap="square" rtlCol="0">
            <a:spAutoFit/>
          </a:bodyPr>
          <a:lstStyle/>
          <a:p>
            <a:pPr marL="236538" indent="-236538">
              <a:buFont typeface="Arial"/>
              <a:buChar char="•"/>
            </a:pPr>
            <a:r>
              <a:rPr lang="en-US" sz="2400" dirty="0" err="1" smtClean="0"/>
              <a:t>Petrovich</a:t>
            </a:r>
            <a:r>
              <a:rPr lang="en-US" sz="2400" dirty="0" smtClean="0"/>
              <a:t> et al. 2013: can only approximately match period distribution near 3:2 </a:t>
            </a:r>
            <a:r>
              <a:rPr lang="en-US" sz="2400" dirty="0" smtClean="0"/>
              <a:t>resonance</a:t>
            </a:r>
          </a:p>
          <a:p>
            <a:pPr marL="236538" indent="-236538">
              <a:buFont typeface="Arial"/>
              <a:buChar char="•"/>
            </a:pPr>
            <a:r>
              <a:rPr lang="en-US" sz="2400" dirty="0" smtClean="0"/>
              <a:t>Hanson &amp; Murray 2013: cannot account for fraction of 1 planet systems </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Planetary Migration Scenarios</a:t>
            </a:r>
            <a:endParaRPr lang="en-US" dirty="0"/>
          </a:p>
        </p:txBody>
      </p:sp>
      <p:sp>
        <p:nvSpPr>
          <p:cNvPr id="3" name="Content Placeholder 2"/>
          <p:cNvSpPr>
            <a:spLocks noGrp="1"/>
          </p:cNvSpPr>
          <p:nvPr>
            <p:ph idx="1"/>
          </p:nvPr>
        </p:nvSpPr>
        <p:spPr>
          <a:xfrm>
            <a:off x="457200" y="1600200"/>
            <a:ext cx="3822700" cy="4525963"/>
          </a:xfrm>
        </p:spPr>
        <p:txBody>
          <a:bodyPr>
            <a:normAutofit fontScale="92500" lnSpcReduction="20000"/>
          </a:bodyPr>
          <a:lstStyle/>
          <a:p>
            <a:r>
              <a:rPr lang="en-US" dirty="0" smtClean="0"/>
              <a:t>A planet embedded in a gas disk drives spiral density waves</a:t>
            </a:r>
          </a:p>
          <a:p>
            <a:r>
              <a:rPr lang="en-US" dirty="0" smtClean="0"/>
              <a:t>Damps the planet’s eccentricity</a:t>
            </a:r>
          </a:p>
          <a:p>
            <a:r>
              <a:rPr lang="en-US" dirty="0" smtClean="0"/>
              <a:t>The planet usually moves inwards</a:t>
            </a:r>
          </a:p>
          <a:p>
            <a:r>
              <a:rPr lang="en-US" dirty="0" smtClean="0"/>
              <a:t>facilitates </a:t>
            </a:r>
            <a:r>
              <a:rPr lang="en-US" b="1" i="1" dirty="0" smtClean="0"/>
              <a:t>convergent</a:t>
            </a:r>
            <a:r>
              <a:rPr lang="en-US" dirty="0" smtClean="0"/>
              <a:t> migration and resonance capture</a:t>
            </a:r>
          </a:p>
          <a:p>
            <a:endParaRPr lang="en-US" dirty="0" smtClean="0"/>
          </a:p>
        </p:txBody>
      </p:sp>
      <p:grpSp>
        <p:nvGrpSpPr>
          <p:cNvPr id="12" name="Group 11"/>
          <p:cNvGrpSpPr/>
          <p:nvPr/>
        </p:nvGrpSpPr>
        <p:grpSpPr>
          <a:xfrm>
            <a:off x="4385206" y="1871128"/>
            <a:ext cx="4183063" cy="4183063"/>
            <a:chOff x="4385206" y="1871128"/>
            <a:chExt cx="4183063" cy="4183063"/>
          </a:xfrm>
        </p:grpSpPr>
        <p:grpSp>
          <p:nvGrpSpPr>
            <p:cNvPr id="6" name="Group 5"/>
            <p:cNvGrpSpPr/>
            <p:nvPr/>
          </p:nvGrpSpPr>
          <p:grpSpPr>
            <a:xfrm>
              <a:off x="4385206" y="1871128"/>
              <a:ext cx="4183063" cy="4183063"/>
              <a:chOff x="4402139" y="1600200"/>
              <a:chExt cx="4183063" cy="4183063"/>
            </a:xfrm>
          </p:grpSpPr>
          <p:pic>
            <p:nvPicPr>
              <p:cNvPr id="4" name="Picture 3" descr="Type_I.gif"/>
              <p:cNvPicPr>
                <a:picLocks noChangeAspect="1"/>
              </p:cNvPicPr>
              <p:nvPr/>
            </p:nvPicPr>
            <p:blipFill>
              <a:blip r:embed="rId2"/>
              <a:stretch>
                <a:fillRect/>
              </a:stretch>
            </p:blipFill>
            <p:spPr>
              <a:xfrm>
                <a:off x="4402139" y="1600200"/>
                <a:ext cx="4183063" cy="4183063"/>
              </a:xfrm>
              <a:prstGeom prst="rect">
                <a:avLst/>
              </a:prstGeom>
            </p:spPr>
          </p:pic>
          <p:sp>
            <p:nvSpPr>
              <p:cNvPr id="5" name="TextBox 4"/>
              <p:cNvSpPr txBox="1"/>
              <p:nvPr/>
            </p:nvSpPr>
            <p:spPr>
              <a:xfrm>
                <a:off x="6781800" y="5029200"/>
                <a:ext cx="1727200" cy="369332"/>
              </a:xfrm>
              <a:prstGeom prst="rect">
                <a:avLst/>
              </a:prstGeom>
              <a:noFill/>
            </p:spPr>
            <p:txBody>
              <a:bodyPr wrap="square" rtlCol="0">
                <a:spAutoFit/>
              </a:bodyPr>
              <a:lstStyle/>
              <a:p>
                <a:r>
                  <a:rPr lang="en-US" dirty="0" smtClean="0"/>
                  <a:t>Phil </a:t>
                </a:r>
                <a:r>
                  <a:rPr lang="en-US" dirty="0" err="1" smtClean="0"/>
                  <a:t>Armitage</a:t>
                </a:r>
                <a:endParaRPr lang="en-US" dirty="0"/>
              </a:p>
            </p:txBody>
          </p:sp>
        </p:grpSp>
        <p:cxnSp>
          <p:nvCxnSpPr>
            <p:cNvPr id="8" name="Straight Arrow Connector 7"/>
            <p:cNvCxnSpPr/>
            <p:nvPr/>
          </p:nvCxnSpPr>
          <p:spPr>
            <a:xfrm rot="5400000">
              <a:off x="6733236" y="2686963"/>
              <a:ext cx="392668" cy="3309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095067" y="2286794"/>
              <a:ext cx="1049866" cy="369332"/>
            </a:xfrm>
            <a:prstGeom prst="rect">
              <a:avLst/>
            </a:prstGeom>
            <a:noFill/>
          </p:spPr>
          <p:txBody>
            <a:bodyPr wrap="square" rtlCol="0">
              <a:spAutoFit/>
            </a:bodyPr>
            <a:lstStyle/>
            <a:p>
              <a:r>
                <a:rPr lang="en-US" dirty="0" smtClean="0"/>
                <a:t>planet</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Migration via Scattering Planetesimals </a:t>
            </a:r>
            <a:endParaRPr lang="en-US" dirty="0"/>
          </a:p>
        </p:txBody>
      </p:sp>
      <p:sp>
        <p:nvSpPr>
          <p:cNvPr id="3" name="Content Placeholder 2"/>
          <p:cNvSpPr>
            <a:spLocks noGrp="1"/>
          </p:cNvSpPr>
          <p:nvPr>
            <p:ph idx="1"/>
          </p:nvPr>
        </p:nvSpPr>
        <p:spPr>
          <a:xfrm>
            <a:off x="457200" y="1600201"/>
            <a:ext cx="3144529" cy="4127500"/>
          </a:xfrm>
        </p:spPr>
        <p:txBody>
          <a:bodyPr>
            <a:normAutofit fontScale="85000" lnSpcReduction="20000"/>
          </a:bodyPr>
          <a:lstStyle/>
          <a:p>
            <a:r>
              <a:rPr lang="en-US" dirty="0" smtClean="0"/>
              <a:t>A planet can migrate as it  ejects and scatters planetesimals</a:t>
            </a:r>
          </a:p>
          <a:p>
            <a:r>
              <a:rPr lang="en-US" dirty="0" smtClean="0"/>
              <a:t>Facilitates </a:t>
            </a:r>
            <a:r>
              <a:rPr lang="en-US" b="1" i="1" dirty="0" smtClean="0"/>
              <a:t>divergent</a:t>
            </a:r>
            <a:r>
              <a:rPr lang="en-US" dirty="0" smtClean="0"/>
              <a:t> migration </a:t>
            </a:r>
          </a:p>
          <a:p>
            <a:pPr>
              <a:buNone/>
            </a:pPr>
            <a:r>
              <a:rPr lang="en-US" dirty="0" smtClean="0"/>
              <a:t>	Pulling planets out of resonance or resonance crossing </a:t>
            </a:r>
            <a:endParaRPr lang="en-US" dirty="0"/>
          </a:p>
        </p:txBody>
      </p:sp>
      <p:grpSp>
        <p:nvGrpSpPr>
          <p:cNvPr id="13" name="Group 12"/>
          <p:cNvGrpSpPr/>
          <p:nvPr/>
        </p:nvGrpSpPr>
        <p:grpSpPr>
          <a:xfrm>
            <a:off x="3601729" y="1369539"/>
            <a:ext cx="4790432" cy="4790470"/>
            <a:chOff x="3601729" y="1369539"/>
            <a:chExt cx="4790432" cy="4790470"/>
          </a:xfrm>
        </p:grpSpPr>
        <p:grpSp>
          <p:nvGrpSpPr>
            <p:cNvPr id="10" name="Group 9"/>
            <p:cNvGrpSpPr/>
            <p:nvPr/>
          </p:nvGrpSpPr>
          <p:grpSpPr>
            <a:xfrm>
              <a:off x="3601729" y="1417638"/>
              <a:ext cx="4790432" cy="4478027"/>
              <a:chOff x="3601729" y="1417638"/>
              <a:chExt cx="4790432" cy="4478027"/>
            </a:xfrm>
          </p:grpSpPr>
          <p:pic>
            <p:nvPicPr>
              <p:cNvPr id="4" name="Picture 3" descr="Screen Shot 2013-05-01 at 6.04.24 PM.png"/>
              <p:cNvPicPr>
                <a:picLocks noChangeAspect="1"/>
              </p:cNvPicPr>
              <p:nvPr/>
            </p:nvPicPr>
            <p:blipFill>
              <a:blip r:embed="rId2"/>
              <a:srcRect l="5320" r="1773" b="3924"/>
              <a:stretch>
                <a:fillRect/>
              </a:stretch>
            </p:blipFill>
            <p:spPr>
              <a:xfrm>
                <a:off x="3601729" y="1417638"/>
                <a:ext cx="4790432" cy="4478027"/>
              </a:xfrm>
              <a:prstGeom prst="rect">
                <a:avLst/>
              </a:prstGeom>
            </p:spPr>
          </p:pic>
          <p:sp>
            <p:nvSpPr>
              <p:cNvPr id="5" name="TextBox 4"/>
              <p:cNvSpPr txBox="1"/>
              <p:nvPr/>
            </p:nvSpPr>
            <p:spPr>
              <a:xfrm>
                <a:off x="4699000" y="2260600"/>
                <a:ext cx="1028700" cy="646331"/>
              </a:xfrm>
              <a:prstGeom prst="rect">
                <a:avLst/>
              </a:prstGeom>
              <a:noFill/>
            </p:spPr>
            <p:txBody>
              <a:bodyPr wrap="square" rtlCol="0">
                <a:spAutoFit/>
              </a:bodyPr>
              <a:lstStyle/>
              <a:p>
                <a:r>
                  <a:rPr lang="en-US" dirty="0" err="1" smtClean="0"/>
                  <a:t>Kirsh</a:t>
                </a:r>
                <a:r>
                  <a:rPr lang="en-US" dirty="0" smtClean="0"/>
                  <a:t> et al. 2009</a:t>
                </a:r>
                <a:endParaRPr lang="en-US" dirty="0"/>
              </a:p>
            </p:txBody>
          </p:sp>
          <p:cxnSp>
            <p:nvCxnSpPr>
              <p:cNvPr id="7" name="Straight Arrow Connector 6"/>
              <p:cNvCxnSpPr/>
              <p:nvPr/>
            </p:nvCxnSpPr>
            <p:spPr>
              <a:xfrm rot="5400000">
                <a:off x="5257800" y="4051300"/>
                <a:ext cx="1841500" cy="596900"/>
              </a:xfrm>
              <a:prstGeom prst="straightConnector1">
                <a:avLst/>
              </a:prstGeom>
              <a:ln w="31750">
                <a:solidFill>
                  <a:srgbClr val="660066"/>
                </a:solidFill>
                <a:headEnd type="oval"/>
                <a:tailEnd type="arrow" w="lg" len="lg"/>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5063055" y="5790677"/>
              <a:ext cx="2455346" cy="369332"/>
            </a:xfrm>
            <a:prstGeom prst="rect">
              <a:avLst/>
            </a:prstGeom>
            <a:solidFill>
              <a:schemeClr val="bg1"/>
            </a:solidFill>
          </p:spPr>
          <p:txBody>
            <a:bodyPr wrap="square" rtlCol="0">
              <a:spAutoFit/>
            </a:bodyPr>
            <a:lstStyle/>
            <a:p>
              <a:r>
                <a:rPr lang="en-US" dirty="0" smtClean="0"/>
                <a:t>semi-major axis in AU</a:t>
              </a:r>
              <a:endParaRPr lang="en-US" dirty="0"/>
            </a:p>
          </p:txBody>
        </p:sp>
        <p:sp>
          <p:nvSpPr>
            <p:cNvPr id="12" name="TextBox 11"/>
            <p:cNvSpPr txBox="1"/>
            <p:nvPr/>
          </p:nvSpPr>
          <p:spPr>
            <a:xfrm rot="16200000">
              <a:off x="1910365" y="3135352"/>
              <a:ext cx="3900960" cy="369333"/>
            </a:xfrm>
            <a:prstGeom prst="rect">
              <a:avLst/>
            </a:prstGeom>
            <a:solidFill>
              <a:schemeClr val="bg1"/>
            </a:solidFill>
          </p:spPr>
          <p:txBody>
            <a:bodyPr wrap="square" rtlCol="0">
              <a:spAutoFit/>
            </a:bodyPr>
            <a:lstStyle/>
            <a:p>
              <a:pPr algn="ctr"/>
              <a:r>
                <a:rPr lang="en-US" dirty="0" smtClean="0"/>
                <a:t>eccentricity/</a:t>
              </a:r>
              <a:r>
                <a:rPr lang="en-US" dirty="0" err="1" smtClean="0"/>
                <a:t>eH</a:t>
              </a:r>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Conjunctions between </a:t>
            </a:r>
            <a:r>
              <a:rPr lang="en-US" dirty="0" err="1" smtClean="0"/>
              <a:t>Kep</a:t>
            </a:r>
            <a:r>
              <a:rPr lang="en-US" dirty="0" smtClean="0"/>
              <a:t> 36 planets </a:t>
            </a:r>
            <a:endParaRPr lang="en-US" dirty="0"/>
          </a:p>
        </p:txBody>
      </p:sp>
      <p:sp>
        <p:nvSpPr>
          <p:cNvPr id="3" name="Content Placeholder 2"/>
          <p:cNvSpPr>
            <a:spLocks noGrp="1"/>
          </p:cNvSpPr>
          <p:nvPr>
            <p:ph idx="1"/>
          </p:nvPr>
        </p:nvSpPr>
        <p:spPr>
          <a:xfrm>
            <a:off x="880533" y="1600200"/>
            <a:ext cx="7128934" cy="4525963"/>
          </a:xfrm>
        </p:spPr>
        <p:txBody>
          <a:bodyPr>
            <a:normAutofit fontScale="85000" lnSpcReduction="20000"/>
          </a:bodyPr>
          <a:lstStyle/>
          <a:p>
            <a:r>
              <a:rPr lang="en-US" dirty="0" smtClean="0"/>
              <a:t>Conjunction every 97 days </a:t>
            </a:r>
            <a:r>
              <a:rPr lang="en-US" dirty="0" smtClean="0"/>
              <a:t>(7 </a:t>
            </a:r>
            <a:r>
              <a:rPr lang="en-US" dirty="0" smtClean="0"/>
              <a:t>times orbital period of inner planet or</a:t>
            </a:r>
            <a:r>
              <a:rPr lang="en-US" dirty="0" smtClean="0"/>
              <a:t> 6 times </a:t>
            </a:r>
            <a:r>
              <a:rPr lang="en-US" dirty="0" smtClean="0"/>
              <a:t>orbit of outer planet)</a:t>
            </a:r>
          </a:p>
          <a:p>
            <a:r>
              <a:rPr lang="en-US" dirty="0" smtClean="0"/>
              <a:t>Distance between planets at conjunction is 85 planet radii or 2 million km (about 5 times the distance between the Earth and Moon).  </a:t>
            </a:r>
          </a:p>
          <a:p>
            <a:pPr lvl="1"/>
            <a:r>
              <a:rPr lang="en-US" dirty="0" smtClean="0"/>
              <a:t>A viewer on planet </a:t>
            </a:r>
            <a:r>
              <a:rPr lang="en-US" dirty="0" err="1" smtClean="0"/>
              <a:t>b</a:t>
            </a:r>
            <a:r>
              <a:rPr lang="en-US" dirty="0" smtClean="0"/>
              <a:t> would see an angular diameter for planet </a:t>
            </a:r>
            <a:r>
              <a:rPr lang="en-US" dirty="0" err="1" smtClean="0"/>
              <a:t>c</a:t>
            </a:r>
            <a:r>
              <a:rPr lang="en-US" dirty="0" smtClean="0"/>
              <a:t> of 1.3 degrees.  </a:t>
            </a:r>
            <a:r>
              <a:rPr lang="en-US" dirty="0" smtClean="0">
                <a:solidFill>
                  <a:srgbClr val="FF0000"/>
                </a:solidFill>
              </a:rPr>
              <a:t>About 3 times larger than the Sun or Moon on the sky. Large size lasting a few days!</a:t>
            </a:r>
          </a:p>
          <a:p>
            <a:r>
              <a:rPr lang="en-US" dirty="0" smtClean="0"/>
              <a:t>Angular Velocity on the sky (~1.5 degree/hour) with respect to the back ground stars is about 3 times faster than Moon as seen from the Earth </a:t>
            </a:r>
            <a:endParaRPr lang="en-US" dirty="0" smtClean="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46800" cy="1143000"/>
          </a:xfrm>
        </p:spPr>
        <p:txBody>
          <a:bodyPr/>
          <a:lstStyle/>
          <a:p>
            <a:r>
              <a:rPr lang="en-US" dirty="0" smtClean="0"/>
              <a:t>Stochastic migration</a:t>
            </a:r>
            <a:endParaRPr lang="en-US" dirty="0"/>
          </a:p>
        </p:txBody>
      </p:sp>
      <p:sp>
        <p:nvSpPr>
          <p:cNvPr id="3" name="Content Placeholder 2"/>
          <p:cNvSpPr>
            <a:spLocks noGrp="1"/>
          </p:cNvSpPr>
          <p:nvPr>
            <p:ph idx="1"/>
          </p:nvPr>
        </p:nvSpPr>
        <p:spPr>
          <a:xfrm>
            <a:off x="457199" y="1600200"/>
            <a:ext cx="3317487" cy="4525963"/>
          </a:xfrm>
        </p:spPr>
        <p:txBody>
          <a:bodyPr>
            <a:normAutofit fontScale="77500" lnSpcReduction="20000"/>
          </a:bodyPr>
          <a:lstStyle/>
          <a:p>
            <a:pPr>
              <a:buNone/>
            </a:pPr>
            <a:r>
              <a:rPr lang="en-US" dirty="0" smtClean="0"/>
              <a:t>Planet receives little random kicks</a:t>
            </a:r>
            <a:r>
              <a:rPr lang="en-US" dirty="0" smtClean="0"/>
              <a:t> </a:t>
            </a:r>
          </a:p>
          <a:p>
            <a:r>
              <a:rPr lang="en-US" dirty="0" smtClean="0"/>
              <a:t>Due to density variations from turbulence in the gas disk (e.g., Ketchum et al. 2011)</a:t>
            </a:r>
          </a:p>
          <a:p>
            <a:r>
              <a:rPr lang="en-US" dirty="0" smtClean="0"/>
              <a:t>Due </a:t>
            </a:r>
            <a:r>
              <a:rPr lang="en-US" dirty="0" smtClean="0"/>
              <a:t>to scattering with planetesimals (e.g., previously explored for Neptune by R. Murray-Clay and J. Hahn)</a:t>
            </a:r>
            <a:endParaRPr lang="en-US" dirty="0"/>
          </a:p>
        </p:txBody>
      </p:sp>
      <p:grpSp>
        <p:nvGrpSpPr>
          <p:cNvPr id="7" name="Group 6"/>
          <p:cNvGrpSpPr/>
          <p:nvPr/>
        </p:nvGrpSpPr>
        <p:grpSpPr>
          <a:xfrm>
            <a:off x="3774687" y="1456261"/>
            <a:ext cx="4762500" cy="4191000"/>
            <a:chOff x="3251200" y="1471085"/>
            <a:chExt cx="5689600" cy="4406900"/>
          </a:xfrm>
        </p:grpSpPr>
        <p:pic>
          <p:nvPicPr>
            <p:cNvPr id="5" name="Picture 4" descr="global_disk.jpg"/>
            <p:cNvPicPr>
              <a:picLocks noChangeAspect="1"/>
            </p:cNvPicPr>
            <p:nvPr/>
          </p:nvPicPr>
          <p:blipFill>
            <a:blip r:embed="rId2"/>
            <a:stretch>
              <a:fillRect/>
            </a:stretch>
          </p:blipFill>
          <p:spPr>
            <a:xfrm>
              <a:off x="3251200" y="1471085"/>
              <a:ext cx="5689600" cy="4406900"/>
            </a:xfrm>
            <a:prstGeom prst="rect">
              <a:avLst/>
            </a:prstGeom>
          </p:spPr>
        </p:pic>
        <p:sp>
          <p:nvSpPr>
            <p:cNvPr id="6" name="TextBox 5"/>
            <p:cNvSpPr txBox="1"/>
            <p:nvPr/>
          </p:nvSpPr>
          <p:spPr>
            <a:xfrm>
              <a:off x="5255667" y="1893981"/>
              <a:ext cx="2228596" cy="388358"/>
            </a:xfrm>
            <a:prstGeom prst="rect">
              <a:avLst/>
            </a:prstGeom>
            <a:noFill/>
          </p:spPr>
          <p:txBody>
            <a:bodyPr wrap="square" rtlCol="0">
              <a:spAutoFit/>
            </a:bodyPr>
            <a:lstStyle/>
            <a:p>
              <a:r>
                <a:rPr lang="en-US" dirty="0" smtClean="0"/>
                <a:t>Jake Simon</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800px-Separatrix_for_a_Simple_Pendulum.png"/>
          <p:cNvPicPr>
            <a:picLocks noChangeAspect="1"/>
          </p:cNvPicPr>
          <p:nvPr/>
        </p:nvPicPr>
        <p:blipFill>
          <a:blip r:embed="rId2"/>
          <a:stretch>
            <a:fillRect/>
          </a:stretch>
        </p:blipFill>
        <p:spPr>
          <a:xfrm>
            <a:off x="5215467" y="3848096"/>
            <a:ext cx="3471333" cy="2603500"/>
          </a:xfrm>
          <a:prstGeom prst="rect">
            <a:avLst/>
          </a:prstGeom>
        </p:spPr>
      </p:pic>
      <p:sp>
        <p:nvSpPr>
          <p:cNvPr id="2" name="Title 1"/>
          <p:cNvSpPr>
            <a:spLocks noGrp="1"/>
          </p:cNvSpPr>
          <p:nvPr>
            <p:ph type="title"/>
          </p:nvPr>
        </p:nvSpPr>
        <p:spPr/>
        <p:txBody>
          <a:bodyPr>
            <a:normAutofit/>
          </a:bodyPr>
          <a:lstStyle/>
          <a:p>
            <a:r>
              <a:rPr lang="en-US" dirty="0" smtClean="0"/>
              <a:t>Mean motion Resonances</a:t>
            </a:r>
            <a:endParaRPr lang="en-US" dirty="0"/>
          </a:p>
        </p:txBody>
      </p:sp>
      <p:pic>
        <p:nvPicPr>
          <p:cNvPr id="4" name="Picture 3" descr="latex-image-1.pdf"/>
          <p:cNvPicPr>
            <a:picLocks noChangeAspect="1"/>
          </p:cNvPicPr>
          <p:nvPr/>
        </p:nvPicPr>
        <p:blipFill>
          <a:blip r:embed="rId3"/>
          <a:srcRect/>
          <a:stretch>
            <a:fillRect/>
          </a:stretch>
        </p:blipFill>
        <p:spPr bwMode="auto">
          <a:xfrm>
            <a:off x="1244601" y="2599268"/>
            <a:ext cx="4419600" cy="812800"/>
          </a:xfrm>
          <a:prstGeom prst="rect">
            <a:avLst/>
          </a:prstGeom>
          <a:noFill/>
          <a:ln w="9525">
            <a:noFill/>
            <a:miter lim="800000"/>
            <a:headEnd/>
            <a:tailEnd/>
          </a:ln>
        </p:spPr>
      </p:pic>
      <p:sp>
        <p:nvSpPr>
          <p:cNvPr id="5" name="TextBox 4"/>
          <p:cNvSpPr txBox="1"/>
          <p:nvPr/>
        </p:nvSpPr>
        <p:spPr>
          <a:xfrm>
            <a:off x="1049867" y="1417638"/>
            <a:ext cx="6536266" cy="1015663"/>
          </a:xfrm>
          <a:prstGeom prst="rect">
            <a:avLst/>
          </a:prstGeom>
          <a:noFill/>
        </p:spPr>
        <p:txBody>
          <a:bodyPr wrap="square" rtlCol="0">
            <a:spAutoFit/>
          </a:bodyPr>
          <a:lstStyle/>
          <a:p>
            <a:r>
              <a:rPr lang="en-US" sz="2000" dirty="0" smtClean="0"/>
              <a:t>Can be modeled with a </a:t>
            </a:r>
            <a:r>
              <a:rPr lang="en-US" sz="2000" b="1" dirty="0" smtClean="0"/>
              <a:t>pendulum-</a:t>
            </a:r>
            <a:r>
              <a:rPr lang="en-US" sz="2000" dirty="0" smtClean="0"/>
              <a:t>like Hamiltonian</a:t>
            </a:r>
          </a:p>
          <a:p>
            <a:r>
              <a:rPr lang="en-US" sz="2000" dirty="0" err="1" smtClean="0"/>
              <a:t>θ</a:t>
            </a:r>
            <a:r>
              <a:rPr lang="en-US" sz="2000" dirty="0" smtClean="0"/>
              <a:t> Resonant angle.   Two types of motion, librating/oscillating  in or out of resonance  </a:t>
            </a:r>
            <a:endParaRPr lang="en-US" sz="2000" dirty="0"/>
          </a:p>
        </p:txBody>
      </p:sp>
      <p:sp>
        <p:nvSpPr>
          <p:cNvPr id="6" name="Left Brace 5"/>
          <p:cNvSpPr/>
          <p:nvPr/>
        </p:nvSpPr>
        <p:spPr>
          <a:xfrm rot="16200000">
            <a:off x="3368032" y="2976270"/>
            <a:ext cx="555759" cy="141191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855289" y="3960106"/>
            <a:ext cx="1648979" cy="646331"/>
          </a:xfrm>
          <a:prstGeom prst="rect">
            <a:avLst/>
          </a:prstGeom>
          <a:noFill/>
        </p:spPr>
        <p:txBody>
          <a:bodyPr wrap="square" rtlCol="0">
            <a:spAutoFit/>
          </a:bodyPr>
          <a:lstStyle/>
          <a:p>
            <a:r>
              <a:rPr lang="en-US" dirty="0" smtClean="0"/>
              <a:t>expand </a:t>
            </a:r>
            <a:r>
              <a:rPr lang="en-US" dirty="0" err="1" smtClean="0"/>
              <a:t>Kepler</a:t>
            </a:r>
            <a:r>
              <a:rPr lang="en-US" dirty="0" smtClean="0"/>
              <a:t> Hamiltonian</a:t>
            </a:r>
            <a:endParaRPr lang="en-US" dirty="0"/>
          </a:p>
        </p:txBody>
      </p:sp>
      <p:sp>
        <p:nvSpPr>
          <p:cNvPr id="8" name="Left Brace 7"/>
          <p:cNvSpPr/>
          <p:nvPr/>
        </p:nvSpPr>
        <p:spPr>
          <a:xfrm rot="16200000">
            <a:off x="4904716" y="3149824"/>
            <a:ext cx="555759" cy="96321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4650190" y="3960106"/>
            <a:ext cx="2309410" cy="646331"/>
          </a:xfrm>
          <a:prstGeom prst="rect">
            <a:avLst/>
          </a:prstGeom>
          <a:noFill/>
        </p:spPr>
        <p:txBody>
          <a:bodyPr wrap="square" rtlCol="0">
            <a:spAutoFit/>
          </a:bodyPr>
          <a:lstStyle/>
          <a:p>
            <a:r>
              <a:rPr lang="en-US" dirty="0" smtClean="0"/>
              <a:t>due to two-planet interactions </a:t>
            </a:r>
            <a:endParaRPr lang="en-US" dirty="0"/>
          </a:p>
        </p:txBody>
      </p:sp>
      <p:sp>
        <p:nvSpPr>
          <p:cNvPr id="11" name="TextBox 10"/>
          <p:cNvSpPr txBox="1"/>
          <p:nvPr/>
        </p:nvSpPr>
        <p:spPr>
          <a:xfrm>
            <a:off x="6265333" y="3259671"/>
            <a:ext cx="1642534" cy="646331"/>
          </a:xfrm>
          <a:prstGeom prst="rect">
            <a:avLst/>
          </a:prstGeom>
          <a:noFill/>
        </p:spPr>
        <p:txBody>
          <a:bodyPr wrap="square" rtlCol="0">
            <a:spAutoFit/>
          </a:bodyPr>
          <a:lstStyle/>
          <a:p>
            <a:r>
              <a:rPr lang="en-US" dirty="0" smtClean="0"/>
              <a:t>Level curves showing orbits</a:t>
            </a:r>
            <a:endParaRPr lang="en-US" dirty="0"/>
          </a:p>
        </p:txBody>
      </p:sp>
      <p:sp>
        <p:nvSpPr>
          <p:cNvPr id="12" name="TextBox 11"/>
          <p:cNvSpPr txBox="1"/>
          <p:nvPr/>
        </p:nvSpPr>
        <p:spPr>
          <a:xfrm>
            <a:off x="1049867" y="4606437"/>
            <a:ext cx="3454401" cy="1477328"/>
          </a:xfrm>
          <a:prstGeom prst="rect">
            <a:avLst/>
          </a:prstGeom>
          <a:noFill/>
        </p:spPr>
        <p:txBody>
          <a:bodyPr wrap="square" rtlCol="0">
            <a:spAutoFit/>
          </a:bodyPr>
          <a:lstStyle/>
          <a:p>
            <a:r>
              <a:rPr lang="en-US" dirty="0" smtClean="0"/>
              <a:t>This model gives:</a:t>
            </a:r>
          </a:p>
          <a:p>
            <a:r>
              <a:rPr lang="en-US" dirty="0" smtClean="0"/>
              <a:t>resonant width, strength, libration frequency, adiabatic limit, eccentricity variation in resonance, probability of capture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algn="l"/>
            <a:r>
              <a:rPr lang="en-US" smtClean="0">
                <a:latin typeface="Arial" pitchFamily="8" charset="0"/>
                <a:ea typeface="Arial" pitchFamily="8" charset="0"/>
                <a:cs typeface="Arial" pitchFamily="8" charset="0"/>
              </a:rPr>
              <a:t>Dimensional Analysis on the Pendulum</a:t>
            </a:r>
          </a:p>
        </p:txBody>
      </p:sp>
      <p:sp>
        <p:nvSpPr>
          <p:cNvPr id="20483" name="Content Placeholder 2"/>
          <p:cNvSpPr>
            <a:spLocks noGrp="1"/>
          </p:cNvSpPr>
          <p:nvPr>
            <p:ph idx="1"/>
          </p:nvPr>
        </p:nvSpPr>
        <p:spPr/>
        <p:txBody>
          <a:bodyPr>
            <a:normAutofit lnSpcReduction="10000"/>
          </a:bodyPr>
          <a:lstStyle/>
          <a:p>
            <a:pPr>
              <a:tabLst>
                <a:tab pos="3654425" algn="l"/>
              </a:tabLst>
            </a:pPr>
            <a:r>
              <a:rPr lang="en-US" sz="2000" i="1" dirty="0" smtClean="0">
                <a:latin typeface="Arial" pitchFamily="8" charset="0"/>
                <a:ea typeface="Arial" pitchFamily="8" charset="0"/>
                <a:cs typeface="Arial" pitchFamily="8" charset="0"/>
              </a:rPr>
              <a:t>H</a:t>
            </a:r>
            <a:r>
              <a:rPr lang="en-US" sz="2000" dirty="0" smtClean="0">
                <a:latin typeface="Arial" pitchFamily="8" charset="0"/>
                <a:ea typeface="Arial" pitchFamily="8" charset="0"/>
                <a:cs typeface="Arial" pitchFamily="8" charset="0"/>
              </a:rPr>
              <a:t> units 	cm</a:t>
            </a:r>
            <a:r>
              <a:rPr lang="en-US" sz="2000" baseline="30000" dirty="0" smtClean="0">
                <a:latin typeface="Arial" pitchFamily="8" charset="0"/>
                <a:ea typeface="Arial" pitchFamily="8" charset="0"/>
                <a:cs typeface="Arial" pitchFamily="8" charset="0"/>
              </a:rPr>
              <a:t>2</a:t>
            </a:r>
            <a:r>
              <a:rPr lang="en-US" sz="2000" dirty="0" smtClean="0">
                <a:latin typeface="Arial" pitchFamily="8" charset="0"/>
                <a:ea typeface="Arial" pitchFamily="8" charset="0"/>
                <a:cs typeface="Arial" pitchFamily="8" charset="0"/>
              </a:rPr>
              <a:t> s</a:t>
            </a:r>
            <a:r>
              <a:rPr lang="en-US" sz="2000" baseline="30000" dirty="0" smtClean="0">
                <a:latin typeface="Arial" pitchFamily="8" charset="0"/>
                <a:ea typeface="Arial" pitchFamily="8" charset="0"/>
                <a:cs typeface="Arial" pitchFamily="8" charset="0"/>
              </a:rPr>
              <a:t>-2</a:t>
            </a:r>
          </a:p>
          <a:p>
            <a:pPr>
              <a:tabLst>
                <a:tab pos="3654425" algn="l"/>
              </a:tabLst>
            </a:pPr>
            <a:r>
              <a:rPr lang="en-US" sz="2000" dirty="0" smtClean="0">
                <a:latin typeface="Arial" pitchFamily="8" charset="0"/>
                <a:ea typeface="Arial" pitchFamily="8" charset="0"/>
                <a:cs typeface="Arial" pitchFamily="8" charset="0"/>
              </a:rPr>
              <a:t>Action variable  </a:t>
            </a:r>
            <a:r>
              <a:rPr lang="en-US" sz="2000" i="1" dirty="0" err="1" smtClean="0">
                <a:latin typeface="Arial" pitchFamily="8" charset="0"/>
                <a:ea typeface="Arial" pitchFamily="8" charset="0"/>
                <a:cs typeface="Arial" pitchFamily="8" charset="0"/>
              </a:rPr>
              <a:t>p</a:t>
            </a:r>
            <a:r>
              <a:rPr lang="en-US" sz="2000" dirty="0" smtClean="0">
                <a:latin typeface="Arial" pitchFamily="8" charset="0"/>
                <a:ea typeface="Arial" pitchFamily="8" charset="0"/>
                <a:cs typeface="Arial" pitchFamily="8" charset="0"/>
              </a:rPr>
              <a:t>	cm</a:t>
            </a:r>
            <a:r>
              <a:rPr lang="en-US" sz="2000" baseline="30000" dirty="0" smtClean="0">
                <a:latin typeface="Arial" pitchFamily="8" charset="0"/>
                <a:ea typeface="Arial" pitchFamily="8" charset="0"/>
                <a:cs typeface="Arial" pitchFamily="8" charset="0"/>
              </a:rPr>
              <a:t>2</a:t>
            </a:r>
            <a:r>
              <a:rPr lang="en-US" sz="2000" dirty="0" smtClean="0">
                <a:latin typeface="Arial" pitchFamily="8" charset="0"/>
                <a:ea typeface="Arial" pitchFamily="8" charset="0"/>
                <a:cs typeface="Arial" pitchFamily="8" charset="0"/>
              </a:rPr>
              <a:t> s</a:t>
            </a:r>
            <a:r>
              <a:rPr lang="en-US" sz="2000" baseline="30000" dirty="0" smtClean="0">
                <a:latin typeface="Arial" pitchFamily="8" charset="0"/>
                <a:ea typeface="Arial" pitchFamily="8" charset="0"/>
                <a:cs typeface="Arial" pitchFamily="8" charset="0"/>
              </a:rPr>
              <a:t>-1</a:t>
            </a:r>
            <a:r>
              <a:rPr lang="en-US" sz="2000" dirty="0" smtClean="0">
                <a:latin typeface="Arial" pitchFamily="8" charset="0"/>
                <a:ea typeface="Arial" pitchFamily="8" charset="0"/>
                <a:cs typeface="Arial" pitchFamily="8" charset="0"/>
              </a:rPr>
              <a:t>  </a:t>
            </a:r>
          </a:p>
          <a:p>
            <a:pPr>
              <a:buFontTx/>
              <a:buNone/>
              <a:tabLst>
                <a:tab pos="3654425" algn="l"/>
              </a:tabLst>
            </a:pPr>
            <a:r>
              <a:rPr lang="en-US" sz="2000" dirty="0" smtClean="0">
                <a:latin typeface="Arial" pitchFamily="8" charset="0"/>
                <a:ea typeface="Arial" pitchFamily="8" charset="0"/>
                <a:cs typeface="Arial" pitchFamily="8" charset="0"/>
              </a:rPr>
              <a:t>		(H=I</a:t>
            </a:r>
            <a:r>
              <a:rPr lang="en-US" sz="2000" dirty="0" smtClean="0">
                <a:latin typeface="Lucida Grande" pitchFamily="8" charset="0"/>
                <a:ea typeface="Lucida Grande" pitchFamily="8" charset="0"/>
                <a:cs typeface="Lucida Grande" pitchFamily="8" charset="0"/>
              </a:rPr>
              <a:t>ω) and </a:t>
            </a:r>
            <a:r>
              <a:rPr lang="en-US" sz="2000" dirty="0" err="1" smtClean="0">
                <a:latin typeface="Lucida Grande" pitchFamily="8" charset="0"/>
                <a:ea typeface="Lucida Grande" pitchFamily="8" charset="0"/>
                <a:cs typeface="Lucida Grande" pitchFamily="8" charset="0"/>
              </a:rPr>
              <a:t>ω</a:t>
            </a:r>
            <a:r>
              <a:rPr lang="en-US" sz="2000" dirty="0" smtClean="0">
                <a:latin typeface="Lucida Grande" pitchFamily="8" charset="0"/>
                <a:ea typeface="Lucida Grande" pitchFamily="8" charset="0"/>
                <a:cs typeface="Lucida Grande" pitchFamily="8" charset="0"/>
              </a:rPr>
              <a:t> with 1/s</a:t>
            </a:r>
          </a:p>
          <a:p>
            <a:pPr>
              <a:tabLst>
                <a:tab pos="3654425" algn="l"/>
              </a:tabLst>
            </a:pPr>
            <a:r>
              <a:rPr lang="en-US" sz="2000" i="1" dirty="0" smtClean="0">
                <a:latin typeface="Arial" pitchFamily="8" charset="0"/>
                <a:ea typeface="Lucida Grande" pitchFamily="8" charset="0"/>
                <a:cs typeface="Lucida Grande" pitchFamily="8" charset="0"/>
              </a:rPr>
              <a:t>a</a:t>
            </a:r>
            <a:r>
              <a:rPr lang="en-US" sz="2000" dirty="0" smtClean="0">
                <a:latin typeface="Lucida Grande" pitchFamily="8" charset="0"/>
                <a:ea typeface="Lucida Grande" pitchFamily="8" charset="0"/>
                <a:cs typeface="Lucida Grande" pitchFamily="8" charset="0"/>
              </a:rPr>
              <a:t>  		cm</a:t>
            </a:r>
            <a:r>
              <a:rPr lang="en-US" sz="2000" baseline="30000" dirty="0" smtClean="0">
                <a:latin typeface="Lucida Grande" pitchFamily="8" charset="0"/>
                <a:ea typeface="Lucida Grande" pitchFamily="8" charset="0"/>
                <a:cs typeface="Lucida Grande" pitchFamily="8" charset="0"/>
              </a:rPr>
              <a:t>-2</a:t>
            </a:r>
          </a:p>
          <a:p>
            <a:pPr>
              <a:tabLst>
                <a:tab pos="3654425" algn="l"/>
              </a:tabLst>
            </a:pPr>
            <a:r>
              <a:rPr lang="en-US" sz="2000" i="1" dirty="0" err="1" smtClean="0">
                <a:latin typeface="Arial" pitchFamily="8" charset="0"/>
                <a:ea typeface="Lucida Grande" pitchFamily="8" charset="0"/>
                <a:cs typeface="Lucida Grande" pitchFamily="8" charset="0"/>
              </a:rPr>
              <a:t>b</a:t>
            </a:r>
            <a:r>
              <a:rPr lang="en-US" sz="2000" dirty="0" smtClean="0">
                <a:latin typeface="Lucida Grande" pitchFamily="8" charset="0"/>
                <a:ea typeface="Lucida Grande" pitchFamily="8" charset="0"/>
                <a:cs typeface="Lucida Grande" pitchFamily="8" charset="0"/>
              </a:rPr>
              <a:t> 		s</a:t>
            </a:r>
            <a:r>
              <a:rPr lang="en-US" sz="2000" baseline="30000" dirty="0" smtClean="0">
                <a:latin typeface="Lucida Grande" pitchFamily="8" charset="0"/>
                <a:ea typeface="Lucida Grande" pitchFamily="8" charset="0"/>
                <a:cs typeface="Lucida Grande" pitchFamily="8" charset="0"/>
              </a:rPr>
              <a:t>-1</a:t>
            </a:r>
          </a:p>
          <a:p>
            <a:pPr>
              <a:tabLst>
                <a:tab pos="3654425" algn="l"/>
              </a:tabLst>
            </a:pPr>
            <a:r>
              <a:rPr lang="en-US" sz="2000" dirty="0" smtClean="0">
                <a:latin typeface="Arial" pitchFamily="8" charset="0"/>
                <a:ea typeface="Arial" pitchFamily="8" charset="0"/>
                <a:cs typeface="Arial" pitchFamily="8" charset="0"/>
              </a:rPr>
              <a:t>Drift rate </a:t>
            </a:r>
            <a:r>
              <a:rPr lang="en-US" sz="2000" i="1" dirty="0" smtClean="0">
                <a:latin typeface="Arial" pitchFamily="8" charset="0"/>
                <a:ea typeface="Arial" pitchFamily="8" charset="0"/>
                <a:cs typeface="Arial" pitchFamily="8" charset="0"/>
              </a:rPr>
              <a:t>db/</a:t>
            </a:r>
            <a:r>
              <a:rPr lang="en-US" sz="2000" i="1" dirty="0" err="1" smtClean="0">
                <a:latin typeface="Arial" pitchFamily="8" charset="0"/>
                <a:ea typeface="Arial" pitchFamily="8" charset="0"/>
                <a:cs typeface="Arial" pitchFamily="8" charset="0"/>
              </a:rPr>
              <a:t>dt</a:t>
            </a:r>
            <a:r>
              <a:rPr lang="en-US" sz="2000" i="1" dirty="0" smtClean="0">
                <a:latin typeface="Arial" pitchFamily="8" charset="0"/>
                <a:ea typeface="Arial" pitchFamily="8" charset="0"/>
                <a:cs typeface="Arial" pitchFamily="8" charset="0"/>
              </a:rPr>
              <a:t> </a:t>
            </a:r>
            <a:r>
              <a:rPr lang="en-US" sz="2000" dirty="0" smtClean="0">
                <a:latin typeface="Arial" pitchFamily="8" charset="0"/>
                <a:ea typeface="Arial" pitchFamily="8" charset="0"/>
                <a:cs typeface="Arial" pitchFamily="8" charset="0"/>
              </a:rPr>
              <a:t>		s</a:t>
            </a:r>
            <a:r>
              <a:rPr lang="en-US" sz="2000" baseline="30000" dirty="0" smtClean="0">
                <a:latin typeface="Arial" pitchFamily="8" charset="0"/>
                <a:ea typeface="Arial" pitchFamily="8" charset="0"/>
                <a:cs typeface="Arial" pitchFamily="8" charset="0"/>
              </a:rPr>
              <a:t>-2</a:t>
            </a:r>
          </a:p>
          <a:p>
            <a:pPr>
              <a:tabLst>
                <a:tab pos="3654425" algn="l"/>
              </a:tabLst>
            </a:pPr>
            <a:r>
              <a:rPr lang="en-US" sz="2000" dirty="0" err="1" smtClean="0">
                <a:latin typeface="Arial" pitchFamily="8" charset="0"/>
                <a:ea typeface="Arial" pitchFamily="8" charset="0"/>
                <a:cs typeface="Arial" pitchFamily="8" charset="0"/>
              </a:rPr>
              <a:t>ε</a:t>
            </a:r>
            <a:r>
              <a:rPr lang="en-US" sz="2000" dirty="0" smtClean="0">
                <a:latin typeface="Arial" pitchFamily="8" charset="0"/>
                <a:ea typeface="Arial" pitchFamily="8" charset="0"/>
                <a:cs typeface="Arial" pitchFamily="8" charset="0"/>
              </a:rPr>
              <a:t> 		cm</a:t>
            </a:r>
            <a:r>
              <a:rPr lang="en-US" sz="2000" baseline="30000" dirty="0" smtClean="0">
                <a:latin typeface="Arial" pitchFamily="8" charset="0"/>
                <a:ea typeface="Arial" pitchFamily="8" charset="0"/>
                <a:cs typeface="Arial" pitchFamily="8" charset="0"/>
              </a:rPr>
              <a:t>2</a:t>
            </a:r>
            <a:r>
              <a:rPr lang="en-US" sz="2000" dirty="0" smtClean="0">
                <a:latin typeface="Arial" pitchFamily="8" charset="0"/>
                <a:ea typeface="Arial" pitchFamily="8" charset="0"/>
                <a:cs typeface="Arial" pitchFamily="8" charset="0"/>
              </a:rPr>
              <a:t> s</a:t>
            </a:r>
            <a:r>
              <a:rPr lang="en-US" sz="2000" baseline="30000" dirty="0" smtClean="0">
                <a:latin typeface="Arial" pitchFamily="8" charset="0"/>
                <a:ea typeface="Arial" pitchFamily="8" charset="0"/>
                <a:cs typeface="Arial" pitchFamily="8" charset="0"/>
              </a:rPr>
              <a:t>-2</a:t>
            </a:r>
          </a:p>
          <a:p>
            <a:pPr>
              <a:buFontTx/>
              <a:buNone/>
              <a:tabLst>
                <a:tab pos="3654425" algn="l"/>
              </a:tabLst>
            </a:pPr>
            <a:r>
              <a:rPr lang="en-US" sz="2400" dirty="0" smtClean="0">
                <a:latin typeface="Arial" pitchFamily="8" charset="0"/>
                <a:ea typeface="Arial" pitchFamily="8" charset="0"/>
                <a:cs typeface="Arial" pitchFamily="8" charset="0"/>
              </a:rPr>
              <a:t>Ignoring the distance from resonance we only have two parameters, </a:t>
            </a:r>
            <a:r>
              <a:rPr lang="en-US" sz="2400" i="1" dirty="0" err="1" smtClean="0">
                <a:latin typeface="Arial" pitchFamily="8" charset="0"/>
                <a:ea typeface="Arial" pitchFamily="8" charset="0"/>
                <a:cs typeface="Arial" pitchFamily="8" charset="0"/>
              </a:rPr>
              <a:t>a</a:t>
            </a:r>
            <a:r>
              <a:rPr lang="en-US" sz="2400" dirty="0" err="1" smtClean="0">
                <a:latin typeface="Arial" pitchFamily="8" charset="0"/>
                <a:ea typeface="Arial" pitchFamily="8" charset="0"/>
                <a:cs typeface="Arial" pitchFamily="8" charset="0"/>
              </a:rPr>
              <a:t>,ε</a:t>
            </a:r>
            <a:endParaRPr lang="en-US" sz="2400" dirty="0" smtClean="0">
              <a:latin typeface="Arial" pitchFamily="8" charset="0"/>
              <a:ea typeface="Arial" pitchFamily="8" charset="0"/>
              <a:cs typeface="Arial" pitchFamily="8" charset="0"/>
            </a:endParaRPr>
          </a:p>
          <a:p>
            <a:pPr lvl="1">
              <a:buNone/>
              <a:tabLst>
                <a:tab pos="3654425" algn="l"/>
              </a:tabLst>
            </a:pPr>
            <a:r>
              <a:rPr lang="en-US" sz="2400" dirty="0" smtClean="0">
                <a:latin typeface="Arial" pitchFamily="8" charset="0"/>
                <a:ea typeface="Arial" pitchFamily="8" charset="0"/>
                <a:cs typeface="Arial" pitchFamily="8" charset="0"/>
              </a:rPr>
              <a:t>Only one way to combine to get </a:t>
            </a:r>
            <a:r>
              <a:rPr lang="en-US" sz="2400" dirty="0" smtClean="0">
                <a:solidFill>
                  <a:schemeClr val="accent2"/>
                </a:solidFill>
                <a:latin typeface="Arial" pitchFamily="8" charset="0"/>
                <a:ea typeface="Arial" pitchFamily="8" charset="0"/>
                <a:cs typeface="Arial" pitchFamily="8" charset="0"/>
              </a:rPr>
              <a:t>momentum</a:t>
            </a:r>
          </a:p>
          <a:p>
            <a:pPr lvl="1">
              <a:buNone/>
              <a:tabLst>
                <a:tab pos="3654425" algn="l"/>
              </a:tabLst>
            </a:pPr>
            <a:r>
              <a:rPr lang="en-US" sz="2400" dirty="0" smtClean="0">
                <a:latin typeface="Arial" pitchFamily="8" charset="0"/>
                <a:ea typeface="Arial" pitchFamily="8" charset="0"/>
                <a:cs typeface="Arial" pitchFamily="8" charset="0"/>
              </a:rPr>
              <a:t>Only one way to combine to get </a:t>
            </a:r>
            <a:r>
              <a:rPr lang="en-US" sz="2400" dirty="0" smtClean="0">
                <a:solidFill>
                  <a:srgbClr val="008000"/>
                </a:solidFill>
                <a:latin typeface="Arial" pitchFamily="8" charset="0"/>
                <a:ea typeface="Arial" pitchFamily="8" charset="0"/>
                <a:cs typeface="Arial" pitchFamily="8" charset="0"/>
              </a:rPr>
              <a:t>time</a:t>
            </a:r>
            <a:r>
              <a:rPr lang="en-US" sz="2400" dirty="0" smtClean="0">
                <a:latin typeface="Arial" pitchFamily="8" charset="0"/>
                <a:ea typeface="Arial" pitchFamily="8" charset="0"/>
                <a:cs typeface="Arial" pitchFamily="8" charset="0"/>
              </a:rPr>
              <a:t> </a:t>
            </a:r>
          </a:p>
          <a:p>
            <a:pPr lvl="1">
              <a:buNone/>
              <a:tabLst>
                <a:tab pos="3654425" algn="l"/>
              </a:tabLst>
            </a:pPr>
            <a:r>
              <a:rPr lang="en-US" sz="2400" dirty="0" smtClean="0">
                <a:latin typeface="Arial" pitchFamily="8" charset="0"/>
                <a:ea typeface="Arial" pitchFamily="8" charset="0"/>
                <a:cs typeface="Arial" pitchFamily="8" charset="0"/>
              </a:rPr>
              <a:t>Distance to resonance  </a:t>
            </a:r>
          </a:p>
          <a:p>
            <a:pPr>
              <a:tabLst>
                <a:tab pos="3654425" algn="l"/>
              </a:tabLst>
            </a:pPr>
            <a:endParaRPr lang="en-US" sz="2000" dirty="0" smtClean="0">
              <a:solidFill>
                <a:schemeClr val="accent2"/>
              </a:solidFill>
              <a:latin typeface="Arial" pitchFamily="8" charset="0"/>
              <a:ea typeface="Arial" pitchFamily="8" charset="0"/>
              <a:cs typeface="Arial" pitchFamily="8" charset="0"/>
            </a:endParaRPr>
          </a:p>
          <a:p>
            <a:pPr>
              <a:buFontTx/>
              <a:buNone/>
              <a:tabLst>
                <a:tab pos="3654425" algn="l"/>
              </a:tabLst>
            </a:pPr>
            <a:endParaRPr lang="en-US" baseline="30000" dirty="0" smtClean="0">
              <a:latin typeface="Arial" pitchFamily="8" charset="0"/>
              <a:ea typeface="Arial" pitchFamily="8" charset="0"/>
              <a:cs typeface="Arial" pitchFamily="8" charset="0"/>
            </a:endParaRPr>
          </a:p>
        </p:txBody>
      </p:sp>
      <p:pic>
        <p:nvPicPr>
          <p:cNvPr id="20484" name="Picture 3" descr="latex-image-1.pdf"/>
          <p:cNvPicPr>
            <a:picLocks noChangeAspect="1"/>
          </p:cNvPicPr>
          <p:nvPr/>
        </p:nvPicPr>
        <p:blipFill>
          <a:blip r:embed="rId2"/>
          <a:srcRect/>
          <a:stretch>
            <a:fillRect/>
          </a:stretch>
        </p:blipFill>
        <p:spPr bwMode="auto">
          <a:xfrm>
            <a:off x="3784605" y="889005"/>
            <a:ext cx="4419600" cy="812800"/>
          </a:xfrm>
          <a:prstGeom prst="rect">
            <a:avLst/>
          </a:prstGeom>
          <a:noFill/>
          <a:ln w="9525">
            <a:noFill/>
            <a:miter lim="800000"/>
            <a:headEnd/>
            <a:tailEnd/>
          </a:ln>
        </p:spPr>
      </p:pic>
      <p:pic>
        <p:nvPicPr>
          <p:cNvPr id="20485" name="Picture 4" descr="latex-image-1.pdf"/>
          <p:cNvPicPr>
            <a:picLocks noChangeAspect="1"/>
          </p:cNvPicPr>
          <p:nvPr/>
        </p:nvPicPr>
        <p:blipFill>
          <a:blip r:embed="rId3"/>
          <a:srcRect l="-7272" t="-17999" r="-7272" b="-17999"/>
          <a:stretch>
            <a:fillRect/>
          </a:stretch>
        </p:blipFill>
        <p:spPr bwMode="auto">
          <a:xfrm>
            <a:off x="6965950" y="5230554"/>
            <a:ext cx="996950" cy="477838"/>
          </a:xfrm>
          <a:prstGeom prst="rect">
            <a:avLst/>
          </a:prstGeom>
          <a:noFill/>
          <a:ln w="9525">
            <a:solidFill>
              <a:srgbClr val="008000"/>
            </a:solidFill>
            <a:miter lim="800000"/>
            <a:headEnd/>
            <a:tailEnd/>
          </a:ln>
        </p:spPr>
      </p:pic>
      <p:pic>
        <p:nvPicPr>
          <p:cNvPr id="20486" name="Picture 5" descr="latex-image-1.pdf"/>
          <p:cNvPicPr>
            <a:picLocks noChangeAspect="1"/>
          </p:cNvPicPr>
          <p:nvPr/>
        </p:nvPicPr>
        <p:blipFill>
          <a:blip r:embed="rId4"/>
          <a:srcRect l="-8372" t="-16000" r="-8372" b="-16000"/>
          <a:stretch>
            <a:fillRect/>
          </a:stretch>
        </p:blipFill>
        <p:spPr bwMode="auto">
          <a:xfrm>
            <a:off x="7092950" y="4684189"/>
            <a:ext cx="838200" cy="495300"/>
          </a:xfrm>
          <a:prstGeom prst="rect">
            <a:avLst/>
          </a:prstGeom>
          <a:noFill/>
          <a:ln w="9525">
            <a:solidFill>
              <a:schemeClr val="accent2"/>
            </a:solidFill>
            <a:miter lim="800000"/>
            <a:headEnd/>
            <a:tailEnd/>
          </a:ln>
        </p:spPr>
      </p:pic>
      <p:pic>
        <p:nvPicPr>
          <p:cNvPr id="7" name="Picture 19" descr="latex-image-1.pdf"/>
          <p:cNvPicPr>
            <a:picLocks noChangeAspect="1"/>
          </p:cNvPicPr>
          <p:nvPr/>
        </p:nvPicPr>
        <p:blipFill>
          <a:blip r:embed="rId5"/>
          <a:srcRect/>
          <a:stretch>
            <a:fillRect/>
          </a:stretch>
        </p:blipFill>
        <p:spPr bwMode="auto">
          <a:xfrm>
            <a:off x="4345517" y="5708392"/>
            <a:ext cx="1368425" cy="349250"/>
          </a:xfrm>
          <a:prstGeom prst="rect">
            <a:avLst/>
          </a:prstGeom>
          <a:noFill/>
          <a:ln w="9525">
            <a:solidFill>
              <a:srgbClr val="660066"/>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Sizescales</a:t>
            </a:r>
            <a:r>
              <a:rPr lang="en-US" dirty="0" smtClean="0"/>
              <a:t> on the Pendulum</a:t>
            </a:r>
            <a:endParaRPr lang="en-US" dirty="0"/>
          </a:p>
        </p:txBody>
      </p:sp>
      <p:sp>
        <p:nvSpPr>
          <p:cNvPr id="3" name="Content Placeholder 2"/>
          <p:cNvSpPr>
            <a:spLocks noGrp="1"/>
          </p:cNvSpPr>
          <p:nvPr>
            <p:ph idx="1"/>
          </p:nvPr>
        </p:nvSpPr>
        <p:spPr>
          <a:xfrm>
            <a:off x="457200" y="1417638"/>
            <a:ext cx="8229600" cy="5237162"/>
          </a:xfrm>
        </p:spPr>
        <p:txBody>
          <a:bodyPr>
            <a:normAutofit/>
          </a:bodyPr>
          <a:lstStyle/>
          <a:p>
            <a:r>
              <a:rPr lang="en-US" dirty="0" smtClean="0"/>
              <a:t>Libration timescale  ~ </a:t>
            </a:r>
          </a:p>
          <a:p>
            <a:r>
              <a:rPr lang="en-US" dirty="0" smtClean="0"/>
              <a:t>Momentum variation in resonance</a:t>
            </a:r>
          </a:p>
          <a:p>
            <a:r>
              <a:rPr lang="en-US" dirty="0" smtClean="0"/>
              <a:t>Distance to resonance</a:t>
            </a:r>
          </a:p>
          <a:p>
            <a:r>
              <a:rPr lang="en-US" dirty="0" smtClean="0"/>
              <a:t>Adiabatic limit</a:t>
            </a:r>
          </a:p>
          <a:p>
            <a:r>
              <a:rPr lang="en-US" dirty="0" smtClean="0"/>
              <a:t>Critical eccentricity set from momentum </a:t>
            </a:r>
            <a:r>
              <a:rPr lang="en-US" dirty="0" smtClean="0"/>
              <a:t>scale</a:t>
            </a:r>
          </a:p>
          <a:p>
            <a:r>
              <a:rPr lang="en-US" dirty="0" smtClean="0"/>
              <a:t>P</a:t>
            </a:r>
            <a:r>
              <a:rPr lang="en-US" dirty="0" smtClean="0"/>
              <a:t>erturbation required to push system out of resonance</a:t>
            </a:r>
            <a:r>
              <a:rPr lang="en-US" dirty="0" smtClean="0"/>
              <a:t> set by momentum scale</a:t>
            </a:r>
          </a:p>
          <a:p>
            <a:r>
              <a:rPr lang="en-US" dirty="0" smtClean="0"/>
              <a:t>Drift rate </a:t>
            </a:r>
            <a:r>
              <a:rPr lang="en-US" dirty="0" smtClean="0"/>
              <a:t> allowing capture set by adiabatic limit</a:t>
            </a:r>
            <a:endParaRPr lang="en-US" dirty="0"/>
          </a:p>
        </p:txBody>
      </p:sp>
      <p:pic>
        <p:nvPicPr>
          <p:cNvPr id="5" name="Picture 4" descr="latex-image-1.pdf"/>
          <p:cNvPicPr>
            <a:picLocks noChangeAspect="1"/>
          </p:cNvPicPr>
          <p:nvPr/>
        </p:nvPicPr>
        <p:blipFill>
          <a:blip r:embed="rId2"/>
          <a:srcRect l="-7272" t="-17999" r="-7272" b="-17999"/>
          <a:stretch>
            <a:fillRect/>
          </a:stretch>
        </p:blipFill>
        <p:spPr bwMode="auto">
          <a:xfrm>
            <a:off x="4696884" y="1583267"/>
            <a:ext cx="996950" cy="477838"/>
          </a:xfrm>
          <a:prstGeom prst="rect">
            <a:avLst/>
          </a:prstGeom>
          <a:noFill/>
          <a:ln w="9525">
            <a:solidFill>
              <a:srgbClr val="008000"/>
            </a:solidFill>
            <a:miter lim="800000"/>
            <a:headEnd/>
            <a:tailEnd/>
          </a:ln>
        </p:spPr>
      </p:pic>
      <p:pic>
        <p:nvPicPr>
          <p:cNvPr id="6" name="Picture 5" descr="latex-image-1.pdf"/>
          <p:cNvPicPr>
            <a:picLocks noChangeAspect="1"/>
          </p:cNvPicPr>
          <p:nvPr/>
        </p:nvPicPr>
        <p:blipFill>
          <a:blip r:embed="rId3"/>
          <a:srcRect l="-8372" t="-16000" r="-8372" b="-16000"/>
          <a:stretch>
            <a:fillRect/>
          </a:stretch>
        </p:blipFill>
        <p:spPr bwMode="auto">
          <a:xfrm>
            <a:off x="6957486" y="2093440"/>
            <a:ext cx="838200" cy="495300"/>
          </a:xfrm>
          <a:prstGeom prst="rect">
            <a:avLst/>
          </a:prstGeom>
          <a:noFill/>
          <a:ln w="9525">
            <a:solidFill>
              <a:schemeClr val="accent2"/>
            </a:solidFill>
            <a:miter lim="800000"/>
            <a:headEnd/>
            <a:tailEnd/>
          </a:ln>
        </p:spPr>
      </p:pic>
      <p:pic>
        <p:nvPicPr>
          <p:cNvPr id="9" name="Picture 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69237" y="3239035"/>
            <a:ext cx="1284890" cy="538825"/>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927072" y="2733153"/>
            <a:ext cx="1524000" cy="4381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533400"/>
            <a:ext cx="7772400" cy="1066800"/>
          </a:xfrm>
        </p:spPr>
        <p:txBody>
          <a:bodyPr>
            <a:normAutofit fontScale="90000"/>
          </a:bodyPr>
          <a:lstStyle/>
          <a:p>
            <a:pPr algn="l"/>
            <a:r>
              <a:rPr lang="en-US" sz="4000" smtClean="0">
                <a:latin typeface="Arial" pitchFamily="8" charset="0"/>
                <a:ea typeface="Arial" pitchFamily="8" charset="0"/>
                <a:cs typeface="Arial" pitchFamily="8" charset="0"/>
              </a:rPr>
              <a:t>Dimensional analysis on the Andoyer Hamiltonian</a:t>
            </a:r>
          </a:p>
        </p:txBody>
      </p:sp>
      <p:sp>
        <p:nvSpPr>
          <p:cNvPr id="38915" name="Content Placeholder 2"/>
          <p:cNvSpPr>
            <a:spLocks noGrp="1"/>
          </p:cNvSpPr>
          <p:nvPr>
            <p:ph idx="1"/>
          </p:nvPr>
        </p:nvSpPr>
        <p:spPr>
          <a:xfrm>
            <a:off x="685800" y="1600200"/>
            <a:ext cx="7772400" cy="4749800"/>
          </a:xfrm>
        </p:spPr>
        <p:txBody>
          <a:bodyPr>
            <a:normAutofit fontScale="92500" lnSpcReduction="10000"/>
          </a:bodyPr>
          <a:lstStyle/>
          <a:p>
            <a:r>
              <a:rPr lang="en-US" sz="2400" dirty="0" smtClean="0">
                <a:latin typeface="Arial" pitchFamily="8" charset="0"/>
                <a:ea typeface="Arial" pitchFamily="8" charset="0"/>
                <a:cs typeface="Arial" pitchFamily="8" charset="0"/>
              </a:rPr>
              <a:t>We only have two important parameters if we ignore distance to resonance</a:t>
            </a:r>
          </a:p>
          <a:p>
            <a:endParaRPr lang="en-US" sz="2400" dirty="0" smtClean="0">
              <a:latin typeface="Arial" pitchFamily="8" charset="0"/>
              <a:ea typeface="Arial" pitchFamily="8" charset="0"/>
              <a:cs typeface="Arial" pitchFamily="8" charset="0"/>
            </a:endParaRPr>
          </a:p>
          <a:p>
            <a:pPr>
              <a:buFontTx/>
              <a:buNone/>
            </a:pPr>
            <a:endParaRPr lang="en-US" sz="2400" dirty="0" smtClean="0">
              <a:latin typeface="Arial" pitchFamily="8" charset="0"/>
              <a:ea typeface="Arial" pitchFamily="8" charset="0"/>
              <a:cs typeface="Arial" pitchFamily="8" charset="0"/>
            </a:endParaRPr>
          </a:p>
          <a:p>
            <a:r>
              <a:rPr lang="en-US" sz="2400" i="1" dirty="0" smtClean="0">
                <a:latin typeface="Arial" pitchFamily="8" charset="0"/>
                <a:ea typeface="Arial" pitchFamily="8" charset="0"/>
                <a:cs typeface="Arial" pitchFamily="8" charset="0"/>
              </a:rPr>
              <a:t>a</a:t>
            </a:r>
            <a:r>
              <a:rPr lang="en-US" sz="2400" dirty="0" smtClean="0">
                <a:latin typeface="Arial" pitchFamily="8" charset="0"/>
                <a:ea typeface="Arial" pitchFamily="8" charset="0"/>
                <a:cs typeface="Arial" pitchFamily="8" charset="0"/>
              </a:rPr>
              <a:t> dimension cm</a:t>
            </a:r>
            <a:r>
              <a:rPr lang="en-US" sz="2400" baseline="30000" dirty="0" smtClean="0">
                <a:latin typeface="Arial" pitchFamily="8" charset="0"/>
                <a:ea typeface="Arial" pitchFamily="8" charset="0"/>
                <a:cs typeface="Arial" pitchFamily="8" charset="0"/>
              </a:rPr>
              <a:t>-2</a:t>
            </a:r>
          </a:p>
          <a:p>
            <a:r>
              <a:rPr lang="en-US" sz="2400" dirty="0" err="1" smtClean="0">
                <a:latin typeface="Arial" pitchFamily="8" charset="0"/>
                <a:ea typeface="Arial" pitchFamily="8" charset="0"/>
                <a:cs typeface="Arial" pitchFamily="8" charset="0"/>
              </a:rPr>
              <a:t>ε</a:t>
            </a:r>
            <a:r>
              <a:rPr lang="en-US" sz="2400" dirty="0" smtClean="0">
                <a:latin typeface="Arial" pitchFamily="8" charset="0"/>
                <a:ea typeface="Arial" pitchFamily="8" charset="0"/>
                <a:cs typeface="Arial" pitchFamily="8" charset="0"/>
              </a:rPr>
              <a:t> dimension cm</a:t>
            </a:r>
            <a:r>
              <a:rPr lang="en-US" sz="2400" baseline="30000" dirty="0" smtClean="0">
                <a:latin typeface="Arial" pitchFamily="8" charset="0"/>
                <a:ea typeface="Arial" pitchFamily="8" charset="0"/>
                <a:cs typeface="Arial" pitchFamily="8" charset="0"/>
              </a:rPr>
              <a:t>2-k  </a:t>
            </a:r>
            <a:r>
              <a:rPr lang="en-US" sz="2400" dirty="0" smtClean="0">
                <a:latin typeface="Arial" pitchFamily="8" charset="0"/>
                <a:ea typeface="Arial" pitchFamily="8" charset="0"/>
                <a:cs typeface="Arial" pitchFamily="8" charset="0"/>
              </a:rPr>
              <a:t>s</a:t>
            </a:r>
            <a:r>
              <a:rPr lang="en-US" sz="2400" baseline="30000" dirty="0" smtClean="0">
                <a:latin typeface="Arial" pitchFamily="8" charset="0"/>
                <a:ea typeface="Arial" pitchFamily="8" charset="0"/>
                <a:cs typeface="Arial" pitchFamily="8" charset="0"/>
              </a:rPr>
              <a:t>-2-k/2</a:t>
            </a:r>
          </a:p>
          <a:p>
            <a:r>
              <a:rPr lang="en-US" sz="2400" dirty="0" smtClean="0">
                <a:latin typeface="Arial" pitchFamily="8" charset="0"/>
                <a:ea typeface="Arial" pitchFamily="8" charset="0"/>
                <a:cs typeface="Arial" pitchFamily="8" charset="0"/>
              </a:rPr>
              <a:t>Only one way to form a timescale and one way to make a momentum </a:t>
            </a:r>
            <a:r>
              <a:rPr lang="en-US" sz="2400" dirty="0" err="1" smtClean="0">
                <a:latin typeface="Arial" pitchFamily="8" charset="0"/>
                <a:ea typeface="Arial" pitchFamily="8" charset="0"/>
                <a:cs typeface="Arial" pitchFamily="8" charset="0"/>
              </a:rPr>
              <a:t>sizescale</a:t>
            </a:r>
            <a:r>
              <a:rPr lang="en-US" sz="2400" dirty="0" smtClean="0">
                <a:latin typeface="Arial" pitchFamily="8" charset="0"/>
                <a:ea typeface="Arial" pitchFamily="8" charset="0"/>
                <a:cs typeface="Arial" pitchFamily="8" charset="0"/>
              </a:rPr>
              <a:t>.</a:t>
            </a:r>
          </a:p>
          <a:p>
            <a:r>
              <a:rPr lang="en-US" sz="2400" dirty="0" smtClean="0">
                <a:latin typeface="Arial" pitchFamily="8" charset="0"/>
                <a:ea typeface="Arial" pitchFamily="8" charset="0"/>
                <a:cs typeface="Arial" pitchFamily="8" charset="0"/>
              </a:rPr>
              <a:t>The square of the timescale will tell us if we are in the adiabatic </a:t>
            </a:r>
            <a:r>
              <a:rPr lang="en-US" sz="2400" dirty="0" smtClean="0">
                <a:latin typeface="Arial" pitchFamily="8" charset="0"/>
                <a:ea typeface="Arial" pitchFamily="8" charset="0"/>
                <a:cs typeface="Arial" pitchFamily="8" charset="0"/>
              </a:rPr>
              <a:t>limit </a:t>
            </a:r>
          </a:p>
          <a:p>
            <a:r>
              <a:rPr lang="en-US" sz="2400" dirty="0" smtClean="0">
                <a:latin typeface="Arial" pitchFamily="8" charset="0"/>
                <a:ea typeface="Arial" pitchFamily="8" charset="0"/>
                <a:cs typeface="Arial" pitchFamily="8" charset="0"/>
              </a:rPr>
              <a:t>The momentum </a:t>
            </a:r>
            <a:r>
              <a:rPr lang="en-US" sz="2400" dirty="0" err="1" smtClean="0">
                <a:latin typeface="Arial" pitchFamily="8" charset="0"/>
                <a:ea typeface="Arial" pitchFamily="8" charset="0"/>
                <a:cs typeface="Arial" pitchFamily="8" charset="0"/>
              </a:rPr>
              <a:t>sizescale</a:t>
            </a:r>
            <a:r>
              <a:rPr lang="en-US" sz="2400" dirty="0" smtClean="0">
                <a:latin typeface="Arial" pitchFamily="8" charset="0"/>
                <a:ea typeface="Arial" pitchFamily="8" charset="0"/>
                <a:cs typeface="Arial" pitchFamily="8" charset="0"/>
              </a:rPr>
              <a:t> will tell us if we are near the resonance (and set critical eccentricity ensuring capture in adiabatic limit</a:t>
            </a:r>
            <a:r>
              <a:rPr lang="en-US" sz="2400" dirty="0" smtClean="0">
                <a:latin typeface="Arial" pitchFamily="8" charset="0"/>
                <a:ea typeface="Arial" pitchFamily="8" charset="0"/>
                <a:cs typeface="Arial" pitchFamily="8" charset="0"/>
              </a:rPr>
              <a:t>)</a:t>
            </a:r>
            <a:endParaRPr lang="en-US" sz="2400" dirty="0" smtClean="0">
              <a:latin typeface="Arial" pitchFamily="8" charset="0"/>
              <a:ea typeface="Arial" pitchFamily="8" charset="0"/>
              <a:cs typeface="Arial" pitchFamily="8" charset="0"/>
            </a:endParaRPr>
          </a:p>
        </p:txBody>
      </p:sp>
      <p:pic>
        <p:nvPicPr>
          <p:cNvPr id="38916" name="Picture 3" descr="latex-image-1.pdf"/>
          <p:cNvPicPr>
            <a:picLocks noChangeAspect="1"/>
          </p:cNvPicPr>
          <p:nvPr/>
        </p:nvPicPr>
        <p:blipFill>
          <a:blip r:embed="rId2"/>
          <a:srcRect/>
          <a:stretch>
            <a:fillRect/>
          </a:stretch>
        </p:blipFill>
        <p:spPr bwMode="auto">
          <a:xfrm>
            <a:off x="1066800" y="2294468"/>
            <a:ext cx="7086600" cy="57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order Mean motion resonances</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21467" y="1577467"/>
            <a:ext cx="3674487" cy="626333"/>
          </a:xfrm>
          <a:prstGeom prst="rect">
            <a:avLst/>
          </a:prstGeom>
        </p:spPr>
      </p:pic>
      <p:sp>
        <p:nvSpPr>
          <p:cNvPr id="5" name="TextBox 4"/>
          <p:cNvSpPr txBox="1"/>
          <p:nvPr/>
        </p:nvSpPr>
        <p:spPr>
          <a:xfrm>
            <a:off x="1016045" y="2385065"/>
            <a:ext cx="5164621" cy="2954655"/>
          </a:xfrm>
          <a:prstGeom prst="rect">
            <a:avLst/>
          </a:prstGeom>
          <a:noFill/>
        </p:spPr>
        <p:txBody>
          <a:bodyPr wrap="square" rtlCol="0">
            <a:spAutoFit/>
          </a:bodyPr>
          <a:lstStyle/>
          <a:p>
            <a:r>
              <a:rPr lang="en-US" sz="2400" dirty="0" smtClean="0"/>
              <a:t>Two regimes:  </a:t>
            </a:r>
          </a:p>
          <a:p>
            <a:r>
              <a:rPr lang="en-US" dirty="0" smtClean="0"/>
              <a:t>High eccentricity: </a:t>
            </a:r>
          </a:p>
          <a:p>
            <a:r>
              <a:rPr lang="en-US" dirty="0" smtClean="0"/>
              <a:t>We model the system as if it were a pendulum  with</a:t>
            </a:r>
          </a:p>
          <a:p>
            <a:endParaRPr lang="en-US" dirty="0" smtClean="0"/>
          </a:p>
          <a:p>
            <a:endParaRPr lang="en-US" dirty="0" smtClean="0"/>
          </a:p>
          <a:p>
            <a:endParaRPr lang="en-US" dirty="0" smtClean="0"/>
          </a:p>
          <a:p>
            <a:r>
              <a:rPr lang="en-US" dirty="0" smtClean="0"/>
              <a:t>Low eccentricity :</a:t>
            </a:r>
          </a:p>
          <a:p>
            <a:r>
              <a:rPr lang="en-US" dirty="0" smtClean="0"/>
              <a:t>Use dimensional analysis for </a:t>
            </a:r>
            <a:r>
              <a:rPr lang="en-US" dirty="0" err="1" smtClean="0"/>
              <a:t>Andoyer</a:t>
            </a:r>
            <a:r>
              <a:rPr lang="en-US" dirty="0" smtClean="0"/>
              <a:t> Hamiltonian in the low eccentricity limit </a:t>
            </a:r>
          </a:p>
          <a:p>
            <a:endParaRPr lang="en-US" dirty="0" smtClean="0"/>
          </a:p>
        </p:txBody>
      </p:sp>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506123" y="3540666"/>
            <a:ext cx="3352800" cy="571500"/>
          </a:xfrm>
          <a:prstGeom prst="rect">
            <a:avLst/>
          </a:prstGeom>
        </p:spPr>
      </p:pic>
      <p:sp>
        <p:nvSpPr>
          <p:cNvPr id="7" name="TextBox 6"/>
          <p:cNvSpPr txBox="1"/>
          <p:nvPr/>
        </p:nvSpPr>
        <p:spPr>
          <a:xfrm>
            <a:off x="6739467" y="2956565"/>
            <a:ext cx="1947333" cy="1477328"/>
          </a:xfrm>
          <a:prstGeom prst="rect">
            <a:avLst/>
          </a:prstGeom>
          <a:noFill/>
        </p:spPr>
        <p:txBody>
          <a:bodyPr wrap="square" rtlCol="0">
            <a:spAutoFit/>
          </a:bodyPr>
          <a:lstStyle/>
          <a:p>
            <a:r>
              <a:rPr lang="en-US" dirty="0" smtClean="0"/>
              <a:t>dividing line dependent on dimensional eccentricity estimate</a:t>
            </a:r>
            <a:endParaRPr lang="en-US" dirty="0"/>
          </a:p>
        </p:txBody>
      </p:sp>
      <p:sp>
        <p:nvSpPr>
          <p:cNvPr id="8" name="Right Brace 7"/>
          <p:cNvSpPr/>
          <p:nvPr/>
        </p:nvSpPr>
        <p:spPr>
          <a:xfrm>
            <a:off x="6197603" y="2884017"/>
            <a:ext cx="372534" cy="180387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016044" y="5339720"/>
            <a:ext cx="7010355" cy="646331"/>
          </a:xfrm>
          <a:prstGeom prst="rect">
            <a:avLst/>
          </a:prstGeom>
          <a:noFill/>
        </p:spPr>
        <p:txBody>
          <a:bodyPr wrap="square" rtlCol="0">
            <a:spAutoFit/>
          </a:bodyPr>
          <a:lstStyle/>
          <a:p>
            <a:r>
              <a:rPr lang="en-US" dirty="0" smtClean="0"/>
              <a:t>Before resonance capture we work with the low eccentricity dimensions</a:t>
            </a:r>
          </a:p>
          <a:p>
            <a:r>
              <a:rPr lang="en-US" dirty="0" smtClean="0"/>
              <a:t>After resonance capture we work with the pendulum models.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the </a:t>
            </a:r>
            <a:r>
              <a:rPr lang="en-US" dirty="0" err="1" smtClean="0"/>
              <a:t>Kepler</a:t>
            </a:r>
            <a:r>
              <a:rPr lang="en-US" dirty="0" smtClean="0"/>
              <a:t> 36 system be formed with convergent migration?</a:t>
            </a:r>
            <a:endParaRPr lang="en-US" dirty="0"/>
          </a:p>
        </p:txBody>
      </p:sp>
      <p:sp>
        <p:nvSpPr>
          <p:cNvPr id="3" name="Content Placeholder 2"/>
          <p:cNvSpPr>
            <a:spLocks noGrp="1"/>
          </p:cNvSpPr>
          <p:nvPr>
            <p:ph idx="1"/>
          </p:nvPr>
        </p:nvSpPr>
        <p:spPr>
          <a:xfrm>
            <a:off x="457201" y="1600200"/>
            <a:ext cx="3632734" cy="4778937"/>
          </a:xfrm>
        </p:spPr>
        <p:txBody>
          <a:bodyPr>
            <a:normAutofit/>
          </a:bodyPr>
          <a:lstStyle/>
          <a:p>
            <a:r>
              <a:rPr lang="en-US" sz="2400" dirty="0" smtClean="0"/>
              <a:t>Two planet + central star N-body integrations </a:t>
            </a:r>
          </a:p>
          <a:p>
            <a:r>
              <a:rPr lang="en-US" sz="2400" dirty="0" smtClean="0"/>
              <a:t>Outer planet migrates</a:t>
            </a:r>
          </a:p>
          <a:p>
            <a:pPr lvl="1">
              <a:buNone/>
            </a:pPr>
            <a:r>
              <a:rPr lang="en-US" sz="2000" dirty="0" smtClean="0"/>
              <a:t>	damping is forced by adding a drag term in the integration </a:t>
            </a:r>
          </a:p>
          <a:p>
            <a:r>
              <a:rPr lang="en-US" sz="2400" dirty="0" smtClean="0"/>
              <a:t>Eccentricity damping</a:t>
            </a:r>
          </a:p>
          <a:p>
            <a:pPr lvl="1">
              <a:buNone/>
            </a:pPr>
            <a:r>
              <a:rPr lang="en-US" sz="2000" dirty="0" smtClean="0"/>
              <a:t>	forced circularization using a drag term that depends on the difference in velocity from a circular orbit</a:t>
            </a:r>
          </a:p>
        </p:txBody>
      </p:sp>
      <p:grpSp>
        <p:nvGrpSpPr>
          <p:cNvPr id="9" name="Group 8"/>
          <p:cNvGrpSpPr/>
          <p:nvPr/>
        </p:nvGrpSpPr>
        <p:grpSpPr>
          <a:xfrm>
            <a:off x="4004739" y="1600199"/>
            <a:ext cx="4954623" cy="5249867"/>
            <a:chOff x="4004739" y="1600199"/>
            <a:chExt cx="4954623" cy="5249867"/>
          </a:xfrm>
        </p:grpSpPr>
        <p:pic>
          <p:nvPicPr>
            <p:cNvPr id="5" name="Picture 4" descr="Screen Shot 2013-05-02 at 11.37.12 AM.png"/>
            <p:cNvPicPr>
              <a:picLocks noChangeAspect="1"/>
            </p:cNvPicPr>
            <p:nvPr/>
          </p:nvPicPr>
          <p:blipFill>
            <a:blip r:embed="rId2"/>
            <a:srcRect r="6102"/>
            <a:stretch>
              <a:fillRect/>
            </a:stretch>
          </p:blipFill>
          <p:spPr>
            <a:xfrm>
              <a:off x="4004739" y="1600199"/>
              <a:ext cx="4954623" cy="5249867"/>
            </a:xfrm>
            <a:prstGeom prst="rect">
              <a:avLst/>
            </a:prstGeom>
          </p:spPr>
        </p:pic>
        <p:sp>
          <p:nvSpPr>
            <p:cNvPr id="6" name="TextBox 5"/>
            <p:cNvSpPr txBox="1"/>
            <p:nvPr/>
          </p:nvSpPr>
          <p:spPr>
            <a:xfrm>
              <a:off x="5926665" y="3606799"/>
              <a:ext cx="2827867" cy="369332"/>
            </a:xfrm>
            <a:prstGeom prst="rect">
              <a:avLst/>
            </a:prstGeom>
            <a:noFill/>
          </p:spPr>
          <p:txBody>
            <a:bodyPr wrap="square" rtlCol="0">
              <a:spAutoFit/>
            </a:bodyPr>
            <a:lstStyle/>
            <a:p>
              <a:r>
                <a:rPr lang="en-US" dirty="0" smtClean="0"/>
                <a:t>4:3 resonance</a:t>
              </a:r>
              <a:endParaRPr lang="en-US" dirty="0"/>
            </a:p>
          </p:txBody>
        </p:sp>
        <p:sp>
          <p:nvSpPr>
            <p:cNvPr id="7" name="TextBox 6"/>
            <p:cNvSpPr txBox="1"/>
            <p:nvPr/>
          </p:nvSpPr>
          <p:spPr>
            <a:xfrm>
              <a:off x="5926665" y="5455807"/>
              <a:ext cx="3032697" cy="923330"/>
            </a:xfrm>
            <a:prstGeom prst="rect">
              <a:avLst/>
            </a:prstGeom>
            <a:noFill/>
          </p:spPr>
          <p:txBody>
            <a:bodyPr wrap="square" rtlCol="0">
              <a:spAutoFit/>
            </a:bodyPr>
            <a:lstStyle/>
            <a:p>
              <a:r>
                <a:rPr lang="en-US" dirty="0" smtClean="0"/>
                <a:t>apsidal angle = 0 in resonance </a:t>
              </a:r>
            </a:p>
            <a:p>
              <a:r>
                <a:rPr lang="en-US" sz="1600" dirty="0" smtClean="0"/>
                <a:t>(see Zhou &amp; Sun 2003, </a:t>
              </a:r>
              <a:r>
                <a:rPr lang="en-US" sz="1600" dirty="0" err="1" smtClean="0"/>
                <a:t>Beauge</a:t>
              </a:r>
              <a:r>
                <a:rPr lang="en-US" sz="1600" dirty="0" smtClean="0"/>
                <a:t> &amp; </a:t>
              </a:r>
              <a:r>
                <a:rPr lang="en-US" sz="1600" dirty="0" err="1" smtClean="0"/>
                <a:t>Michtchenko</a:t>
              </a:r>
              <a:r>
                <a:rPr lang="en-US" sz="1600" dirty="0" smtClean="0"/>
                <a:t>, many papers</a:t>
              </a:r>
              <a:r>
                <a:rPr lang="en-US" dirty="0" smtClean="0"/>
                <a:t>)</a:t>
              </a:r>
              <a:endParaRPr lang="en-US" dirty="0"/>
            </a:p>
          </p:txBody>
        </p:sp>
        <p:sp>
          <p:nvSpPr>
            <p:cNvPr id="8" name="TextBox 7"/>
            <p:cNvSpPr txBox="1"/>
            <p:nvPr/>
          </p:nvSpPr>
          <p:spPr>
            <a:xfrm>
              <a:off x="6231466" y="1693373"/>
              <a:ext cx="2607734" cy="646331"/>
            </a:xfrm>
            <a:prstGeom prst="rect">
              <a:avLst/>
            </a:prstGeom>
            <a:noFill/>
          </p:spPr>
          <p:txBody>
            <a:bodyPr wrap="square" rtlCol="0">
              <a:spAutoFit/>
            </a:bodyPr>
            <a:lstStyle/>
            <a:p>
              <a:r>
                <a:rPr lang="en-US" dirty="0" smtClean="0"/>
                <a:t>semi-major axes  with </a:t>
              </a:r>
              <a:r>
                <a:rPr lang="en-US" dirty="0" err="1" smtClean="0"/>
                <a:t>peri</a:t>
              </a:r>
              <a:r>
                <a:rPr lang="en-US" dirty="0" smtClean="0"/>
                <a:t> and </a:t>
              </a:r>
              <a:r>
                <a:rPr lang="en-US" dirty="0" err="1" smtClean="0"/>
                <a:t>apoapses</a:t>
              </a:r>
              <a:endParaRPr lang="en-US" dirty="0"/>
            </a:p>
          </p:txBody>
        </p:sp>
      </p:grpSp>
      <p:sp>
        <p:nvSpPr>
          <p:cNvPr id="10" name="TextBox 9"/>
          <p:cNvSpPr txBox="1"/>
          <p:nvPr/>
        </p:nvSpPr>
        <p:spPr>
          <a:xfrm>
            <a:off x="6079066" y="6379137"/>
            <a:ext cx="999067" cy="369332"/>
          </a:xfrm>
          <a:prstGeom prst="rect">
            <a:avLst/>
          </a:prstGeom>
          <a:solidFill>
            <a:schemeClr val="bg1"/>
          </a:solidFill>
        </p:spPr>
        <p:txBody>
          <a:bodyPr wrap="square" rtlCol="0">
            <a:spAutoFit/>
          </a:bodyPr>
          <a:lstStyle/>
          <a:p>
            <a:r>
              <a:rPr lang="en-US" dirty="0" smtClean="0"/>
              <a:t>time  </a:t>
            </a:r>
            <a:r>
              <a:rPr lang="en-US" dirty="0" err="1" smtClean="0">
                <a:sym typeface="Wingdings"/>
              </a:rPr>
              <a:t></a:t>
            </a:r>
            <a:endParaRPr lang="en-US" dirty="0"/>
          </a:p>
        </p:txBody>
      </p:sp>
      <p:sp>
        <p:nvSpPr>
          <p:cNvPr id="11" name="TextBox 10"/>
          <p:cNvSpPr txBox="1"/>
          <p:nvPr/>
        </p:nvSpPr>
        <p:spPr>
          <a:xfrm rot="16200000">
            <a:off x="2563848" y="2902496"/>
            <a:ext cx="3101987" cy="369332"/>
          </a:xfrm>
          <a:prstGeom prst="rect">
            <a:avLst/>
          </a:prstGeom>
          <a:solidFill>
            <a:schemeClr val="bg1"/>
          </a:solidFill>
        </p:spPr>
        <p:txBody>
          <a:bodyPr wrap="square" rtlCol="0">
            <a:spAutoFit/>
          </a:bodyPr>
          <a:lstStyle/>
          <a:p>
            <a:r>
              <a:rPr lang="en-US" dirty="0" smtClean="0"/>
              <a:t>period ratio     semi-major axes</a:t>
            </a:r>
            <a:endParaRPr lang="en-US" dirty="0"/>
          </a:p>
        </p:txBody>
      </p:sp>
      <p:sp>
        <p:nvSpPr>
          <p:cNvPr id="12" name="TextBox 11"/>
          <p:cNvSpPr txBox="1"/>
          <p:nvPr/>
        </p:nvSpPr>
        <p:spPr>
          <a:xfrm rot="16200000">
            <a:off x="3352743" y="5103091"/>
            <a:ext cx="1964267" cy="369332"/>
          </a:xfrm>
          <a:prstGeom prst="rect">
            <a:avLst/>
          </a:prstGeom>
          <a:noFill/>
        </p:spPr>
        <p:txBody>
          <a:bodyPr wrap="square" rtlCol="0">
            <a:spAutoFit/>
          </a:bodyPr>
          <a:lstStyle/>
          <a:p>
            <a:r>
              <a:rPr lang="en-US" dirty="0" smtClean="0"/>
              <a:t>apsidal angle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Drift rates and Resonant strengths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migration is too fast, resonance capture does not occur</a:t>
            </a:r>
          </a:p>
          <a:p>
            <a:r>
              <a:rPr lang="en-US" dirty="0" smtClean="0"/>
              <a:t>Closer resonances are stronger.  Only adiabatic (slow) drifts allow resonance capture.</a:t>
            </a:r>
          </a:p>
          <a:p>
            <a:r>
              <a:rPr lang="en-US" dirty="0" smtClean="0"/>
              <a:t>Can we adjust the drift rate so that 4:3, 5:4, 6:5 resonances are bypassed but capture into the 7:6 is allowed?</a:t>
            </a:r>
          </a:p>
          <a:p>
            <a:endParaRPr lang="en-US" dirty="0" smtClean="0"/>
          </a:p>
          <a:p>
            <a:r>
              <a:rPr lang="en-US" b="1" dirty="0" smtClean="0"/>
              <a:t>Yes: </a:t>
            </a:r>
            <a:r>
              <a:rPr lang="en-US" dirty="0" smtClean="0"/>
              <a:t>but it is a fine tuning problem.  The difference between critical drift rates is only about 20%</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Eccentricities and Capture</a:t>
            </a:r>
            <a:endParaRPr lang="en-US" dirty="0"/>
          </a:p>
        </p:txBody>
      </p:sp>
      <p:sp>
        <p:nvSpPr>
          <p:cNvPr id="3" name="Content Placeholder 2"/>
          <p:cNvSpPr>
            <a:spLocks noGrp="1"/>
          </p:cNvSpPr>
          <p:nvPr>
            <p:ph idx="1"/>
          </p:nvPr>
        </p:nvSpPr>
        <p:spPr>
          <a:xfrm>
            <a:off x="304799" y="1246204"/>
            <a:ext cx="3750739" cy="4300022"/>
          </a:xfrm>
        </p:spPr>
        <p:txBody>
          <a:bodyPr>
            <a:normAutofit lnSpcReduction="10000"/>
          </a:bodyPr>
          <a:lstStyle/>
          <a:p>
            <a:r>
              <a:rPr lang="en-US" sz="2400" dirty="0" smtClean="0"/>
              <a:t>High eccentricity systems are less likely to capture  </a:t>
            </a:r>
          </a:p>
          <a:p>
            <a:r>
              <a:rPr lang="en-US" sz="2400" dirty="0" smtClean="0"/>
              <a:t>Can we adjust the eccentricities so that resonance capture in 4:3, 5:4, 6:5 resonances is unlikely but 7:6 possible?</a:t>
            </a:r>
          </a:p>
          <a:p>
            <a:endParaRPr lang="en-US" sz="2400" dirty="0" smtClean="0"/>
          </a:p>
          <a:p>
            <a:r>
              <a:rPr lang="en-US" sz="2400" b="1" dirty="0" smtClean="0"/>
              <a:t>No.  </a:t>
            </a:r>
            <a:r>
              <a:rPr lang="en-US" sz="2400" dirty="0" smtClean="0"/>
              <a:t>Critical eccentricities differ by only a few percent.  </a:t>
            </a:r>
            <a:endParaRPr lang="en-US" sz="2400" dirty="0"/>
          </a:p>
        </p:txBody>
      </p:sp>
      <p:cxnSp>
        <p:nvCxnSpPr>
          <p:cNvPr id="10" name="Straight Arrow Connector 9"/>
          <p:cNvCxnSpPr/>
          <p:nvPr/>
        </p:nvCxnSpPr>
        <p:spPr>
          <a:xfrm rot="10800000" flipV="1">
            <a:off x="5249334" y="3488263"/>
            <a:ext cx="829733" cy="2201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58693" y="3215902"/>
            <a:ext cx="2912534" cy="646331"/>
          </a:xfrm>
          <a:prstGeom prst="rect">
            <a:avLst/>
          </a:prstGeom>
          <a:noFill/>
        </p:spPr>
        <p:txBody>
          <a:bodyPr wrap="square" rtlCol="0">
            <a:spAutoFit/>
          </a:bodyPr>
          <a:lstStyle/>
          <a:p>
            <a:r>
              <a:rPr lang="en-US" dirty="0" smtClean="0"/>
              <a:t>capture into 3:2 prevented by eccentricities</a:t>
            </a:r>
            <a:endParaRPr lang="en-US" dirty="0"/>
          </a:p>
        </p:txBody>
      </p:sp>
      <p:sp>
        <p:nvSpPr>
          <p:cNvPr id="19" name="TextBox 18"/>
          <p:cNvSpPr txBox="1"/>
          <p:nvPr/>
        </p:nvSpPr>
        <p:spPr>
          <a:xfrm>
            <a:off x="694263" y="5546226"/>
            <a:ext cx="8026404" cy="830997"/>
          </a:xfrm>
          <a:prstGeom prst="rect">
            <a:avLst/>
          </a:prstGeom>
          <a:noFill/>
        </p:spPr>
        <p:txBody>
          <a:bodyPr wrap="square" rtlCol="0">
            <a:spAutoFit/>
          </a:bodyPr>
          <a:lstStyle/>
          <a:p>
            <a:r>
              <a:rPr lang="en-US" sz="2400" dirty="0" smtClean="0"/>
              <a:t>Secular oscillations and resonance crossings make it impossible to adjust eccentricities well enough</a:t>
            </a:r>
            <a:endParaRPr lang="en-US" sz="2400" dirty="0"/>
          </a:p>
        </p:txBody>
      </p:sp>
      <p:sp>
        <p:nvSpPr>
          <p:cNvPr id="18" name="TextBox 17"/>
          <p:cNvSpPr txBox="1"/>
          <p:nvPr/>
        </p:nvSpPr>
        <p:spPr>
          <a:xfrm>
            <a:off x="5215468" y="3572934"/>
            <a:ext cx="2963310" cy="646331"/>
          </a:xfrm>
          <a:prstGeom prst="rect">
            <a:avLst/>
          </a:prstGeom>
          <a:noFill/>
        </p:spPr>
        <p:txBody>
          <a:bodyPr wrap="square" rtlCol="0">
            <a:spAutoFit/>
          </a:bodyPr>
          <a:lstStyle/>
          <a:p>
            <a:r>
              <a:rPr lang="en-US" dirty="0" smtClean="0"/>
              <a:t>resonances are bypassed because of eccentricities</a:t>
            </a:r>
            <a:endParaRPr lang="en-US" dirty="0"/>
          </a:p>
        </p:txBody>
      </p:sp>
      <p:cxnSp>
        <p:nvCxnSpPr>
          <p:cNvPr id="20" name="Straight Arrow Connector 19"/>
          <p:cNvCxnSpPr/>
          <p:nvPr/>
        </p:nvCxnSpPr>
        <p:spPr>
          <a:xfrm rot="10800000">
            <a:off x="5791202" y="2946386"/>
            <a:ext cx="389464" cy="2695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3930176" y="1517132"/>
            <a:ext cx="5141051" cy="3927496"/>
            <a:chOff x="3930176" y="1517132"/>
            <a:chExt cx="5141051" cy="3927496"/>
          </a:xfrm>
        </p:grpSpPr>
        <p:grpSp>
          <p:nvGrpSpPr>
            <p:cNvPr id="17" name="Group 16"/>
            <p:cNvGrpSpPr/>
            <p:nvPr/>
          </p:nvGrpSpPr>
          <p:grpSpPr>
            <a:xfrm>
              <a:off x="3930176" y="1517132"/>
              <a:ext cx="5141051" cy="3927496"/>
              <a:chOff x="3930176" y="1517132"/>
              <a:chExt cx="5141051" cy="3927496"/>
            </a:xfrm>
          </p:grpSpPr>
          <p:grpSp>
            <p:nvGrpSpPr>
              <p:cNvPr id="16" name="Group 15"/>
              <p:cNvGrpSpPr/>
              <p:nvPr/>
            </p:nvGrpSpPr>
            <p:grpSpPr>
              <a:xfrm>
                <a:off x="3930176" y="1786463"/>
                <a:ext cx="5141051" cy="3658165"/>
                <a:chOff x="3930176" y="1786463"/>
                <a:chExt cx="5141051" cy="3658165"/>
              </a:xfrm>
            </p:grpSpPr>
            <p:grpSp>
              <p:nvGrpSpPr>
                <p:cNvPr id="4" name="Group 3"/>
                <p:cNvGrpSpPr/>
                <p:nvPr/>
              </p:nvGrpSpPr>
              <p:grpSpPr>
                <a:xfrm>
                  <a:off x="3930176" y="1786463"/>
                  <a:ext cx="5141051" cy="3248123"/>
                  <a:chOff x="3930176" y="1786463"/>
                  <a:chExt cx="5141051" cy="3248123"/>
                </a:xfrm>
              </p:grpSpPr>
              <p:pic>
                <p:nvPicPr>
                  <p:cNvPr id="5" name="Picture 4" descr="Screen Shot 2013-05-02 at 11.37.12 AM.png"/>
                  <p:cNvPicPr>
                    <a:picLocks noChangeAspect="1"/>
                  </p:cNvPicPr>
                  <p:nvPr/>
                </p:nvPicPr>
                <p:blipFill>
                  <a:blip r:embed="rId2"/>
                  <a:srcRect r="6102" b="39496"/>
                  <a:stretch>
                    <a:fillRect/>
                  </a:stretch>
                </p:blipFill>
                <p:spPr>
                  <a:xfrm>
                    <a:off x="4004739" y="1786463"/>
                    <a:ext cx="5066488" cy="3248123"/>
                  </a:xfrm>
                  <a:prstGeom prst="rect">
                    <a:avLst/>
                  </a:prstGeom>
                </p:spPr>
              </p:pic>
              <p:sp>
                <p:nvSpPr>
                  <p:cNvPr id="6" name="TextBox 5"/>
                  <p:cNvSpPr txBox="1"/>
                  <p:nvPr/>
                </p:nvSpPr>
                <p:spPr>
                  <a:xfrm rot="16200000">
                    <a:off x="2563848" y="3275022"/>
                    <a:ext cx="3101987" cy="369332"/>
                  </a:xfrm>
                  <a:prstGeom prst="rect">
                    <a:avLst/>
                  </a:prstGeom>
                  <a:solidFill>
                    <a:schemeClr val="bg1"/>
                  </a:solidFill>
                </p:spPr>
                <p:txBody>
                  <a:bodyPr wrap="square" rtlCol="0">
                    <a:spAutoFit/>
                  </a:bodyPr>
                  <a:lstStyle/>
                  <a:p>
                    <a:r>
                      <a:rPr lang="en-US" dirty="0" smtClean="0"/>
                      <a:t>period ratio     semi-major axes</a:t>
                    </a:r>
                    <a:endParaRPr lang="en-US" dirty="0"/>
                  </a:p>
                </p:txBody>
              </p:sp>
            </p:grpSp>
            <p:sp>
              <p:nvSpPr>
                <p:cNvPr id="15" name="TextBox 14"/>
                <p:cNvSpPr txBox="1"/>
                <p:nvPr/>
              </p:nvSpPr>
              <p:spPr>
                <a:xfrm>
                  <a:off x="6079066" y="5075296"/>
                  <a:ext cx="999067" cy="369332"/>
                </a:xfrm>
                <a:prstGeom prst="rect">
                  <a:avLst/>
                </a:prstGeom>
                <a:solidFill>
                  <a:schemeClr val="bg1"/>
                </a:solidFill>
              </p:spPr>
              <p:txBody>
                <a:bodyPr wrap="square" rtlCol="0">
                  <a:spAutoFit/>
                </a:bodyPr>
                <a:lstStyle/>
                <a:p>
                  <a:r>
                    <a:rPr lang="en-US" dirty="0" smtClean="0"/>
                    <a:t>time  </a:t>
                  </a:r>
                  <a:r>
                    <a:rPr lang="en-US" dirty="0" err="1" smtClean="0">
                      <a:sym typeface="Wingdings"/>
                    </a:rPr>
                    <a:t></a:t>
                  </a:r>
                  <a:endParaRPr lang="en-US" dirty="0"/>
                </a:p>
              </p:txBody>
            </p:sp>
          </p:grpSp>
          <p:cxnSp>
            <p:nvCxnSpPr>
              <p:cNvPr id="14" name="Straight Arrow Connector 13"/>
              <p:cNvCxnSpPr/>
              <p:nvPr/>
            </p:nvCxnSpPr>
            <p:spPr>
              <a:xfrm rot="10800000" flipV="1">
                <a:off x="5604934" y="1750999"/>
                <a:ext cx="575732" cy="416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80645" y="1517132"/>
                <a:ext cx="2031999" cy="369332"/>
              </a:xfrm>
              <a:prstGeom prst="rect">
                <a:avLst/>
              </a:prstGeom>
              <a:noFill/>
            </p:spPr>
            <p:txBody>
              <a:bodyPr wrap="square" rtlCol="0">
                <a:spAutoFit/>
              </a:bodyPr>
              <a:lstStyle/>
              <a:p>
                <a:r>
                  <a:rPr lang="en-US" dirty="0" smtClean="0"/>
                  <a:t>secular oscillations</a:t>
                </a:r>
                <a:endParaRPr lang="en-US" dirty="0"/>
              </a:p>
            </p:txBody>
          </p:sp>
        </p:grpSp>
        <p:sp>
          <p:nvSpPr>
            <p:cNvPr id="24" name="TextBox 23"/>
            <p:cNvSpPr txBox="1"/>
            <p:nvPr/>
          </p:nvSpPr>
          <p:spPr>
            <a:xfrm>
              <a:off x="6265337" y="2895587"/>
              <a:ext cx="2692400" cy="646331"/>
            </a:xfrm>
            <a:prstGeom prst="rect">
              <a:avLst/>
            </a:prstGeom>
            <a:noFill/>
          </p:spPr>
          <p:txBody>
            <a:bodyPr wrap="square" rtlCol="0">
              <a:spAutoFit/>
            </a:bodyPr>
            <a:lstStyle/>
            <a:p>
              <a:r>
                <a:rPr lang="en-US" dirty="0" smtClean="0"/>
                <a:t>eccentricity jump due to 7:5 resonance crossing</a:t>
              </a:r>
              <a:endParaRPr lang="en-US" dirty="0"/>
            </a:p>
          </p:txBody>
        </p:sp>
      </p:grpSp>
      <p:cxnSp>
        <p:nvCxnSpPr>
          <p:cNvPr id="21" name="Straight Arrow Connector 20"/>
          <p:cNvCxnSpPr/>
          <p:nvPr/>
        </p:nvCxnSpPr>
        <p:spPr>
          <a:xfrm rot="10800000">
            <a:off x="5740404" y="2895587"/>
            <a:ext cx="474135" cy="323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migration</a:t>
            </a:r>
            <a:endParaRPr lang="en-US" dirty="0"/>
          </a:p>
        </p:txBody>
      </p:sp>
      <p:sp>
        <p:nvSpPr>
          <p:cNvPr id="3" name="Content Placeholder 2"/>
          <p:cNvSpPr>
            <a:spLocks noGrp="1"/>
          </p:cNvSpPr>
          <p:nvPr>
            <p:ph idx="1"/>
          </p:nvPr>
        </p:nvSpPr>
        <p:spPr>
          <a:xfrm>
            <a:off x="457200" y="1600200"/>
            <a:ext cx="3632734" cy="4817533"/>
          </a:xfrm>
        </p:spPr>
        <p:txBody>
          <a:bodyPr>
            <a:normAutofit fontScale="77500" lnSpcReduction="20000"/>
          </a:bodyPr>
          <a:lstStyle/>
          <a:p>
            <a:r>
              <a:rPr lang="en-US" dirty="0" smtClean="0"/>
              <a:t>Does stochastic migration allow 4:3, 5:4, and 6:5 resonances to be bypassed, allowing capture into 7:6 resonance?</a:t>
            </a:r>
          </a:p>
          <a:p>
            <a:r>
              <a:rPr lang="en-US" b="1" dirty="0" smtClean="0"/>
              <a:t>Yes</a:t>
            </a:r>
            <a:r>
              <a:rPr lang="en-US" dirty="0" smtClean="0"/>
              <a:t>, sometimes (also see work by </a:t>
            </a:r>
            <a:r>
              <a:rPr lang="en-US" dirty="0" err="1" smtClean="0"/>
              <a:t>Pardekooper</a:t>
            </a:r>
            <a:r>
              <a:rPr lang="en-US" dirty="0" smtClean="0"/>
              <a:t> and Rein 2013)</a:t>
            </a:r>
          </a:p>
          <a:p>
            <a:r>
              <a:rPr lang="en-US" dirty="0" smtClean="0"/>
              <a:t>Random variations in semi-major axes can sometimes prevent resonance capture in 4:3, 5:4, 6:5 resonances </a:t>
            </a:r>
            <a:endParaRPr lang="en-US" dirty="0"/>
          </a:p>
        </p:txBody>
      </p:sp>
      <p:grpSp>
        <p:nvGrpSpPr>
          <p:cNvPr id="19" name="Group 18"/>
          <p:cNvGrpSpPr/>
          <p:nvPr/>
        </p:nvGrpSpPr>
        <p:grpSpPr>
          <a:xfrm>
            <a:off x="3913243" y="2298153"/>
            <a:ext cx="5494278" cy="3709962"/>
            <a:chOff x="3913243" y="1349905"/>
            <a:chExt cx="5494278" cy="3709962"/>
          </a:xfrm>
        </p:grpSpPr>
        <p:grpSp>
          <p:nvGrpSpPr>
            <p:cNvPr id="16" name="Group 15"/>
            <p:cNvGrpSpPr/>
            <p:nvPr/>
          </p:nvGrpSpPr>
          <p:grpSpPr>
            <a:xfrm>
              <a:off x="4089934" y="1600199"/>
              <a:ext cx="5317587" cy="2914871"/>
              <a:chOff x="4089934" y="1600199"/>
              <a:chExt cx="5317587" cy="2914871"/>
            </a:xfrm>
          </p:grpSpPr>
          <p:pic>
            <p:nvPicPr>
              <p:cNvPr id="4" name="Picture 3" descr="x6_a.png"/>
              <p:cNvPicPr>
                <a:picLocks noChangeAspect="1"/>
              </p:cNvPicPr>
              <p:nvPr/>
            </p:nvPicPr>
            <p:blipFill>
              <a:blip r:embed="rId2"/>
              <a:srcRect r="8401" b="40443"/>
              <a:stretch>
                <a:fillRect/>
              </a:stretch>
            </p:blipFill>
            <p:spPr>
              <a:xfrm>
                <a:off x="4089934" y="1600199"/>
                <a:ext cx="4483041" cy="2914871"/>
              </a:xfrm>
              <a:prstGeom prst="rect">
                <a:avLst/>
              </a:prstGeom>
            </p:spPr>
          </p:pic>
          <p:sp>
            <p:nvSpPr>
              <p:cNvPr id="5" name="TextBox 4"/>
              <p:cNvSpPr txBox="1"/>
              <p:nvPr/>
            </p:nvSpPr>
            <p:spPr>
              <a:xfrm>
                <a:off x="4613271" y="3520533"/>
                <a:ext cx="2922063" cy="646331"/>
              </a:xfrm>
              <a:prstGeom prst="rect">
                <a:avLst/>
              </a:prstGeom>
              <a:noFill/>
            </p:spPr>
            <p:txBody>
              <a:bodyPr wrap="square" rtlCol="0">
                <a:spAutoFit/>
              </a:bodyPr>
              <a:lstStyle/>
              <a:p>
                <a:r>
                  <a:rPr lang="en-US" dirty="0" smtClean="0"/>
                  <a:t>resonances</a:t>
                </a:r>
              </a:p>
              <a:p>
                <a:r>
                  <a:rPr lang="en-US" dirty="0" smtClean="0"/>
                  <a:t> bypassed</a:t>
                </a:r>
                <a:endParaRPr lang="en-US" dirty="0"/>
              </a:p>
            </p:txBody>
          </p:sp>
          <p:sp>
            <p:nvSpPr>
              <p:cNvPr id="6" name="TextBox 5"/>
              <p:cNvSpPr txBox="1"/>
              <p:nvPr/>
            </p:nvSpPr>
            <p:spPr>
              <a:xfrm>
                <a:off x="6485458" y="3335867"/>
                <a:ext cx="2922063" cy="369332"/>
              </a:xfrm>
              <a:prstGeom prst="rect">
                <a:avLst/>
              </a:prstGeom>
              <a:noFill/>
            </p:spPr>
            <p:txBody>
              <a:bodyPr wrap="square" rtlCol="0">
                <a:spAutoFit/>
              </a:bodyPr>
              <a:lstStyle/>
              <a:p>
                <a:r>
                  <a:rPr lang="en-US" dirty="0" smtClean="0"/>
                  <a:t>capture into 7:6!</a:t>
                </a:r>
                <a:endParaRPr lang="en-US" dirty="0"/>
              </a:p>
            </p:txBody>
          </p:sp>
          <p:cxnSp>
            <p:nvCxnSpPr>
              <p:cNvPr id="8" name="Straight Arrow Connector 7"/>
              <p:cNvCxnSpPr/>
              <p:nvPr/>
            </p:nvCxnSpPr>
            <p:spPr>
              <a:xfrm rot="5400000">
                <a:off x="7411518" y="3795149"/>
                <a:ext cx="341857" cy="297421"/>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flipH="1" flipV="1">
                <a:off x="5541424" y="3830368"/>
                <a:ext cx="458009" cy="110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011332" y="3943861"/>
                <a:ext cx="423322" cy="204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rot="16200000">
              <a:off x="2546915" y="2716233"/>
              <a:ext cx="3101987" cy="369332"/>
            </a:xfrm>
            <a:prstGeom prst="rect">
              <a:avLst/>
            </a:prstGeom>
            <a:solidFill>
              <a:schemeClr val="bg1"/>
            </a:solidFill>
          </p:spPr>
          <p:txBody>
            <a:bodyPr wrap="square" rtlCol="0">
              <a:spAutoFit/>
            </a:bodyPr>
            <a:lstStyle/>
            <a:p>
              <a:r>
                <a:rPr lang="en-US" dirty="0" smtClean="0"/>
                <a:t>period ratio     semi-major axes</a:t>
              </a:r>
              <a:endParaRPr lang="en-US" dirty="0"/>
            </a:p>
          </p:txBody>
        </p:sp>
        <p:sp>
          <p:nvSpPr>
            <p:cNvPr id="18" name="TextBox 17"/>
            <p:cNvSpPr txBox="1"/>
            <p:nvPr/>
          </p:nvSpPr>
          <p:spPr>
            <a:xfrm>
              <a:off x="5748866" y="4690535"/>
              <a:ext cx="999067" cy="369332"/>
            </a:xfrm>
            <a:prstGeom prst="rect">
              <a:avLst/>
            </a:prstGeom>
            <a:solidFill>
              <a:schemeClr val="bg1"/>
            </a:solidFill>
          </p:spPr>
          <p:txBody>
            <a:bodyPr wrap="square" rtlCol="0">
              <a:spAutoFit/>
            </a:bodyPr>
            <a:lstStyle/>
            <a:p>
              <a:r>
                <a:rPr lang="en-US" dirty="0" smtClean="0"/>
                <a:t>time  </a:t>
              </a:r>
              <a:r>
                <a:rPr lang="en-US" dirty="0" err="1" smtClean="0">
                  <a:sym typeface="Wingdings"/>
                </a:rPr>
                <a:t></a:t>
              </a:r>
              <a:endParaRPr lang="en-US" dirty="0"/>
            </a:p>
          </p:txBody>
        </p:sp>
      </p:grpSp>
      <p:sp>
        <p:nvSpPr>
          <p:cNvPr id="14" name="TextBox 13"/>
          <p:cNvSpPr txBox="1"/>
          <p:nvPr/>
        </p:nvSpPr>
        <p:spPr>
          <a:xfrm>
            <a:off x="4282575" y="1449716"/>
            <a:ext cx="4658225" cy="923330"/>
          </a:xfrm>
          <a:prstGeom prst="rect">
            <a:avLst/>
          </a:prstGeom>
          <a:noFill/>
        </p:spPr>
        <p:txBody>
          <a:bodyPr wrap="square" rtlCol="0">
            <a:spAutoFit/>
          </a:bodyPr>
          <a:lstStyle/>
          <a:p>
            <a:r>
              <a:rPr lang="en-US" dirty="0" smtClean="0"/>
              <a:t>Rein(2013) accounts for distribution of period ratios of planet pairs using a stochastic migration model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a:cs typeface="Comic Sans MS"/>
              </a:rPr>
              <a:t>In collaboration with</a:t>
            </a:r>
            <a:endParaRPr lang="en-US" dirty="0">
              <a:latin typeface="Comic Sans MS"/>
              <a:cs typeface="Comic Sans MS"/>
            </a:endParaRPr>
          </a:p>
        </p:txBody>
      </p:sp>
      <p:sp>
        <p:nvSpPr>
          <p:cNvPr id="3" name="Content Placeholder 2"/>
          <p:cNvSpPr>
            <a:spLocks noGrp="1"/>
          </p:cNvSpPr>
          <p:nvPr>
            <p:ph idx="1"/>
          </p:nvPr>
        </p:nvSpPr>
        <p:spPr/>
        <p:txBody>
          <a:bodyPr/>
          <a:lstStyle/>
          <a:p>
            <a:r>
              <a:rPr lang="en-US" i="1" dirty="0" smtClean="0">
                <a:latin typeface="Comic Sans MS"/>
                <a:cs typeface="Comic Sans MS"/>
              </a:rPr>
              <a:t>Alex Moore</a:t>
            </a:r>
          </a:p>
          <a:p>
            <a:r>
              <a:rPr lang="en-US" i="1" dirty="0" err="1" smtClean="0">
                <a:latin typeface="Comic Sans MS"/>
                <a:cs typeface="Comic Sans MS"/>
              </a:rPr>
              <a:t>Imran</a:t>
            </a:r>
            <a:r>
              <a:rPr lang="en-US" i="1" dirty="0" smtClean="0">
                <a:latin typeface="Comic Sans MS"/>
                <a:cs typeface="Comic Sans MS"/>
              </a:rPr>
              <a:t> </a:t>
            </a:r>
            <a:r>
              <a:rPr lang="en-US" i="1" dirty="0" err="1" smtClean="0">
                <a:latin typeface="Comic Sans MS"/>
                <a:cs typeface="Comic Sans MS"/>
              </a:rPr>
              <a:t>Hasan</a:t>
            </a:r>
            <a:endParaRPr lang="en-US" i="1" dirty="0" smtClean="0">
              <a:latin typeface="Comic Sans MS"/>
              <a:cs typeface="Comic Sans MS"/>
            </a:endParaRPr>
          </a:p>
          <a:p>
            <a:r>
              <a:rPr lang="en-US" i="1" dirty="0" smtClean="0">
                <a:latin typeface="Comic Sans MS"/>
                <a:cs typeface="Comic Sans MS"/>
              </a:rPr>
              <a:t>Eva </a:t>
            </a:r>
            <a:r>
              <a:rPr lang="en-US" i="1" dirty="0" err="1" smtClean="0">
                <a:latin typeface="Comic Sans MS"/>
                <a:cs typeface="Comic Sans MS"/>
              </a:rPr>
              <a:t>Bodman</a:t>
            </a:r>
            <a:endParaRPr lang="en-US" i="1" dirty="0" smtClean="0">
              <a:latin typeface="Comic Sans MS"/>
              <a:cs typeface="Comic Sans MS"/>
            </a:endParaRPr>
          </a:p>
          <a:p>
            <a:r>
              <a:rPr lang="en-US" i="1" dirty="0" smtClean="0">
                <a:latin typeface="Comic Sans MS"/>
                <a:cs typeface="Comic Sans MS"/>
              </a:rPr>
              <a:t>Richard Edgar</a:t>
            </a:r>
          </a:p>
          <a:p>
            <a:endParaRPr lang="en-US" dirty="0" smtClean="0">
              <a:latin typeface="Comic Sans MS"/>
              <a:cs typeface="Comic Sans MS"/>
            </a:endParaRPr>
          </a:p>
          <a:p>
            <a:endParaRPr lang="en-US" dirty="0"/>
          </a:p>
        </p:txBody>
      </p:sp>
      <p:pic>
        <p:nvPicPr>
          <p:cNvPr id="4" name="Picture 3" descr="Moore_Alexander.jpg"/>
          <p:cNvPicPr>
            <a:picLocks noChangeAspect="1"/>
          </p:cNvPicPr>
          <p:nvPr/>
        </p:nvPicPr>
        <p:blipFill>
          <a:blip r:embed="rId2"/>
          <a:srcRect b="11905"/>
          <a:stretch>
            <a:fillRect/>
          </a:stretch>
        </p:blipFill>
        <p:spPr>
          <a:xfrm>
            <a:off x="3599498" y="1417638"/>
            <a:ext cx="1230981" cy="1525778"/>
          </a:xfrm>
          <a:prstGeom prst="rect">
            <a:avLst/>
          </a:prstGeom>
        </p:spPr>
      </p:pic>
      <p:pic>
        <p:nvPicPr>
          <p:cNvPr id="5" name="Picture 4" descr="Bodman_Eva.jpg"/>
          <p:cNvPicPr>
            <a:picLocks noChangeAspect="1"/>
          </p:cNvPicPr>
          <p:nvPr/>
        </p:nvPicPr>
        <p:blipFill>
          <a:blip r:embed="rId3"/>
          <a:stretch>
            <a:fillRect/>
          </a:stretch>
        </p:blipFill>
        <p:spPr>
          <a:xfrm>
            <a:off x="6096000" y="2362200"/>
            <a:ext cx="949854" cy="1336422"/>
          </a:xfrm>
          <a:prstGeom prst="rect">
            <a:avLst/>
          </a:prstGeom>
        </p:spPr>
      </p:pic>
      <p:pic>
        <p:nvPicPr>
          <p:cNvPr id="6" name="Picture 5" descr="554064_4381076520128_1941148671_n.jpg"/>
          <p:cNvPicPr>
            <a:picLocks noChangeAspect="1"/>
          </p:cNvPicPr>
          <p:nvPr/>
        </p:nvPicPr>
        <p:blipFill>
          <a:blip r:embed="rId4"/>
          <a:srcRect r="36000" b="22500"/>
          <a:stretch>
            <a:fillRect/>
          </a:stretch>
        </p:blipFill>
        <p:spPr>
          <a:xfrm>
            <a:off x="4953000" y="1905000"/>
            <a:ext cx="1045388" cy="12659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63067" cy="1804180"/>
          </a:xfrm>
        </p:spPr>
        <p:txBody>
          <a:bodyPr>
            <a:normAutofit/>
          </a:bodyPr>
          <a:lstStyle/>
          <a:p>
            <a:pPr algn="l"/>
            <a:r>
              <a:rPr lang="en-US" dirty="0" smtClean="0"/>
              <a:t>Problems with Stochastic migration</a:t>
            </a:r>
            <a:endParaRPr lang="en-US" dirty="0"/>
          </a:p>
        </p:txBody>
      </p:sp>
      <p:sp>
        <p:nvSpPr>
          <p:cNvPr id="3" name="Content Placeholder 2"/>
          <p:cNvSpPr>
            <a:spLocks noGrp="1"/>
          </p:cNvSpPr>
          <p:nvPr>
            <p:ph idx="1"/>
          </p:nvPr>
        </p:nvSpPr>
        <p:spPr>
          <a:xfrm>
            <a:off x="457199" y="2111890"/>
            <a:ext cx="3506841" cy="4746110"/>
          </a:xfrm>
        </p:spPr>
        <p:txBody>
          <a:bodyPr>
            <a:normAutofit/>
          </a:bodyPr>
          <a:lstStyle/>
          <a:p>
            <a:r>
              <a:rPr lang="en-US" sz="2800" dirty="0" smtClean="0"/>
              <a:t>Stochastic perturbations continue after resonance capture  </a:t>
            </a:r>
          </a:p>
          <a:p>
            <a:r>
              <a:rPr lang="en-US" sz="2800" dirty="0" smtClean="0"/>
              <a:t>System escapes resonance causing a collision between the planets</a:t>
            </a:r>
          </a:p>
        </p:txBody>
      </p:sp>
      <p:grpSp>
        <p:nvGrpSpPr>
          <p:cNvPr id="12" name="Group 11"/>
          <p:cNvGrpSpPr/>
          <p:nvPr/>
        </p:nvGrpSpPr>
        <p:grpSpPr>
          <a:xfrm>
            <a:off x="3964042" y="1555598"/>
            <a:ext cx="5020154" cy="4130793"/>
            <a:chOff x="3964042" y="1284670"/>
            <a:chExt cx="5020154" cy="4130793"/>
          </a:xfrm>
        </p:grpSpPr>
        <p:grpSp>
          <p:nvGrpSpPr>
            <p:cNvPr id="11" name="Group 10"/>
            <p:cNvGrpSpPr/>
            <p:nvPr/>
          </p:nvGrpSpPr>
          <p:grpSpPr>
            <a:xfrm>
              <a:off x="4089934" y="1284670"/>
              <a:ext cx="4894262" cy="4130793"/>
              <a:chOff x="4089934" y="895211"/>
              <a:chExt cx="4894262" cy="4130793"/>
            </a:xfrm>
          </p:grpSpPr>
          <p:pic>
            <p:nvPicPr>
              <p:cNvPr id="4" name="Picture 3" descr="x6_a.png"/>
              <p:cNvPicPr>
                <a:picLocks noChangeAspect="1"/>
              </p:cNvPicPr>
              <p:nvPr/>
            </p:nvPicPr>
            <p:blipFill>
              <a:blip r:embed="rId2"/>
              <a:srcRect b="40443"/>
              <a:stretch>
                <a:fillRect/>
              </a:stretch>
            </p:blipFill>
            <p:spPr>
              <a:xfrm>
                <a:off x="4089934" y="1600199"/>
                <a:ext cx="4894262" cy="2914887"/>
              </a:xfrm>
              <a:prstGeom prst="rect">
                <a:avLst/>
              </a:prstGeom>
            </p:spPr>
          </p:pic>
          <p:cxnSp>
            <p:nvCxnSpPr>
              <p:cNvPr id="6" name="Straight Arrow Connector 5"/>
              <p:cNvCxnSpPr/>
              <p:nvPr/>
            </p:nvCxnSpPr>
            <p:spPr>
              <a:xfrm rot="5400000">
                <a:off x="7507553" y="1868752"/>
                <a:ext cx="9022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868465" y="895211"/>
                <a:ext cx="2963333" cy="584776"/>
              </a:xfrm>
              <a:prstGeom prst="rect">
                <a:avLst/>
              </a:prstGeom>
              <a:noFill/>
            </p:spPr>
            <p:txBody>
              <a:bodyPr wrap="square" rtlCol="0">
                <a:spAutoFit/>
              </a:bodyPr>
              <a:lstStyle/>
              <a:p>
                <a:r>
                  <a:rPr lang="en-US" sz="3200" b="1" dirty="0" smtClean="0"/>
                  <a:t>planets collide!</a:t>
                </a:r>
                <a:endParaRPr lang="en-US" sz="3200" b="1" dirty="0"/>
              </a:p>
            </p:txBody>
          </p:sp>
          <p:sp>
            <p:nvSpPr>
              <p:cNvPr id="10" name="TextBox 9"/>
              <p:cNvSpPr txBox="1"/>
              <p:nvPr/>
            </p:nvSpPr>
            <p:spPr>
              <a:xfrm>
                <a:off x="5868466" y="4656672"/>
                <a:ext cx="999067" cy="369332"/>
              </a:xfrm>
              <a:prstGeom prst="rect">
                <a:avLst/>
              </a:prstGeom>
              <a:solidFill>
                <a:schemeClr val="bg1"/>
              </a:solidFill>
            </p:spPr>
            <p:txBody>
              <a:bodyPr wrap="square" rtlCol="0">
                <a:spAutoFit/>
              </a:bodyPr>
              <a:lstStyle/>
              <a:p>
                <a:r>
                  <a:rPr lang="en-US" dirty="0" smtClean="0"/>
                  <a:t>time  </a:t>
                </a:r>
                <a:r>
                  <a:rPr lang="en-US" dirty="0" err="1" smtClean="0">
                    <a:sym typeface="Wingdings"/>
                  </a:rPr>
                  <a:t></a:t>
                </a:r>
                <a:endParaRPr lang="en-US" dirty="0"/>
              </a:p>
            </p:txBody>
          </p:sp>
        </p:grpSp>
        <p:sp>
          <p:nvSpPr>
            <p:cNvPr id="9" name="TextBox 8"/>
            <p:cNvSpPr txBox="1"/>
            <p:nvPr/>
          </p:nvSpPr>
          <p:spPr>
            <a:xfrm rot="16200000">
              <a:off x="2597714" y="3207290"/>
              <a:ext cx="3101987" cy="369332"/>
            </a:xfrm>
            <a:prstGeom prst="rect">
              <a:avLst/>
            </a:prstGeom>
            <a:solidFill>
              <a:schemeClr val="bg1"/>
            </a:solidFill>
          </p:spPr>
          <p:txBody>
            <a:bodyPr wrap="square" rtlCol="0">
              <a:spAutoFit/>
            </a:bodyPr>
            <a:lstStyle/>
            <a:p>
              <a:r>
                <a:rPr lang="en-US" dirty="0" smtClean="0"/>
                <a:t>period ratio     semi-major axes</a:t>
              </a: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Stochastic migration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a gas disk causes both migration and stochastic forcing, then planets will not remain in resonance</a:t>
            </a:r>
          </a:p>
          <a:p>
            <a:r>
              <a:rPr lang="en-US" dirty="0" smtClean="0"/>
              <a:t>Timescale for escape can be estimated using a diffusive argument at equilibrium eccentricity after resonance capture</a:t>
            </a:r>
          </a:p>
          <a:p>
            <a:r>
              <a:rPr lang="en-US" dirty="0" smtClean="0"/>
              <a:t>Timescale for migration is similar to timescale for resonance escape</a:t>
            </a:r>
          </a:p>
          <a:p>
            <a:pPr>
              <a:buNone/>
            </a:pPr>
            <a:r>
              <a:rPr lang="en-US" dirty="0" smtClean="0">
                <a:sym typeface="Wingdings"/>
              </a:rPr>
              <a:t>	</a:t>
            </a:r>
            <a:r>
              <a:rPr lang="en-US" dirty="0" err="1" smtClean="0">
                <a:sym typeface="Wingdings"/>
              </a:rPr>
              <a:t></a:t>
            </a:r>
            <a:r>
              <a:rPr lang="en-US" dirty="0" smtClean="0">
                <a:sym typeface="Wingdings"/>
              </a:rPr>
              <a:t> </a:t>
            </a:r>
            <a:r>
              <a:rPr lang="en-US" dirty="0" smtClean="0"/>
              <a:t>Disk must be depleted soon after resonance capture to account for a system in the 7:6 resonance --- yet another fine tuning problem</a:t>
            </a:r>
          </a:p>
          <a:p>
            <a:r>
              <a:rPr lang="en-US" dirty="0" smtClean="0"/>
              <a:t>Density difference in planets not explained</a:t>
            </a:r>
          </a:p>
          <a:p>
            <a:pPr>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11" name="Picture 10" descr="729220main_728322main_messenger_orbit_image20130218_2-946.jpg"/>
          <p:cNvPicPr>
            <a:picLocks noChangeAspect="1"/>
          </p:cNvPicPr>
          <p:nvPr/>
        </p:nvPicPr>
        <p:blipFill>
          <a:blip r:embed="rId2"/>
          <a:stretch>
            <a:fillRect/>
          </a:stretch>
        </p:blipFill>
        <p:spPr>
          <a:xfrm>
            <a:off x="2696095" y="557538"/>
            <a:ext cx="7751762" cy="5817862"/>
          </a:xfrm>
          <a:prstGeom prst="rect">
            <a:avLst/>
          </a:prstGeom>
        </p:spPr>
      </p:pic>
      <p:sp>
        <p:nvSpPr>
          <p:cNvPr id="2" name="Title 1"/>
          <p:cNvSpPr>
            <a:spLocks noGrp="1"/>
          </p:cNvSpPr>
          <p:nvPr>
            <p:ph type="title"/>
          </p:nvPr>
        </p:nvSpPr>
        <p:spPr>
          <a:xfrm>
            <a:off x="457200" y="274638"/>
            <a:ext cx="5063067" cy="1143000"/>
          </a:xfrm>
        </p:spPr>
        <p:txBody>
          <a:bodyPr>
            <a:normAutofit fontScale="90000"/>
          </a:bodyPr>
          <a:lstStyle/>
          <a:p>
            <a:r>
              <a:rPr lang="en-US" dirty="0" smtClean="0">
                <a:solidFill>
                  <a:srgbClr val="FFFF00"/>
                </a:solidFill>
              </a:rPr>
              <a:t>Collisions are inevitable</a:t>
            </a:r>
            <a:endParaRPr lang="en-US" dirty="0">
              <a:solidFill>
                <a:srgbClr val="FFFF00"/>
              </a:solidFill>
            </a:endParaRPr>
          </a:p>
        </p:txBody>
      </p:sp>
      <p:sp>
        <p:nvSpPr>
          <p:cNvPr id="3" name="Content Placeholder 2"/>
          <p:cNvSpPr>
            <a:spLocks noGrp="1"/>
          </p:cNvSpPr>
          <p:nvPr>
            <p:ph idx="1"/>
          </p:nvPr>
        </p:nvSpPr>
        <p:spPr>
          <a:xfrm>
            <a:off x="660400" y="1417638"/>
            <a:ext cx="3429534" cy="4708525"/>
          </a:xfrm>
        </p:spPr>
        <p:txBody>
          <a:bodyPr>
            <a:normAutofit fontScale="70000" lnSpcReduction="20000"/>
          </a:bodyPr>
          <a:lstStyle/>
          <a:p>
            <a:pPr marL="0" indent="0">
              <a:buNone/>
            </a:pPr>
            <a:r>
              <a:rPr lang="en-US" dirty="0" err="1" smtClean="0">
                <a:solidFill>
                  <a:schemeClr val="accent1">
                    <a:lumMod val="40000"/>
                    <a:lumOff val="60000"/>
                  </a:schemeClr>
                </a:solidFill>
              </a:rPr>
              <a:t>Kepler</a:t>
            </a:r>
            <a:r>
              <a:rPr lang="en-US" dirty="0" smtClean="0">
                <a:solidFill>
                  <a:schemeClr val="accent1">
                    <a:lumMod val="40000"/>
                    <a:lumOff val="60000"/>
                  </a:schemeClr>
                </a:solidFill>
              </a:rPr>
              <a:t> Planets are close to their star</a:t>
            </a:r>
          </a:p>
          <a:p>
            <a:pPr marL="0" indent="0">
              <a:buNone/>
            </a:pPr>
            <a:r>
              <a:rPr lang="en-US" dirty="0" smtClean="0">
                <a:solidFill>
                  <a:schemeClr val="accent1">
                    <a:lumMod val="40000"/>
                    <a:lumOff val="60000"/>
                  </a:schemeClr>
                </a:solidFill>
              </a:rPr>
              <a:t>Consider Planet Mercury, closest planet to the Sun</a:t>
            </a:r>
          </a:p>
          <a:p>
            <a:r>
              <a:rPr lang="en-US" dirty="0" smtClean="0">
                <a:solidFill>
                  <a:schemeClr val="accent1">
                    <a:lumMod val="40000"/>
                    <a:lumOff val="60000"/>
                  </a:schemeClr>
                </a:solidFill>
              </a:rPr>
              <a:t> Mercury has a high mean density of 5.43 </a:t>
            </a:r>
            <a:r>
              <a:rPr lang="en-US" dirty="0" err="1" smtClean="0">
                <a:solidFill>
                  <a:schemeClr val="accent1">
                    <a:lumMod val="40000"/>
                    <a:lumOff val="60000"/>
                  </a:schemeClr>
                </a:solidFill>
              </a:rPr>
              <a:t>g</a:t>
            </a:r>
            <a:r>
              <a:rPr lang="en-US" dirty="0" smtClean="0">
                <a:solidFill>
                  <a:schemeClr val="accent1">
                    <a:lumMod val="40000"/>
                    <a:lumOff val="60000"/>
                  </a:schemeClr>
                </a:solidFill>
              </a:rPr>
              <a:t> cm</a:t>
            </a:r>
            <a:r>
              <a:rPr lang="en-US" baseline="30000" dirty="0" smtClean="0">
                <a:solidFill>
                  <a:schemeClr val="accent1">
                    <a:lumMod val="40000"/>
                    <a:lumOff val="60000"/>
                  </a:schemeClr>
                </a:solidFill>
              </a:rPr>
              <a:t>-3 </a:t>
            </a:r>
            <a:r>
              <a:rPr lang="en-US" dirty="0" smtClean="0">
                <a:solidFill>
                  <a:schemeClr val="accent1">
                    <a:lumMod val="40000"/>
                    <a:lumOff val="60000"/>
                  </a:schemeClr>
                </a:solidFill>
              </a:rPr>
              <a:t>   Why?</a:t>
            </a:r>
            <a:endParaRPr lang="en-US" baseline="30000" dirty="0" smtClean="0">
              <a:solidFill>
                <a:schemeClr val="accent1">
                  <a:lumMod val="40000"/>
                  <a:lumOff val="60000"/>
                </a:schemeClr>
              </a:solidFill>
            </a:endParaRPr>
          </a:p>
          <a:p>
            <a:pPr lvl="1"/>
            <a:r>
              <a:rPr lang="en-US" dirty="0" smtClean="0">
                <a:solidFill>
                  <a:schemeClr val="accent1">
                    <a:lumMod val="40000"/>
                    <a:lumOff val="60000"/>
                  </a:schemeClr>
                </a:solidFill>
              </a:rPr>
              <a:t>Fractionation at formation (heavy condensates) </a:t>
            </a:r>
          </a:p>
          <a:p>
            <a:pPr lvl="1"/>
            <a:r>
              <a:rPr lang="en-US" dirty="0" smtClean="0">
                <a:solidFill>
                  <a:schemeClr val="accent1">
                    <a:lumMod val="40000"/>
                    <a:lumOff val="60000"/>
                  </a:schemeClr>
                </a:solidFill>
              </a:rPr>
              <a:t>afterwards slowly, (evaporation) </a:t>
            </a:r>
          </a:p>
          <a:p>
            <a:pPr lvl="1"/>
            <a:r>
              <a:rPr lang="en-US" dirty="0" smtClean="0">
                <a:solidFill>
                  <a:schemeClr val="accent1">
                    <a:lumMod val="40000"/>
                    <a:lumOff val="60000"/>
                  </a:schemeClr>
                </a:solidFill>
              </a:rPr>
              <a:t>afterward quickly (collision)</a:t>
            </a:r>
          </a:p>
          <a:p>
            <a:r>
              <a:rPr lang="en-US" dirty="0" smtClean="0">
                <a:solidFill>
                  <a:schemeClr val="accent1">
                    <a:lumMod val="40000"/>
                    <a:lumOff val="60000"/>
                  </a:schemeClr>
                </a:solidFill>
              </a:rPr>
              <a:t>See review by Benz 2007</a:t>
            </a:r>
            <a:endParaRPr lang="en-US" dirty="0">
              <a:solidFill>
                <a:schemeClr val="accent1">
                  <a:lumMod val="40000"/>
                  <a:lumOff val="60000"/>
                </a:schemeClr>
              </a:solidFill>
            </a:endParaRPr>
          </a:p>
        </p:txBody>
      </p:sp>
      <p:sp>
        <p:nvSpPr>
          <p:cNvPr id="12" name="TextBox 11"/>
          <p:cNvSpPr txBox="1"/>
          <p:nvPr/>
        </p:nvSpPr>
        <p:spPr>
          <a:xfrm>
            <a:off x="4758267" y="6126163"/>
            <a:ext cx="3175534" cy="369332"/>
          </a:xfrm>
          <a:prstGeom prst="rect">
            <a:avLst/>
          </a:prstGeom>
          <a:noFill/>
        </p:spPr>
        <p:txBody>
          <a:bodyPr wrap="square" rtlCol="0">
            <a:spAutoFit/>
          </a:bodyPr>
          <a:lstStyle/>
          <a:p>
            <a:r>
              <a:rPr lang="en-US" dirty="0" smtClean="0">
                <a:solidFill>
                  <a:srgbClr val="FFFF00"/>
                </a:solidFill>
              </a:rPr>
              <a:t> MESSENGER image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latin typeface="Comic Sans MS"/>
                <a:cs typeface="Comic Sans MS"/>
              </a:rPr>
              <a:t>Giant Impact Origin of Mercury</a:t>
            </a:r>
            <a:endParaRPr lang="en-US" dirty="0">
              <a:solidFill>
                <a:srgbClr val="FF0000"/>
              </a:solidFill>
              <a:latin typeface="Comic Sans MS"/>
              <a:cs typeface="Comic Sans MS"/>
            </a:endParaRPr>
          </a:p>
        </p:txBody>
      </p:sp>
      <p:sp>
        <p:nvSpPr>
          <p:cNvPr id="3" name="Content Placeholder 2"/>
          <p:cNvSpPr>
            <a:spLocks noGrp="1"/>
          </p:cNvSpPr>
          <p:nvPr>
            <p:ph idx="1"/>
          </p:nvPr>
        </p:nvSpPr>
        <p:spPr>
          <a:xfrm>
            <a:off x="457200" y="4521200"/>
            <a:ext cx="8229600" cy="1604963"/>
          </a:xfrm>
        </p:spPr>
        <p:txBody>
          <a:bodyPr/>
          <a:lstStyle/>
          <a:p>
            <a:pPr>
              <a:buNone/>
            </a:pPr>
            <a:r>
              <a:rPr lang="en-US" dirty="0" smtClean="0"/>
              <a:t>	</a:t>
            </a:r>
            <a:r>
              <a:rPr lang="en-US" dirty="0" smtClean="0">
                <a:solidFill>
                  <a:srgbClr val="FF6600"/>
                </a:solidFill>
              </a:rPr>
              <a:t>Grazing collision stripped the mantle, leaving behind a dense core that is now the planet Mercury   (Benz et al. 2008)   </a:t>
            </a:r>
            <a:endParaRPr lang="en-US" dirty="0">
              <a:solidFill>
                <a:srgbClr val="FF6600"/>
              </a:solidFill>
            </a:endParaRPr>
          </a:p>
        </p:txBody>
      </p:sp>
      <p:pic>
        <p:nvPicPr>
          <p:cNvPr id="4" name="Picture 3" descr="dn8952-1_600.jpg"/>
          <p:cNvPicPr>
            <a:picLocks noChangeAspect="1"/>
          </p:cNvPicPr>
          <p:nvPr/>
        </p:nvPicPr>
        <p:blipFill>
          <a:blip r:embed="rId2"/>
          <a:stretch>
            <a:fillRect/>
          </a:stretch>
        </p:blipFill>
        <p:spPr>
          <a:xfrm>
            <a:off x="846671" y="1600200"/>
            <a:ext cx="7620000" cy="2527300"/>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 name="Group 10"/>
          <p:cNvGrpSpPr/>
          <p:nvPr/>
        </p:nvGrpSpPr>
        <p:grpSpPr>
          <a:xfrm>
            <a:off x="1098549" y="1301022"/>
            <a:ext cx="6720273" cy="2973798"/>
            <a:chOff x="1098549" y="1453419"/>
            <a:chExt cx="6720273" cy="2973797"/>
          </a:xfrm>
        </p:grpSpPr>
        <p:pic>
          <p:nvPicPr>
            <p:cNvPr id="6" name="Picture 5" descr="Screen Shot 2013-05-02 at 1.01.26 PM.png"/>
            <p:cNvPicPr>
              <a:picLocks noChangeAspect="1"/>
            </p:cNvPicPr>
            <p:nvPr/>
          </p:nvPicPr>
          <p:blipFill>
            <a:blip r:embed="rId2"/>
            <a:srcRect t="7701"/>
            <a:stretch>
              <a:fillRect/>
            </a:stretch>
          </p:blipFill>
          <p:spPr>
            <a:xfrm>
              <a:off x="1227668" y="1453419"/>
              <a:ext cx="6591154" cy="2781513"/>
            </a:xfrm>
            <a:prstGeom prst="rect">
              <a:avLst/>
            </a:prstGeom>
          </p:spPr>
        </p:pic>
        <p:sp>
          <p:nvSpPr>
            <p:cNvPr id="7" name="TextBox 6"/>
            <p:cNvSpPr txBox="1"/>
            <p:nvPr/>
          </p:nvSpPr>
          <p:spPr>
            <a:xfrm>
              <a:off x="1098549" y="1557868"/>
              <a:ext cx="2743200" cy="369332"/>
            </a:xfrm>
            <a:prstGeom prst="rect">
              <a:avLst/>
            </a:prstGeom>
            <a:noFill/>
          </p:spPr>
          <p:txBody>
            <a:bodyPr wrap="square" rtlCol="0">
              <a:spAutoFit/>
            </a:bodyPr>
            <a:lstStyle/>
            <a:p>
              <a:r>
                <a:rPr lang="en-US" dirty="0" smtClean="0"/>
                <a:t>Figures by </a:t>
              </a:r>
              <a:r>
                <a:rPr lang="en-US" dirty="0" err="1" smtClean="0"/>
                <a:t>Asphaug</a:t>
              </a:r>
              <a:r>
                <a:rPr lang="en-US" dirty="0" smtClean="0"/>
                <a:t> (2010)</a:t>
              </a:r>
              <a:endParaRPr lang="en-US" dirty="0"/>
            </a:p>
          </p:txBody>
        </p:sp>
        <p:sp>
          <p:nvSpPr>
            <p:cNvPr id="8" name="TextBox 7"/>
            <p:cNvSpPr txBox="1"/>
            <p:nvPr/>
          </p:nvSpPr>
          <p:spPr>
            <a:xfrm>
              <a:off x="1540933" y="3965552"/>
              <a:ext cx="2523067" cy="461664"/>
            </a:xfrm>
            <a:prstGeom prst="rect">
              <a:avLst/>
            </a:prstGeom>
            <a:noFill/>
          </p:spPr>
          <p:txBody>
            <a:bodyPr wrap="square" rtlCol="0">
              <a:spAutoFit/>
            </a:bodyPr>
            <a:lstStyle/>
            <a:p>
              <a:r>
                <a:rPr lang="en-US" sz="2400" dirty="0" smtClean="0"/>
                <a:t>direct collision</a:t>
              </a:r>
              <a:endParaRPr lang="en-US" sz="2400" dirty="0"/>
            </a:p>
          </p:txBody>
        </p:sp>
        <p:sp>
          <p:nvSpPr>
            <p:cNvPr id="9" name="TextBox 8"/>
            <p:cNvSpPr txBox="1"/>
            <p:nvPr/>
          </p:nvSpPr>
          <p:spPr>
            <a:xfrm>
              <a:off x="5012266" y="3917894"/>
              <a:ext cx="2523067" cy="461664"/>
            </a:xfrm>
            <a:prstGeom prst="rect">
              <a:avLst/>
            </a:prstGeom>
            <a:noFill/>
          </p:spPr>
          <p:txBody>
            <a:bodyPr wrap="square" rtlCol="0">
              <a:spAutoFit/>
            </a:bodyPr>
            <a:lstStyle/>
            <a:p>
              <a:r>
                <a:rPr lang="en-US" sz="2400" dirty="0" smtClean="0"/>
                <a:t>grazing collision</a:t>
              </a:r>
              <a:endParaRPr lang="en-US" sz="2400" dirty="0"/>
            </a:p>
          </p:txBody>
        </p:sp>
      </p:grpSp>
      <p:pic>
        <p:nvPicPr>
          <p:cNvPr id="10" name="Picture 9" descr="Screen Shot 2013-05-02 at 1.02.07 PM.png"/>
          <p:cNvPicPr>
            <a:picLocks noChangeAspect="1"/>
          </p:cNvPicPr>
          <p:nvPr/>
        </p:nvPicPr>
        <p:blipFill>
          <a:blip r:embed="rId3"/>
          <a:srcRect l="5524" t="2717"/>
          <a:stretch>
            <a:fillRect/>
          </a:stretch>
        </p:blipFill>
        <p:spPr>
          <a:xfrm>
            <a:off x="2739663" y="4735779"/>
            <a:ext cx="2492732" cy="1739652"/>
          </a:xfrm>
          <a:prstGeom prst="rect">
            <a:avLst/>
          </a:prstGeom>
        </p:spPr>
      </p:pic>
      <p:sp>
        <p:nvSpPr>
          <p:cNvPr id="2" name="Title 1"/>
          <p:cNvSpPr>
            <a:spLocks noGrp="1"/>
          </p:cNvSpPr>
          <p:nvPr>
            <p:ph type="title"/>
          </p:nvPr>
        </p:nvSpPr>
        <p:spPr/>
        <p:txBody>
          <a:bodyPr/>
          <a:lstStyle/>
          <a:p>
            <a:r>
              <a:rPr lang="en-US" dirty="0" smtClean="0"/>
              <a:t>Geometry of collisions</a:t>
            </a:r>
            <a:endParaRPr lang="en-US" dirty="0"/>
          </a:p>
        </p:txBody>
      </p:sp>
      <p:sp>
        <p:nvSpPr>
          <p:cNvPr id="12" name="TextBox 11"/>
          <p:cNvSpPr txBox="1"/>
          <p:nvPr/>
        </p:nvSpPr>
        <p:spPr>
          <a:xfrm>
            <a:off x="5374482" y="4910667"/>
            <a:ext cx="2512072" cy="830997"/>
          </a:xfrm>
          <a:prstGeom prst="rect">
            <a:avLst/>
          </a:prstGeom>
          <a:noFill/>
        </p:spPr>
        <p:txBody>
          <a:bodyPr wrap="square" rtlCol="0">
            <a:spAutoFit/>
          </a:bodyPr>
          <a:lstStyle/>
          <a:p>
            <a:r>
              <a:rPr lang="en-US" sz="2400" dirty="0" smtClean="0"/>
              <a:t>hit and run,</a:t>
            </a:r>
          </a:p>
          <a:p>
            <a:r>
              <a:rPr lang="en-US" sz="2400" dirty="0" smtClean="0"/>
              <a:t>mantle stripping</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5-02 at 1.10.09 PM.png"/>
          <p:cNvPicPr>
            <a:picLocks noChangeAspect="1"/>
          </p:cNvPicPr>
          <p:nvPr/>
        </p:nvPicPr>
        <p:blipFill>
          <a:blip r:embed="rId2"/>
          <a:srcRect t="4535"/>
          <a:stretch>
            <a:fillRect/>
          </a:stretch>
        </p:blipFill>
        <p:spPr>
          <a:xfrm>
            <a:off x="135474" y="592671"/>
            <a:ext cx="8367290" cy="5791205"/>
          </a:xfrm>
          <a:prstGeom prst="rect">
            <a:avLst/>
          </a:prstGeom>
        </p:spPr>
      </p:pic>
      <p:sp>
        <p:nvSpPr>
          <p:cNvPr id="5" name="TextBox 4"/>
          <p:cNvSpPr txBox="1"/>
          <p:nvPr/>
        </p:nvSpPr>
        <p:spPr>
          <a:xfrm>
            <a:off x="1405467" y="5183201"/>
            <a:ext cx="2675467" cy="461665"/>
          </a:xfrm>
          <a:prstGeom prst="rect">
            <a:avLst/>
          </a:prstGeom>
          <a:noFill/>
        </p:spPr>
        <p:txBody>
          <a:bodyPr wrap="square" rtlCol="0">
            <a:spAutoFit/>
          </a:bodyPr>
          <a:lstStyle/>
          <a:p>
            <a:r>
              <a:rPr lang="en-US" sz="2400" b="1" dirty="0" smtClean="0"/>
              <a:t>Asphaug(2010</a:t>
            </a:r>
            <a:r>
              <a:rPr lang="en-US" sz="2400" dirty="0" smtClean="0"/>
              <a:t>)</a:t>
            </a:r>
            <a:endParaRPr lang="en-US" sz="2400" dirty="0"/>
          </a:p>
        </p:txBody>
      </p:sp>
      <p:sp>
        <p:nvSpPr>
          <p:cNvPr id="6" name="TextBox 5"/>
          <p:cNvSpPr txBox="1"/>
          <p:nvPr/>
        </p:nvSpPr>
        <p:spPr>
          <a:xfrm>
            <a:off x="3623733" y="4707467"/>
            <a:ext cx="2404534" cy="369332"/>
          </a:xfrm>
          <a:prstGeom prst="rect">
            <a:avLst/>
          </a:prstGeom>
          <a:noFill/>
        </p:spPr>
        <p:txBody>
          <a:bodyPr wrap="square" rtlCol="0">
            <a:spAutoFit/>
          </a:bodyPr>
          <a:lstStyle/>
          <a:p>
            <a:r>
              <a:rPr lang="en-US" dirty="0" smtClean="0"/>
              <a:t>envelope stripping</a:t>
            </a:r>
            <a:endParaRPr lang="en-US" dirty="0"/>
          </a:p>
        </p:txBody>
      </p:sp>
      <p:cxnSp>
        <p:nvCxnSpPr>
          <p:cNvPr id="8" name="Straight Arrow Connector 7"/>
          <p:cNvCxnSpPr/>
          <p:nvPr/>
        </p:nvCxnSpPr>
        <p:spPr>
          <a:xfrm rot="5400000">
            <a:off x="661194" y="2489200"/>
            <a:ext cx="149013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07055" y="2082800"/>
            <a:ext cx="1066006" cy="646331"/>
          </a:xfrm>
          <a:prstGeom prst="rect">
            <a:avLst/>
          </a:prstGeom>
          <a:noFill/>
        </p:spPr>
        <p:txBody>
          <a:bodyPr wrap="square" rtlCol="0">
            <a:spAutoFit/>
          </a:bodyPr>
          <a:lstStyle/>
          <a:p>
            <a:r>
              <a:rPr lang="en-US" dirty="0" smtClean="0">
                <a:solidFill>
                  <a:srgbClr val="558ED5"/>
                </a:solidFill>
              </a:rPr>
              <a:t>impact angle</a:t>
            </a:r>
            <a:endParaRPr lang="en-US" dirty="0">
              <a:solidFill>
                <a:srgbClr val="558ED5"/>
              </a:solidFill>
            </a:endParaRPr>
          </a:p>
        </p:txBody>
      </p:sp>
      <p:sp>
        <p:nvSpPr>
          <p:cNvPr id="10" name="TextBox 9"/>
          <p:cNvSpPr txBox="1"/>
          <p:nvPr/>
        </p:nvSpPr>
        <p:spPr>
          <a:xfrm>
            <a:off x="846666" y="6014544"/>
            <a:ext cx="1761067" cy="400110"/>
          </a:xfrm>
          <a:prstGeom prst="rect">
            <a:avLst/>
          </a:prstGeom>
          <a:noFill/>
        </p:spPr>
        <p:txBody>
          <a:bodyPr wrap="square" rtlCol="0">
            <a:spAutoFit/>
          </a:bodyPr>
          <a:lstStyle/>
          <a:p>
            <a:r>
              <a:rPr lang="en-US" sz="2000" dirty="0" smtClean="0">
                <a:solidFill>
                  <a:schemeClr val="accent3">
                    <a:lumMod val="50000"/>
                  </a:schemeClr>
                </a:solidFill>
              </a:rPr>
              <a:t>slow collisions</a:t>
            </a:r>
            <a:endParaRPr lang="en-US" sz="2000" dirty="0">
              <a:solidFill>
                <a:schemeClr val="accent3">
                  <a:lumMod val="50000"/>
                </a:schemeClr>
              </a:solidFill>
            </a:endParaRPr>
          </a:p>
        </p:txBody>
      </p:sp>
      <p:sp>
        <p:nvSpPr>
          <p:cNvPr id="11" name="TextBox 10"/>
          <p:cNvSpPr txBox="1"/>
          <p:nvPr/>
        </p:nvSpPr>
        <p:spPr>
          <a:xfrm>
            <a:off x="6741697" y="6014544"/>
            <a:ext cx="1761067" cy="400110"/>
          </a:xfrm>
          <a:prstGeom prst="rect">
            <a:avLst/>
          </a:prstGeom>
          <a:noFill/>
        </p:spPr>
        <p:txBody>
          <a:bodyPr wrap="square" rtlCol="0">
            <a:spAutoFit/>
          </a:bodyPr>
          <a:lstStyle/>
          <a:p>
            <a:r>
              <a:rPr lang="en-US" sz="2000" dirty="0" smtClean="0">
                <a:solidFill>
                  <a:schemeClr val="accent2">
                    <a:lumMod val="75000"/>
                  </a:schemeClr>
                </a:solidFill>
              </a:rPr>
              <a:t>fast collisions</a:t>
            </a: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067"/>
            <a:ext cx="8229600" cy="1325562"/>
          </a:xfrm>
        </p:spPr>
        <p:txBody>
          <a:bodyPr>
            <a:normAutofit fontScale="90000"/>
          </a:bodyPr>
          <a:lstStyle/>
          <a:p>
            <a:r>
              <a:rPr lang="en-US" dirty="0" smtClean="0"/>
              <a:t>Alternate </a:t>
            </a:r>
            <a:r>
              <a:rPr lang="en-US" dirty="0" smtClean="0"/>
              <a:t>scenarios/mechanisms for density variations </a:t>
            </a:r>
            <a:endParaRPr lang="en-US" dirty="0"/>
          </a:p>
        </p:txBody>
      </p:sp>
      <p:sp>
        <p:nvSpPr>
          <p:cNvPr id="3" name="Content Placeholder 2"/>
          <p:cNvSpPr>
            <a:spLocks noGrp="1"/>
          </p:cNvSpPr>
          <p:nvPr>
            <p:ph idx="1"/>
          </p:nvPr>
        </p:nvSpPr>
        <p:spPr>
          <a:xfrm>
            <a:off x="694266" y="2302933"/>
            <a:ext cx="7721601" cy="3823230"/>
          </a:xfrm>
        </p:spPr>
        <p:txBody>
          <a:bodyPr>
            <a:normAutofit lnSpcReduction="10000"/>
          </a:bodyPr>
          <a:lstStyle/>
          <a:p>
            <a:pPr>
              <a:buNone/>
            </a:pPr>
            <a:r>
              <a:rPr lang="en-US" dirty="0" err="1" smtClean="0"/>
              <a:t>Photoevaporation</a:t>
            </a:r>
            <a:r>
              <a:rPr lang="en-US" dirty="0" smtClean="0"/>
              <a:t> and atmospheric escape Owen &amp; Wu 2013, Lopez &amp; Fortney</a:t>
            </a:r>
            <a:r>
              <a:rPr lang="en-US" dirty="0" smtClean="0"/>
              <a:t> 2013</a:t>
            </a:r>
          </a:p>
          <a:p>
            <a:pPr lvl="1"/>
            <a:r>
              <a:rPr lang="en-US" dirty="0" smtClean="0"/>
              <a:t>Critically dependent on core mass. </a:t>
            </a:r>
          </a:p>
          <a:p>
            <a:pPr lvl="1">
              <a:buNone/>
            </a:pPr>
            <a:r>
              <a:rPr lang="en-US" dirty="0" smtClean="0"/>
              <a:t>However: densities of </a:t>
            </a:r>
            <a:r>
              <a:rPr lang="en-US" dirty="0" err="1" smtClean="0"/>
              <a:t>Kepler</a:t>
            </a:r>
            <a:r>
              <a:rPr lang="en-US" dirty="0" smtClean="0"/>
              <a:t> planets are NOT strongly dependent on</a:t>
            </a:r>
            <a:r>
              <a:rPr lang="en-US" dirty="0" smtClean="0"/>
              <a:t> </a:t>
            </a:r>
            <a:r>
              <a:rPr lang="en-US" dirty="0" smtClean="0"/>
              <a:t>semi-major axis</a:t>
            </a:r>
            <a:r>
              <a:rPr lang="en-US" dirty="0" smtClean="0"/>
              <a:t> </a:t>
            </a:r>
            <a:r>
              <a:rPr lang="en-US" dirty="0" smtClean="0"/>
              <a:t>(</a:t>
            </a:r>
            <a:r>
              <a:rPr lang="en-US" dirty="0" err="1" smtClean="0"/>
              <a:t>Hadden</a:t>
            </a:r>
            <a:r>
              <a:rPr lang="en-US" dirty="0" smtClean="0"/>
              <a:t> &amp; </a:t>
            </a:r>
            <a:r>
              <a:rPr lang="en-US" dirty="0" err="1" smtClean="0"/>
              <a:t>Lithwick</a:t>
            </a:r>
            <a:r>
              <a:rPr lang="en-US" dirty="0" smtClean="0"/>
              <a:t> 2013</a:t>
            </a:r>
            <a:r>
              <a:rPr lang="en-US" dirty="0" smtClean="0"/>
              <a:t>)</a:t>
            </a:r>
          </a:p>
          <a:p>
            <a:pPr lvl="1">
              <a:buNone/>
            </a:pPr>
            <a:r>
              <a:rPr lang="en-US" dirty="0" err="1" smtClean="0">
                <a:sym typeface="Wingdings"/>
              </a:rPr>
              <a:t></a:t>
            </a:r>
            <a:r>
              <a:rPr lang="en-US" dirty="0" smtClean="0">
                <a:sym typeface="Wingdings"/>
              </a:rPr>
              <a:t> there are other processes affecting planetary density</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Planetary embryos in a disk edge</a:t>
            </a:r>
            <a:endParaRPr lang="en-US" dirty="0"/>
          </a:p>
        </p:txBody>
      </p:sp>
      <p:sp>
        <p:nvSpPr>
          <p:cNvPr id="3" name="Content Placeholder 2"/>
          <p:cNvSpPr>
            <a:spLocks noGrp="1"/>
          </p:cNvSpPr>
          <p:nvPr>
            <p:ph idx="1"/>
          </p:nvPr>
        </p:nvSpPr>
        <p:spPr>
          <a:xfrm>
            <a:off x="778932" y="4243387"/>
            <a:ext cx="7247467" cy="2614613"/>
          </a:xfrm>
        </p:spPr>
        <p:txBody>
          <a:bodyPr>
            <a:normAutofit fontScale="62500" lnSpcReduction="20000"/>
          </a:bodyPr>
          <a:lstStyle/>
          <a:p>
            <a:r>
              <a:rPr lang="en-US" i="1" dirty="0" smtClean="0"/>
              <a:t>``Planet trap’’ </a:t>
            </a:r>
            <a:r>
              <a:rPr lang="en-US" dirty="0" smtClean="0"/>
              <a:t> + transition disk setting (e.g.,</a:t>
            </a:r>
            <a:r>
              <a:rPr lang="en-US" dirty="0" smtClean="0"/>
              <a:t> </a:t>
            </a:r>
            <a:r>
              <a:rPr lang="en-US" dirty="0" err="1" smtClean="0"/>
              <a:t>Terquem</a:t>
            </a:r>
            <a:r>
              <a:rPr lang="en-US" dirty="0" smtClean="0"/>
              <a:t> &amp; </a:t>
            </a:r>
            <a:r>
              <a:rPr lang="en-US" dirty="0" err="1" smtClean="0"/>
              <a:t>Papaloizou</a:t>
            </a:r>
            <a:r>
              <a:rPr lang="en-US" dirty="0" smtClean="0"/>
              <a:t> 2007, </a:t>
            </a:r>
            <a:r>
              <a:rPr lang="en-US" dirty="0" err="1" smtClean="0"/>
              <a:t>Moeckel</a:t>
            </a:r>
            <a:r>
              <a:rPr lang="en-US" dirty="0" smtClean="0"/>
              <a:t> </a:t>
            </a:r>
            <a:r>
              <a:rPr lang="en-US" dirty="0" smtClean="0"/>
              <a:t>&amp; </a:t>
            </a:r>
            <a:r>
              <a:rPr lang="en-US" dirty="0" err="1" smtClean="0"/>
              <a:t>Armitage</a:t>
            </a:r>
            <a:r>
              <a:rPr lang="en-US" dirty="0" smtClean="0"/>
              <a:t> 2012, </a:t>
            </a:r>
            <a:r>
              <a:rPr lang="en-US" dirty="0" err="1" smtClean="0"/>
              <a:t>Morbidelli</a:t>
            </a:r>
            <a:r>
              <a:rPr lang="en-US" dirty="0" smtClean="0"/>
              <a:t> et al. 2008, Liu et al. 2011)</a:t>
            </a:r>
          </a:p>
          <a:p>
            <a:r>
              <a:rPr lang="en-US" dirty="0" smtClean="0"/>
              <a:t>We run integrations with two planets + 7 embryos (twice the mass of Mars) </a:t>
            </a:r>
          </a:p>
          <a:p>
            <a:r>
              <a:rPr lang="en-US" dirty="0" smtClean="0"/>
              <a:t>no applied stochastic forcing onto planets, instead embryos cause perturbations</a:t>
            </a:r>
          </a:p>
          <a:p>
            <a:r>
              <a:rPr lang="en-US" dirty="0" smtClean="0"/>
              <a:t>The outermost planet and embryos external to the disk edge are allowed to migrate</a:t>
            </a:r>
          </a:p>
          <a:p>
            <a:endParaRPr lang="en-US" dirty="0" smtClean="0"/>
          </a:p>
          <a:p>
            <a:endParaRPr lang="en-US" dirty="0"/>
          </a:p>
        </p:txBody>
      </p:sp>
      <p:pic>
        <p:nvPicPr>
          <p:cNvPr id="8" name="Picture 7" descr="Screen Shot 2013-05-02 at 4.19.48 PM.png"/>
          <p:cNvPicPr>
            <a:picLocks noChangeAspect="1"/>
          </p:cNvPicPr>
          <p:nvPr/>
        </p:nvPicPr>
        <p:blipFill>
          <a:blip r:embed="rId2"/>
          <a:stretch>
            <a:fillRect/>
          </a:stretch>
        </p:blipFill>
        <p:spPr>
          <a:xfrm>
            <a:off x="1066793" y="1400520"/>
            <a:ext cx="7247467" cy="2809001"/>
          </a:xfrm>
          <a:prstGeom prst="rect">
            <a:avLst/>
          </a:prstGeom>
        </p:spPr>
      </p:pic>
      <p:sp>
        <p:nvSpPr>
          <p:cNvPr id="13" name="TextBox 12"/>
          <p:cNvSpPr txBox="1"/>
          <p:nvPr/>
        </p:nvSpPr>
        <p:spPr>
          <a:xfrm>
            <a:off x="1676400" y="3285067"/>
            <a:ext cx="1811867" cy="646331"/>
          </a:xfrm>
          <a:prstGeom prst="rect">
            <a:avLst/>
          </a:prstGeom>
          <a:noFill/>
        </p:spPr>
        <p:txBody>
          <a:bodyPr wrap="square" rtlCol="0">
            <a:spAutoFit/>
          </a:bodyPr>
          <a:lstStyle/>
          <a:p>
            <a:r>
              <a:rPr lang="en-US" dirty="0" smtClean="0"/>
              <a:t>Embryos can lie in the disk here!</a:t>
            </a:r>
            <a:endParaRPr lang="en-US" dirty="0"/>
          </a:p>
        </p:txBody>
      </p:sp>
      <p:sp>
        <p:nvSpPr>
          <p:cNvPr id="14" name="Oval 13"/>
          <p:cNvSpPr/>
          <p:nvPr/>
        </p:nvSpPr>
        <p:spPr>
          <a:xfrm>
            <a:off x="1676400" y="2946400"/>
            <a:ext cx="91440" cy="914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828800" y="2455346"/>
            <a:ext cx="91440" cy="914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1981200" y="3166535"/>
            <a:ext cx="91440" cy="914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318910" y="3420533"/>
            <a:ext cx="91440" cy="914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674506" y="2743216"/>
            <a:ext cx="91440" cy="9144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5400000" flipH="1" flipV="1">
            <a:off x="3554320" y="2617879"/>
            <a:ext cx="36054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3381524" y="3066669"/>
            <a:ext cx="382694" cy="3250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232399" y="1676400"/>
            <a:ext cx="2590799" cy="369332"/>
          </a:xfrm>
          <a:prstGeom prst="rect">
            <a:avLst/>
          </a:prstGeom>
          <a:noFill/>
        </p:spPr>
        <p:txBody>
          <a:bodyPr wrap="square" rtlCol="0">
            <a:spAutoFit/>
          </a:bodyPr>
          <a:lstStyle/>
          <a:p>
            <a:r>
              <a:rPr lang="en-US" dirty="0" smtClean="0">
                <a:solidFill>
                  <a:schemeClr val="bg1"/>
                </a:solidFill>
              </a:rPr>
              <a:t>Zhang &amp; Zhou 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extBox 20"/>
          <p:cNvSpPr txBox="1"/>
          <p:nvPr/>
        </p:nvSpPr>
        <p:spPr>
          <a:xfrm>
            <a:off x="6319223" y="3901538"/>
            <a:ext cx="1557867" cy="1754327"/>
          </a:xfrm>
          <a:prstGeom prst="rect">
            <a:avLst/>
          </a:prstGeom>
          <a:noFill/>
        </p:spPr>
        <p:txBody>
          <a:bodyPr wrap="square" rtlCol="0">
            <a:spAutoFit/>
          </a:bodyPr>
          <a:lstStyle/>
          <a:p>
            <a:r>
              <a:rPr lang="en-US" dirty="0" smtClean="0"/>
              <a:t>Integration ends with two planets in the 7:6 resonance and in a stable configuration</a:t>
            </a:r>
            <a:endParaRPr lang="en-US" dirty="0"/>
          </a:p>
        </p:txBody>
      </p:sp>
      <p:sp>
        <p:nvSpPr>
          <p:cNvPr id="27" name="TextBox 26"/>
          <p:cNvSpPr txBox="1"/>
          <p:nvPr/>
        </p:nvSpPr>
        <p:spPr>
          <a:xfrm>
            <a:off x="6166826" y="929894"/>
            <a:ext cx="2452244" cy="1200329"/>
          </a:xfrm>
          <a:prstGeom prst="rect">
            <a:avLst/>
          </a:prstGeom>
          <a:noFill/>
        </p:spPr>
        <p:txBody>
          <a:bodyPr wrap="square" rtlCol="0">
            <a:spAutoFit/>
          </a:bodyPr>
          <a:lstStyle/>
          <a:p>
            <a:r>
              <a:rPr lang="en-US" dirty="0" smtClean="0"/>
              <a:t>Collisions with inner planet.   Potentially stripping the planet in place</a:t>
            </a:r>
            <a:endParaRPr lang="en-US" dirty="0"/>
          </a:p>
        </p:txBody>
      </p:sp>
      <p:sp>
        <p:nvSpPr>
          <p:cNvPr id="32" name="Right Brace 31"/>
          <p:cNvSpPr/>
          <p:nvPr/>
        </p:nvSpPr>
        <p:spPr>
          <a:xfrm rot="20903506">
            <a:off x="1782825" y="675899"/>
            <a:ext cx="1060966" cy="897467"/>
          </a:xfrm>
          <a:prstGeom prst="rightBrace">
            <a:avLst>
              <a:gd name="adj1" fmla="val 8333"/>
              <a:gd name="adj2" fmla="val 50000"/>
            </a:avLst>
          </a:prstGeom>
          <a:ln w="53975">
            <a:solidFill>
              <a:srgbClr val="000090"/>
            </a:solidFill>
            <a:prstDash val="sys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 name="Group 21"/>
          <p:cNvGrpSpPr/>
          <p:nvPr/>
        </p:nvGrpSpPr>
        <p:grpSpPr>
          <a:xfrm>
            <a:off x="355593" y="184675"/>
            <a:ext cx="7521497" cy="6487266"/>
            <a:chOff x="355593" y="32278"/>
            <a:chExt cx="7521497" cy="6487266"/>
          </a:xfrm>
        </p:grpSpPr>
        <p:grpSp>
          <p:nvGrpSpPr>
            <p:cNvPr id="20" name="Group 19"/>
            <p:cNvGrpSpPr/>
            <p:nvPr/>
          </p:nvGrpSpPr>
          <p:grpSpPr>
            <a:xfrm>
              <a:off x="355593" y="32278"/>
              <a:ext cx="6168982" cy="6487266"/>
              <a:chOff x="355593" y="15345"/>
              <a:chExt cx="6168982" cy="6487266"/>
            </a:xfrm>
          </p:grpSpPr>
          <p:grpSp>
            <p:nvGrpSpPr>
              <p:cNvPr id="28" name="Group 27"/>
              <p:cNvGrpSpPr/>
              <p:nvPr/>
            </p:nvGrpSpPr>
            <p:grpSpPr>
              <a:xfrm>
                <a:off x="355593" y="15345"/>
                <a:ext cx="5963633" cy="6487266"/>
                <a:chOff x="355593" y="15345"/>
                <a:chExt cx="5963633" cy="6487266"/>
              </a:xfrm>
            </p:grpSpPr>
            <p:grpSp>
              <p:nvGrpSpPr>
                <p:cNvPr id="11" name="Group 10"/>
                <p:cNvGrpSpPr/>
                <p:nvPr/>
              </p:nvGrpSpPr>
              <p:grpSpPr>
                <a:xfrm>
                  <a:off x="355593" y="15345"/>
                  <a:ext cx="5760429" cy="6487266"/>
                  <a:chOff x="355593" y="15345"/>
                  <a:chExt cx="5760429" cy="6487266"/>
                </a:xfrm>
              </p:grpSpPr>
              <p:pic>
                <p:nvPicPr>
                  <p:cNvPr id="6" name="Picture 5" descr="y10.png"/>
                  <p:cNvPicPr>
                    <a:picLocks noChangeAspect="1"/>
                  </p:cNvPicPr>
                  <p:nvPr/>
                </p:nvPicPr>
                <p:blipFill>
                  <a:blip r:embed="rId2"/>
                  <a:srcRect l="4800" r="7200" b="7200"/>
                  <a:stretch>
                    <a:fillRect/>
                  </a:stretch>
                </p:blipFill>
                <p:spPr>
                  <a:xfrm>
                    <a:off x="677172" y="474136"/>
                    <a:ext cx="5438850" cy="5735562"/>
                  </a:xfrm>
                  <a:prstGeom prst="rect">
                    <a:avLst/>
                  </a:prstGeom>
                </p:spPr>
              </p:pic>
              <p:sp>
                <p:nvSpPr>
                  <p:cNvPr id="7" name="TextBox 6"/>
                  <p:cNvSpPr txBox="1"/>
                  <p:nvPr/>
                </p:nvSpPr>
                <p:spPr>
                  <a:xfrm rot="16200000">
                    <a:off x="-182843" y="2993769"/>
                    <a:ext cx="1446205" cy="369333"/>
                  </a:xfrm>
                  <a:prstGeom prst="rect">
                    <a:avLst/>
                  </a:prstGeom>
                  <a:solidFill>
                    <a:schemeClr val="bg1"/>
                  </a:solidFill>
                </p:spPr>
                <p:txBody>
                  <a:bodyPr wrap="square" rtlCol="0">
                    <a:spAutoFit/>
                  </a:bodyPr>
                  <a:lstStyle/>
                  <a:p>
                    <a:r>
                      <a:rPr lang="en-US" dirty="0" smtClean="0"/>
                      <a:t>period ratio </a:t>
                    </a:r>
                    <a:endParaRPr lang="en-US" dirty="0"/>
                  </a:p>
                </p:txBody>
              </p:sp>
              <p:sp>
                <p:nvSpPr>
                  <p:cNvPr id="8" name="TextBox 7"/>
                  <p:cNvSpPr txBox="1"/>
                  <p:nvPr/>
                </p:nvSpPr>
                <p:spPr>
                  <a:xfrm rot="16200000">
                    <a:off x="-633405" y="1024479"/>
                    <a:ext cx="2387600" cy="369332"/>
                  </a:xfrm>
                  <a:prstGeom prst="rect">
                    <a:avLst/>
                  </a:prstGeom>
                  <a:solidFill>
                    <a:schemeClr val="bg1"/>
                  </a:solidFill>
                </p:spPr>
                <p:txBody>
                  <a:bodyPr wrap="square" rtlCol="0">
                    <a:spAutoFit/>
                  </a:bodyPr>
                  <a:lstStyle/>
                  <a:p>
                    <a:r>
                      <a:rPr lang="en-US" dirty="0" smtClean="0"/>
                      <a:t>semi-major axes</a:t>
                    </a:r>
                    <a:endParaRPr lang="en-US" dirty="0"/>
                  </a:p>
                </p:txBody>
              </p:sp>
              <p:sp>
                <p:nvSpPr>
                  <p:cNvPr id="9" name="TextBox 8"/>
                  <p:cNvSpPr txBox="1"/>
                  <p:nvPr/>
                </p:nvSpPr>
                <p:spPr>
                  <a:xfrm rot="16200000">
                    <a:off x="-181395" y="4829434"/>
                    <a:ext cx="1717133" cy="369333"/>
                  </a:xfrm>
                  <a:prstGeom prst="rect">
                    <a:avLst/>
                  </a:prstGeom>
                  <a:solidFill>
                    <a:schemeClr val="bg1"/>
                  </a:solidFill>
                </p:spPr>
                <p:txBody>
                  <a:bodyPr wrap="square" rtlCol="0">
                    <a:spAutoFit/>
                  </a:bodyPr>
                  <a:lstStyle/>
                  <a:p>
                    <a:pPr algn="ctr"/>
                    <a:r>
                      <a:rPr lang="en-US" dirty="0" smtClean="0"/>
                      <a:t>inclinations</a:t>
                    </a:r>
                    <a:endParaRPr lang="en-US" dirty="0"/>
                  </a:p>
                </p:txBody>
              </p:sp>
              <p:sp>
                <p:nvSpPr>
                  <p:cNvPr id="10" name="TextBox 9"/>
                  <p:cNvSpPr txBox="1"/>
                  <p:nvPr/>
                </p:nvSpPr>
                <p:spPr>
                  <a:xfrm>
                    <a:off x="2341625" y="6133278"/>
                    <a:ext cx="1717133" cy="369333"/>
                  </a:xfrm>
                  <a:prstGeom prst="rect">
                    <a:avLst/>
                  </a:prstGeom>
                  <a:solidFill>
                    <a:schemeClr val="bg1"/>
                  </a:solidFill>
                </p:spPr>
                <p:txBody>
                  <a:bodyPr wrap="square" rtlCol="0">
                    <a:spAutoFit/>
                  </a:bodyPr>
                  <a:lstStyle/>
                  <a:p>
                    <a:pPr algn="ctr"/>
                    <a:r>
                      <a:rPr lang="en-US" dirty="0" smtClean="0"/>
                      <a:t>time </a:t>
                    </a:r>
                    <a:endParaRPr lang="en-US" dirty="0"/>
                  </a:p>
                </p:txBody>
              </p:sp>
            </p:grpSp>
            <p:cxnSp>
              <p:nvCxnSpPr>
                <p:cNvPr id="13" name="Straight Arrow Connector 12"/>
                <p:cNvCxnSpPr/>
                <p:nvPr/>
              </p:nvCxnSpPr>
              <p:spPr>
                <a:xfrm rot="5400000">
                  <a:off x="2919568" y="2786966"/>
                  <a:ext cx="375397" cy="2539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410201" y="3810001"/>
                  <a:ext cx="909025" cy="575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flipV="1">
                  <a:off x="3437468" y="999064"/>
                  <a:ext cx="2678555" cy="1185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3996260" y="999066"/>
                  <a:ext cx="2119763" cy="1185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3200400" y="2523065"/>
                <a:ext cx="3324175" cy="646331"/>
              </a:xfrm>
              <a:prstGeom prst="rect">
                <a:avLst/>
              </a:prstGeom>
              <a:solidFill>
                <a:schemeClr val="bg1"/>
              </a:solidFill>
            </p:spPr>
            <p:txBody>
              <a:bodyPr wrap="square" rtlCol="0">
                <a:spAutoFit/>
              </a:bodyPr>
              <a:lstStyle/>
              <a:p>
                <a:r>
                  <a:rPr lang="en-US" dirty="0" smtClean="0"/>
                  <a:t>encounter with embryos nudge system out of 3:2 resonance</a:t>
                </a:r>
                <a:endParaRPr lang="en-US" dirty="0"/>
              </a:p>
            </p:txBody>
          </p:sp>
          <p:sp>
            <p:nvSpPr>
              <p:cNvPr id="31" name="TextBox 30"/>
              <p:cNvSpPr txBox="1"/>
              <p:nvPr/>
            </p:nvSpPr>
            <p:spPr>
              <a:xfrm>
                <a:off x="2623658" y="662999"/>
                <a:ext cx="3272231" cy="369332"/>
              </a:xfrm>
              <a:prstGeom prst="rect">
                <a:avLst/>
              </a:prstGeom>
              <a:noFill/>
            </p:spPr>
            <p:txBody>
              <a:bodyPr wrap="square" rtlCol="0">
                <a:spAutoFit/>
              </a:bodyPr>
              <a:lstStyle/>
              <a:p>
                <a:r>
                  <a:rPr lang="en-US" dirty="0" smtClean="0"/>
                  <a:t>embryos migrate inwards</a:t>
                </a:r>
                <a:endParaRPr lang="en-US" dirty="0"/>
              </a:p>
            </p:txBody>
          </p:sp>
        </p:grpSp>
        <p:sp>
          <p:nvSpPr>
            <p:cNvPr id="33" name="Right Brace 32"/>
            <p:cNvSpPr/>
            <p:nvPr/>
          </p:nvSpPr>
          <p:spPr>
            <a:xfrm>
              <a:off x="5895889" y="2046069"/>
              <a:ext cx="220134" cy="37539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6188998" y="2086001"/>
              <a:ext cx="1688092" cy="369332"/>
            </a:xfrm>
            <a:prstGeom prst="rect">
              <a:avLst/>
            </a:prstGeom>
            <a:noFill/>
          </p:spPr>
          <p:txBody>
            <a:bodyPr wrap="square" rtlCol="0">
              <a:spAutoFit/>
            </a:bodyPr>
            <a:lstStyle/>
            <a:p>
              <a:r>
                <a:rPr lang="en-US" dirty="0" smtClean="0"/>
                <a:t>two planets</a:t>
              </a:r>
              <a:endParaRPr lang="en-US" dirty="0"/>
            </a:p>
          </p:txBody>
        </p:sp>
      </p:grpSp>
      <p:sp>
        <p:nvSpPr>
          <p:cNvPr id="25" name="TextBox 24"/>
          <p:cNvSpPr txBox="1"/>
          <p:nvPr/>
        </p:nvSpPr>
        <p:spPr>
          <a:xfrm>
            <a:off x="1473200" y="286273"/>
            <a:ext cx="6620933" cy="461665"/>
          </a:xfrm>
          <a:prstGeom prst="rect">
            <a:avLst/>
          </a:prstGeom>
          <a:noFill/>
        </p:spPr>
        <p:txBody>
          <a:bodyPr wrap="square" rtlCol="0">
            <a:spAutoFit/>
          </a:bodyPr>
          <a:lstStyle/>
          <a:p>
            <a:r>
              <a:rPr lang="en-US" sz="2400" dirty="0" smtClean="0"/>
              <a:t>Integrations of two planets and Mars mass embryos</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3234266" y="2455333"/>
            <a:ext cx="3324175" cy="646331"/>
          </a:xfrm>
          <a:prstGeom prst="rect">
            <a:avLst/>
          </a:prstGeom>
          <a:noFill/>
        </p:spPr>
        <p:txBody>
          <a:bodyPr wrap="square" rtlCol="0">
            <a:spAutoFit/>
          </a:bodyPr>
          <a:lstStyle/>
          <a:p>
            <a:r>
              <a:rPr lang="en-US" dirty="0" smtClean="0"/>
              <a:t>encounters with embryos nudge system out of 3:2, 5:4 resonances</a:t>
            </a:r>
            <a:endParaRPr lang="en-US" dirty="0"/>
          </a:p>
        </p:txBody>
      </p:sp>
      <p:grpSp>
        <p:nvGrpSpPr>
          <p:cNvPr id="18" name="Group 17"/>
          <p:cNvGrpSpPr/>
          <p:nvPr/>
        </p:nvGrpSpPr>
        <p:grpSpPr>
          <a:xfrm>
            <a:off x="355593" y="49211"/>
            <a:ext cx="6611660" cy="6588864"/>
            <a:chOff x="355593" y="-1588"/>
            <a:chExt cx="6611660" cy="6588864"/>
          </a:xfrm>
        </p:grpSpPr>
        <p:pic>
          <p:nvPicPr>
            <p:cNvPr id="16" name="Picture 15" descr="x7l.png"/>
            <p:cNvPicPr>
              <a:picLocks noChangeAspect="1"/>
            </p:cNvPicPr>
            <p:nvPr/>
          </p:nvPicPr>
          <p:blipFill>
            <a:blip r:embed="rId2"/>
            <a:srcRect b="7200"/>
            <a:stretch>
              <a:fillRect/>
            </a:stretch>
          </p:blipFill>
          <p:spPr>
            <a:xfrm>
              <a:off x="355593" y="406400"/>
              <a:ext cx="6611660" cy="6135515"/>
            </a:xfrm>
            <a:prstGeom prst="rect">
              <a:avLst/>
            </a:prstGeom>
          </p:spPr>
        </p:pic>
        <p:grpSp>
          <p:nvGrpSpPr>
            <p:cNvPr id="17" name="Group 16"/>
            <p:cNvGrpSpPr/>
            <p:nvPr/>
          </p:nvGrpSpPr>
          <p:grpSpPr>
            <a:xfrm>
              <a:off x="355593" y="-1588"/>
              <a:ext cx="6202848" cy="6588864"/>
              <a:chOff x="355593" y="15345"/>
              <a:chExt cx="6202848" cy="6588864"/>
            </a:xfrm>
          </p:grpSpPr>
          <p:grpSp>
            <p:nvGrpSpPr>
              <p:cNvPr id="2" name="Group 27"/>
              <p:cNvGrpSpPr/>
              <p:nvPr/>
            </p:nvGrpSpPr>
            <p:grpSpPr>
              <a:xfrm>
                <a:off x="355593" y="15345"/>
                <a:ext cx="6202848" cy="6588864"/>
                <a:chOff x="355593" y="15345"/>
                <a:chExt cx="6202848" cy="6588864"/>
              </a:xfrm>
            </p:grpSpPr>
            <p:grpSp>
              <p:nvGrpSpPr>
                <p:cNvPr id="3" name="Group 10"/>
                <p:cNvGrpSpPr/>
                <p:nvPr/>
              </p:nvGrpSpPr>
              <p:grpSpPr>
                <a:xfrm>
                  <a:off x="355593" y="15345"/>
                  <a:ext cx="3703165" cy="6588864"/>
                  <a:chOff x="355593" y="15345"/>
                  <a:chExt cx="3703165" cy="6588864"/>
                </a:xfrm>
              </p:grpSpPr>
              <p:sp>
                <p:nvSpPr>
                  <p:cNvPr id="7" name="TextBox 6"/>
                  <p:cNvSpPr txBox="1"/>
                  <p:nvPr/>
                </p:nvSpPr>
                <p:spPr>
                  <a:xfrm rot="16200000">
                    <a:off x="-182843" y="2993769"/>
                    <a:ext cx="1446205" cy="369333"/>
                  </a:xfrm>
                  <a:prstGeom prst="rect">
                    <a:avLst/>
                  </a:prstGeom>
                  <a:solidFill>
                    <a:schemeClr val="bg1"/>
                  </a:solidFill>
                </p:spPr>
                <p:txBody>
                  <a:bodyPr wrap="square" rtlCol="0">
                    <a:spAutoFit/>
                  </a:bodyPr>
                  <a:lstStyle/>
                  <a:p>
                    <a:r>
                      <a:rPr lang="en-US" dirty="0" smtClean="0"/>
                      <a:t>period ratio </a:t>
                    </a:r>
                    <a:endParaRPr lang="en-US" dirty="0"/>
                  </a:p>
                </p:txBody>
              </p:sp>
              <p:sp>
                <p:nvSpPr>
                  <p:cNvPr id="8" name="TextBox 7"/>
                  <p:cNvSpPr txBox="1"/>
                  <p:nvPr/>
                </p:nvSpPr>
                <p:spPr>
                  <a:xfrm rot="16200000">
                    <a:off x="-633405" y="1024479"/>
                    <a:ext cx="2387600" cy="369332"/>
                  </a:xfrm>
                  <a:prstGeom prst="rect">
                    <a:avLst/>
                  </a:prstGeom>
                  <a:solidFill>
                    <a:schemeClr val="bg1"/>
                  </a:solidFill>
                </p:spPr>
                <p:txBody>
                  <a:bodyPr wrap="square" rtlCol="0">
                    <a:spAutoFit/>
                  </a:bodyPr>
                  <a:lstStyle/>
                  <a:p>
                    <a:r>
                      <a:rPr lang="en-US" dirty="0" smtClean="0"/>
                      <a:t>semi-major axes</a:t>
                    </a:r>
                    <a:endParaRPr lang="en-US" dirty="0"/>
                  </a:p>
                </p:txBody>
              </p:sp>
              <p:sp>
                <p:nvSpPr>
                  <p:cNvPr id="9" name="TextBox 8"/>
                  <p:cNvSpPr txBox="1"/>
                  <p:nvPr/>
                </p:nvSpPr>
                <p:spPr>
                  <a:xfrm rot="16200000">
                    <a:off x="-181395" y="5015697"/>
                    <a:ext cx="1717133" cy="369333"/>
                  </a:xfrm>
                  <a:prstGeom prst="rect">
                    <a:avLst/>
                  </a:prstGeom>
                  <a:solidFill>
                    <a:schemeClr val="bg1"/>
                  </a:solidFill>
                </p:spPr>
                <p:txBody>
                  <a:bodyPr wrap="square" rtlCol="0">
                    <a:spAutoFit/>
                  </a:bodyPr>
                  <a:lstStyle/>
                  <a:p>
                    <a:pPr algn="ctr"/>
                    <a:r>
                      <a:rPr lang="en-US" dirty="0" smtClean="0"/>
                      <a:t>inclinations</a:t>
                    </a:r>
                    <a:endParaRPr lang="en-US" dirty="0"/>
                  </a:p>
                </p:txBody>
              </p:sp>
              <p:sp>
                <p:nvSpPr>
                  <p:cNvPr id="10" name="TextBox 9"/>
                  <p:cNvSpPr txBox="1"/>
                  <p:nvPr/>
                </p:nvSpPr>
                <p:spPr>
                  <a:xfrm>
                    <a:off x="2341625" y="6234876"/>
                    <a:ext cx="1717133" cy="369333"/>
                  </a:xfrm>
                  <a:prstGeom prst="rect">
                    <a:avLst/>
                  </a:prstGeom>
                  <a:solidFill>
                    <a:schemeClr val="bg1"/>
                  </a:solidFill>
                </p:spPr>
                <p:txBody>
                  <a:bodyPr wrap="square" rtlCol="0">
                    <a:spAutoFit/>
                  </a:bodyPr>
                  <a:lstStyle/>
                  <a:p>
                    <a:pPr algn="ctr"/>
                    <a:r>
                      <a:rPr lang="en-US" dirty="0" smtClean="0"/>
                      <a:t>time</a:t>
                    </a:r>
                    <a:endParaRPr lang="en-US" dirty="0"/>
                  </a:p>
                </p:txBody>
              </p:sp>
            </p:grpSp>
            <p:cxnSp>
              <p:nvCxnSpPr>
                <p:cNvPr id="13" name="Straight Arrow Connector 12"/>
                <p:cNvCxnSpPr/>
                <p:nvPr/>
              </p:nvCxnSpPr>
              <p:spPr>
                <a:xfrm rot="5400000">
                  <a:off x="2479310" y="2888564"/>
                  <a:ext cx="375397" cy="2539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5232405" y="3901538"/>
                  <a:ext cx="1326036" cy="253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4182535" y="999063"/>
                  <a:ext cx="2375906" cy="1185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22" name="Straight Arrow Connector 21"/>
              <p:cNvCxnSpPr/>
              <p:nvPr/>
            </p:nvCxnSpPr>
            <p:spPr>
              <a:xfrm rot="5400000">
                <a:off x="3173566" y="3294959"/>
                <a:ext cx="375397" cy="2539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
        <p:nvSpPr>
          <p:cNvPr id="29" name="TextBox 28"/>
          <p:cNvSpPr txBox="1"/>
          <p:nvPr/>
        </p:nvSpPr>
        <p:spPr>
          <a:xfrm>
            <a:off x="2540009" y="683399"/>
            <a:ext cx="3534242" cy="461665"/>
          </a:xfrm>
          <a:prstGeom prst="rect">
            <a:avLst/>
          </a:prstGeom>
          <a:noFill/>
        </p:spPr>
        <p:txBody>
          <a:bodyPr wrap="square" rtlCol="0">
            <a:spAutoFit/>
          </a:bodyPr>
          <a:lstStyle/>
          <a:p>
            <a:r>
              <a:rPr lang="en-US" sz="2400" dirty="0" smtClean="0"/>
              <a:t>another integration</a:t>
            </a:r>
            <a:endParaRPr lang="en-US" sz="2400" dirty="0"/>
          </a:p>
        </p:txBody>
      </p:sp>
      <p:sp>
        <p:nvSpPr>
          <p:cNvPr id="27" name="TextBox 26"/>
          <p:cNvSpPr txBox="1"/>
          <p:nvPr/>
        </p:nvSpPr>
        <p:spPr>
          <a:xfrm>
            <a:off x="6807199" y="675899"/>
            <a:ext cx="1964267" cy="2308324"/>
          </a:xfrm>
          <a:prstGeom prst="rect">
            <a:avLst/>
          </a:prstGeom>
          <a:noFill/>
        </p:spPr>
        <p:txBody>
          <a:bodyPr wrap="square" rtlCol="0">
            <a:spAutoFit/>
          </a:bodyPr>
          <a:lstStyle/>
          <a:p>
            <a:r>
              <a:rPr lang="en-US" dirty="0" smtClean="0"/>
              <a:t>Inner and outer planet swap locations</a:t>
            </a:r>
          </a:p>
          <a:p>
            <a:r>
              <a:rPr lang="en-US" dirty="0" smtClean="0"/>
              <a:t>Outer planet that had experienced more collisions becomes innermost planet</a:t>
            </a:r>
            <a:endParaRPr lang="en-US" dirty="0"/>
          </a:p>
        </p:txBody>
      </p:sp>
      <p:sp>
        <p:nvSpPr>
          <p:cNvPr id="21" name="TextBox 20"/>
          <p:cNvSpPr txBox="1"/>
          <p:nvPr/>
        </p:nvSpPr>
        <p:spPr>
          <a:xfrm>
            <a:off x="6558441" y="3901538"/>
            <a:ext cx="1557867" cy="1754327"/>
          </a:xfrm>
          <a:prstGeom prst="rect">
            <a:avLst/>
          </a:prstGeom>
          <a:noFill/>
        </p:spPr>
        <p:txBody>
          <a:bodyPr wrap="square" rtlCol="0">
            <a:spAutoFit/>
          </a:bodyPr>
          <a:lstStyle/>
          <a:p>
            <a:r>
              <a:rPr lang="en-US" dirty="0" smtClean="0"/>
              <a:t>Integration ends with two planets in the 6:5 resonance and in a stable configuration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905"/>
            <a:ext cx="8229600" cy="1719229"/>
          </a:xfrm>
        </p:spPr>
        <p:txBody>
          <a:bodyPr>
            <a:normAutofit fontScale="90000"/>
          </a:bodyPr>
          <a:lstStyle/>
          <a:p>
            <a:r>
              <a:rPr lang="en-US" dirty="0" err="1" smtClean="0"/>
              <a:t>Kepler</a:t>
            </a:r>
            <a:r>
              <a:rPr lang="en-US" dirty="0" smtClean="0"/>
              <a:t> Observatory</a:t>
            </a:r>
            <a:br>
              <a:rPr lang="en-US" dirty="0" smtClean="0"/>
            </a:br>
            <a:r>
              <a:rPr lang="en-US" dirty="0" smtClean="0"/>
              <a:t>Search for Planetary Transits </a:t>
            </a:r>
            <a:br>
              <a:rPr lang="en-US" dirty="0" smtClean="0"/>
            </a:br>
            <a:r>
              <a:rPr lang="en-US" dirty="0" smtClean="0"/>
              <a:t>in Light-curves</a:t>
            </a:r>
            <a:endParaRPr lang="en-US" dirty="0"/>
          </a:p>
        </p:txBody>
      </p:sp>
      <p:pic>
        <p:nvPicPr>
          <p:cNvPr id="4" name="Content Placeholder 3" descr="Screen Shot 2013-05-02 at 9.03.52 AM.png"/>
          <p:cNvPicPr>
            <a:picLocks noGrp="1" noChangeAspect="1"/>
          </p:cNvPicPr>
          <p:nvPr>
            <p:ph idx="1"/>
          </p:nvPr>
        </p:nvPicPr>
        <p:blipFill>
          <a:blip r:embed="rId2"/>
          <a:srcRect t="3600" b="-189"/>
          <a:stretch>
            <a:fillRect/>
          </a:stretch>
        </p:blipFill>
        <p:spPr>
          <a:xfrm>
            <a:off x="1185336" y="1993867"/>
            <a:ext cx="6112934" cy="4116848"/>
          </a:xfrm>
        </p:spPr>
      </p:pic>
      <p:sp>
        <p:nvSpPr>
          <p:cNvPr id="5" name="TextBox 4"/>
          <p:cNvSpPr txBox="1"/>
          <p:nvPr/>
        </p:nvSpPr>
        <p:spPr>
          <a:xfrm rot="5400000">
            <a:off x="5782135" y="3414800"/>
            <a:ext cx="3211199" cy="369333"/>
          </a:xfrm>
          <a:prstGeom prst="rect">
            <a:avLst/>
          </a:prstGeom>
          <a:noFill/>
        </p:spPr>
        <p:txBody>
          <a:bodyPr wrap="square" rtlCol="0">
            <a:spAutoFit/>
          </a:bodyPr>
          <a:lstStyle/>
          <a:p>
            <a:r>
              <a:rPr lang="en-US" dirty="0" smtClean="0"/>
              <a:t>(Carter et al. 2012)</a:t>
            </a:r>
            <a:endParaRPr lang="en-US" dirty="0"/>
          </a:p>
        </p:txBody>
      </p:sp>
      <p:sp>
        <p:nvSpPr>
          <p:cNvPr id="6" name="TextBox 5"/>
          <p:cNvSpPr txBox="1"/>
          <p:nvPr/>
        </p:nvSpPr>
        <p:spPr>
          <a:xfrm>
            <a:off x="2302936" y="4368800"/>
            <a:ext cx="2235200" cy="523220"/>
          </a:xfrm>
          <a:prstGeom prst="rect">
            <a:avLst/>
          </a:prstGeom>
          <a:noFill/>
        </p:spPr>
        <p:txBody>
          <a:bodyPr wrap="square" rtlCol="0">
            <a:spAutoFit/>
          </a:bodyPr>
          <a:lstStyle/>
          <a:p>
            <a:r>
              <a:rPr lang="en-US" sz="2800" dirty="0" err="1" smtClean="0">
                <a:solidFill>
                  <a:schemeClr val="tx2">
                    <a:lumMod val="60000"/>
                    <a:lumOff val="40000"/>
                  </a:schemeClr>
                </a:solidFill>
              </a:rPr>
              <a:t>Kepler</a:t>
            </a:r>
            <a:r>
              <a:rPr lang="en-US" sz="2800" dirty="0" smtClean="0">
                <a:solidFill>
                  <a:schemeClr val="tx2">
                    <a:lumMod val="60000"/>
                    <a:lumOff val="40000"/>
                  </a:schemeClr>
                </a:solidFill>
              </a:rPr>
              <a:t> 36b</a:t>
            </a:r>
            <a:endParaRPr lang="en-US" sz="2800" dirty="0">
              <a:solidFill>
                <a:schemeClr val="tx2">
                  <a:lumMod val="60000"/>
                  <a:lumOff val="40000"/>
                </a:schemeClr>
              </a:solidFill>
            </a:endParaRPr>
          </a:p>
        </p:txBody>
      </p:sp>
      <p:sp>
        <p:nvSpPr>
          <p:cNvPr id="7" name="TextBox 6"/>
          <p:cNvSpPr txBox="1"/>
          <p:nvPr/>
        </p:nvSpPr>
        <p:spPr>
          <a:xfrm>
            <a:off x="6451600" y="4368800"/>
            <a:ext cx="1794933" cy="523220"/>
          </a:xfrm>
          <a:prstGeom prst="rect">
            <a:avLst/>
          </a:prstGeom>
          <a:solidFill>
            <a:schemeClr val="bg1"/>
          </a:solidFill>
        </p:spPr>
        <p:txBody>
          <a:bodyPr wrap="square" rtlCol="0">
            <a:spAutoFit/>
          </a:bodyPr>
          <a:lstStyle/>
          <a:p>
            <a:r>
              <a:rPr lang="en-US" sz="2800" dirty="0" err="1" smtClean="0">
                <a:solidFill>
                  <a:srgbClr val="C0504D"/>
                </a:solidFill>
              </a:rPr>
              <a:t>Kepler</a:t>
            </a:r>
            <a:r>
              <a:rPr lang="en-US" sz="2800" dirty="0" smtClean="0">
                <a:solidFill>
                  <a:srgbClr val="C0504D"/>
                </a:solidFill>
              </a:rPr>
              <a:t> 36c</a:t>
            </a:r>
            <a:endParaRPr lang="en-US" sz="2800" dirty="0">
              <a:solidFill>
                <a:srgbClr val="C0504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x5.png"/>
          <p:cNvPicPr>
            <a:picLocks noChangeAspect="1"/>
          </p:cNvPicPr>
          <p:nvPr/>
        </p:nvPicPr>
        <p:blipFill>
          <a:blip r:embed="rId2"/>
          <a:srcRect l="6000" r="9601" b="7200"/>
          <a:stretch>
            <a:fillRect/>
          </a:stretch>
        </p:blipFill>
        <p:spPr>
          <a:xfrm>
            <a:off x="725373" y="464060"/>
            <a:ext cx="5573828" cy="6128669"/>
          </a:xfrm>
          <a:prstGeom prst="rect">
            <a:avLst/>
          </a:prstGeom>
        </p:spPr>
      </p:pic>
      <p:sp>
        <p:nvSpPr>
          <p:cNvPr id="21" name="TextBox 20"/>
          <p:cNvSpPr txBox="1"/>
          <p:nvPr/>
        </p:nvSpPr>
        <p:spPr>
          <a:xfrm>
            <a:off x="6558441" y="3517537"/>
            <a:ext cx="1557867" cy="2308324"/>
          </a:xfrm>
          <a:prstGeom prst="rect">
            <a:avLst/>
          </a:prstGeom>
          <a:noFill/>
        </p:spPr>
        <p:txBody>
          <a:bodyPr wrap="square" rtlCol="0">
            <a:spAutoFit/>
          </a:bodyPr>
          <a:lstStyle/>
          <a:p>
            <a:r>
              <a:rPr lang="en-US" dirty="0" smtClean="0"/>
              <a:t>Integration ends with two planets in the 4:3 resonance and an embryo in a 3:2 with the outer planet </a:t>
            </a:r>
            <a:endParaRPr lang="en-US" dirty="0"/>
          </a:p>
        </p:txBody>
      </p:sp>
      <p:grpSp>
        <p:nvGrpSpPr>
          <p:cNvPr id="2" name="Group 27"/>
          <p:cNvGrpSpPr/>
          <p:nvPr/>
        </p:nvGrpSpPr>
        <p:grpSpPr>
          <a:xfrm>
            <a:off x="355593" y="15345"/>
            <a:ext cx="6202848" cy="6588864"/>
            <a:chOff x="355593" y="15345"/>
            <a:chExt cx="6202848" cy="6588864"/>
          </a:xfrm>
        </p:grpSpPr>
        <p:grpSp>
          <p:nvGrpSpPr>
            <p:cNvPr id="3" name="Group 10"/>
            <p:cNvGrpSpPr/>
            <p:nvPr/>
          </p:nvGrpSpPr>
          <p:grpSpPr>
            <a:xfrm>
              <a:off x="355593" y="15345"/>
              <a:ext cx="3703165" cy="6588864"/>
              <a:chOff x="355593" y="15345"/>
              <a:chExt cx="3703165" cy="6588864"/>
            </a:xfrm>
          </p:grpSpPr>
          <p:sp>
            <p:nvSpPr>
              <p:cNvPr id="7" name="TextBox 6"/>
              <p:cNvSpPr txBox="1"/>
              <p:nvPr/>
            </p:nvSpPr>
            <p:spPr>
              <a:xfrm rot="16200000">
                <a:off x="-182843" y="2993769"/>
                <a:ext cx="1446205" cy="369333"/>
              </a:xfrm>
              <a:prstGeom prst="rect">
                <a:avLst/>
              </a:prstGeom>
              <a:solidFill>
                <a:schemeClr val="bg1"/>
              </a:solidFill>
            </p:spPr>
            <p:txBody>
              <a:bodyPr wrap="square" rtlCol="0">
                <a:spAutoFit/>
              </a:bodyPr>
              <a:lstStyle/>
              <a:p>
                <a:r>
                  <a:rPr lang="en-US" dirty="0" smtClean="0"/>
                  <a:t>period ratio </a:t>
                </a:r>
                <a:endParaRPr lang="en-US" dirty="0"/>
              </a:p>
            </p:txBody>
          </p:sp>
          <p:sp>
            <p:nvSpPr>
              <p:cNvPr id="8" name="TextBox 7"/>
              <p:cNvSpPr txBox="1"/>
              <p:nvPr/>
            </p:nvSpPr>
            <p:spPr>
              <a:xfrm rot="16200000">
                <a:off x="-633405" y="1024479"/>
                <a:ext cx="2387600" cy="369332"/>
              </a:xfrm>
              <a:prstGeom prst="rect">
                <a:avLst/>
              </a:prstGeom>
              <a:solidFill>
                <a:schemeClr val="bg1"/>
              </a:solidFill>
            </p:spPr>
            <p:txBody>
              <a:bodyPr wrap="square" rtlCol="0">
                <a:spAutoFit/>
              </a:bodyPr>
              <a:lstStyle/>
              <a:p>
                <a:r>
                  <a:rPr lang="en-US" dirty="0" smtClean="0"/>
                  <a:t>semi-major axes</a:t>
                </a:r>
                <a:endParaRPr lang="en-US" dirty="0"/>
              </a:p>
            </p:txBody>
          </p:sp>
          <p:sp>
            <p:nvSpPr>
              <p:cNvPr id="9" name="TextBox 8"/>
              <p:cNvSpPr txBox="1"/>
              <p:nvPr/>
            </p:nvSpPr>
            <p:spPr>
              <a:xfrm rot="16200000">
                <a:off x="-181395" y="5015697"/>
                <a:ext cx="1717133" cy="369333"/>
              </a:xfrm>
              <a:prstGeom prst="rect">
                <a:avLst/>
              </a:prstGeom>
              <a:solidFill>
                <a:schemeClr val="bg1"/>
              </a:solidFill>
            </p:spPr>
            <p:txBody>
              <a:bodyPr wrap="square" rtlCol="0">
                <a:spAutoFit/>
              </a:bodyPr>
              <a:lstStyle/>
              <a:p>
                <a:pPr algn="ctr"/>
                <a:r>
                  <a:rPr lang="en-US" dirty="0" smtClean="0"/>
                  <a:t>inclinations</a:t>
                </a:r>
                <a:endParaRPr lang="en-US" dirty="0"/>
              </a:p>
            </p:txBody>
          </p:sp>
          <p:sp>
            <p:nvSpPr>
              <p:cNvPr id="10" name="TextBox 9"/>
              <p:cNvSpPr txBox="1"/>
              <p:nvPr/>
            </p:nvSpPr>
            <p:spPr>
              <a:xfrm>
                <a:off x="2341625" y="6234876"/>
                <a:ext cx="1717133" cy="369333"/>
              </a:xfrm>
              <a:prstGeom prst="rect">
                <a:avLst/>
              </a:prstGeom>
              <a:solidFill>
                <a:schemeClr val="bg1"/>
              </a:solidFill>
            </p:spPr>
            <p:txBody>
              <a:bodyPr wrap="square" rtlCol="0">
                <a:spAutoFit/>
              </a:bodyPr>
              <a:lstStyle/>
              <a:p>
                <a:pPr algn="ctr"/>
                <a:r>
                  <a:rPr lang="en-US" dirty="0" smtClean="0"/>
                  <a:t>time</a:t>
                </a:r>
                <a:endParaRPr lang="en-US" dirty="0"/>
              </a:p>
            </p:txBody>
          </p:sp>
        </p:grpSp>
        <p:cxnSp>
          <p:nvCxnSpPr>
            <p:cNvPr id="19" name="Straight Arrow Connector 18"/>
            <p:cNvCxnSpPr/>
            <p:nvPr/>
          </p:nvCxnSpPr>
          <p:spPr>
            <a:xfrm rot="10800000">
              <a:off x="5858933" y="3749141"/>
              <a:ext cx="699508" cy="2539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7" name="TextBox 26"/>
          <p:cNvSpPr txBox="1"/>
          <p:nvPr/>
        </p:nvSpPr>
        <p:spPr>
          <a:xfrm>
            <a:off x="6558441" y="1599229"/>
            <a:ext cx="1964267" cy="923330"/>
          </a:xfrm>
          <a:prstGeom prst="rect">
            <a:avLst/>
          </a:prstGeom>
          <a:noFill/>
        </p:spPr>
        <p:txBody>
          <a:bodyPr wrap="square" rtlCol="0">
            <a:spAutoFit/>
          </a:bodyPr>
          <a:lstStyle/>
          <a:p>
            <a:r>
              <a:rPr lang="en-US" dirty="0" smtClean="0"/>
              <a:t>Final state can be a resonant chain like KOI 730</a:t>
            </a:r>
            <a:endParaRPr lang="en-US" dirty="0"/>
          </a:p>
        </p:txBody>
      </p:sp>
      <p:sp>
        <p:nvSpPr>
          <p:cNvPr id="18" name="TextBox 17"/>
          <p:cNvSpPr txBox="1"/>
          <p:nvPr/>
        </p:nvSpPr>
        <p:spPr>
          <a:xfrm>
            <a:off x="3024199" y="744954"/>
            <a:ext cx="3534242" cy="523220"/>
          </a:xfrm>
          <a:prstGeom prst="rect">
            <a:avLst/>
          </a:prstGeom>
          <a:noFill/>
        </p:spPr>
        <p:txBody>
          <a:bodyPr wrap="square" rtlCol="0">
            <a:spAutoFit/>
          </a:bodyPr>
          <a:lstStyle/>
          <a:p>
            <a:r>
              <a:rPr lang="en-US" sz="2800" dirty="0" smtClean="0"/>
              <a:t>another integration</a:t>
            </a:r>
            <a:endParaRPr lang="en-US" sz="2800" dirty="0"/>
          </a:p>
        </p:txBody>
      </p:sp>
      <p:cxnSp>
        <p:nvCxnSpPr>
          <p:cNvPr id="25" name="Straight Arrow Connector 24"/>
          <p:cNvCxnSpPr/>
          <p:nvPr/>
        </p:nvCxnSpPr>
        <p:spPr>
          <a:xfrm rot="16200000" flipH="1">
            <a:off x="4035584" y="5424912"/>
            <a:ext cx="424125" cy="3777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22400" y="4741333"/>
            <a:ext cx="3962400" cy="923330"/>
          </a:xfrm>
          <a:prstGeom prst="rect">
            <a:avLst/>
          </a:prstGeom>
          <a:noFill/>
        </p:spPr>
        <p:txBody>
          <a:bodyPr wrap="square" rtlCol="0">
            <a:spAutoFit/>
          </a:bodyPr>
          <a:lstStyle/>
          <a:p>
            <a:r>
              <a:rPr lang="en-US" dirty="0" smtClean="0"/>
              <a:t>If a misaligned planet existed in the </a:t>
            </a:r>
            <a:r>
              <a:rPr lang="en-US" dirty="0" err="1" smtClean="0"/>
              <a:t>Kepler</a:t>
            </a:r>
            <a:r>
              <a:rPr lang="en-US" dirty="0" smtClean="0"/>
              <a:t> 36 system it would not have been seen in transit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of Simulation Outcomes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Pairs of planets in high </a:t>
            </a:r>
            <a:r>
              <a:rPr lang="en-US" dirty="0" err="1" smtClean="0"/>
              <a:t>j</a:t>
            </a:r>
            <a:r>
              <a:rPr lang="en-US" dirty="0" smtClean="0"/>
              <a:t> resonances such as 6:5 and 7:6.   Appear stable at end of simulation</a:t>
            </a:r>
          </a:p>
          <a:p>
            <a:r>
              <a:rPr lang="en-US" dirty="0" smtClean="0"/>
              <a:t>Pairs of planets in lower </a:t>
            </a:r>
            <a:r>
              <a:rPr lang="en-US" dirty="0" err="1" smtClean="0"/>
              <a:t>j</a:t>
            </a:r>
            <a:r>
              <a:rPr lang="en-US" dirty="0" smtClean="0"/>
              <a:t> resonances such as 4:3</a:t>
            </a:r>
          </a:p>
          <a:p>
            <a:r>
              <a:rPr lang="en-US" b="1" dirty="0" smtClean="0"/>
              <a:t>Resonant chains</a:t>
            </a:r>
          </a:p>
          <a:p>
            <a:r>
              <a:rPr lang="en-US" b="1" dirty="0" smtClean="0"/>
              <a:t>Collision</a:t>
            </a:r>
            <a:r>
              <a:rPr lang="en-US" dirty="0" smtClean="0"/>
              <a:t>s between </a:t>
            </a:r>
            <a:r>
              <a:rPr lang="en-US" dirty="0" smtClean="0"/>
              <a:t>planets and between planets and embryos</a:t>
            </a:r>
          </a:p>
          <a:p>
            <a:r>
              <a:rPr lang="en-US" dirty="0" smtClean="0"/>
              <a:t>Embryo passed interior to two planets and left </a:t>
            </a:r>
            <a:r>
              <a:rPr lang="en-US" dirty="0" smtClean="0"/>
              <a:t>there (possibly inside sublimation radius, as for innermost planet in </a:t>
            </a:r>
            <a:r>
              <a:rPr lang="en-US" dirty="0" err="1" smtClean="0"/>
              <a:t>Kep</a:t>
            </a:r>
            <a:r>
              <a:rPr lang="en-US" dirty="0" smtClean="0"/>
              <a:t> 32 system)</a:t>
            </a:r>
          </a:p>
          <a:p>
            <a:pPr>
              <a:buNone/>
            </a:pPr>
            <a:r>
              <a:rPr lang="en-US" dirty="0" smtClean="0"/>
              <a:t>Comments</a:t>
            </a:r>
          </a:p>
          <a:p>
            <a:r>
              <a:rPr lang="en-US" dirty="0" smtClean="0"/>
              <a:t>Collisions affect planetary inclinations -- transiting objects are sensitive to this</a:t>
            </a:r>
          </a:p>
          <a:p>
            <a:r>
              <a:rPr lang="en-US" dirty="0" smtClean="0"/>
              <a:t>A different kind of fine tuning: Numbers and masses of embryos.  Outcome sensitive to collisions!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86331" y="846138"/>
            <a:ext cx="2055409" cy="1143000"/>
          </a:xfrm>
        </p:spPr>
        <p:txBody>
          <a:bodyPr>
            <a:normAutofit/>
          </a:bodyPr>
          <a:lstStyle/>
          <a:p>
            <a:r>
              <a:rPr lang="en-US" sz="6000" dirty="0" smtClean="0"/>
              <a:t>7:5</a:t>
            </a:r>
            <a:endParaRPr lang="en-US" sz="6000" dirty="0"/>
          </a:p>
        </p:txBody>
      </p:sp>
      <p:pic>
        <p:nvPicPr>
          <p:cNvPr id="4" name="Picture 3" descr="Screen Shot 2013-10-04 at 6.01.51 PM.png"/>
          <p:cNvPicPr>
            <a:picLocks noChangeAspect="1"/>
          </p:cNvPicPr>
          <p:nvPr/>
        </p:nvPicPr>
        <p:blipFill>
          <a:blip r:embed="rId2"/>
          <a:stretch>
            <a:fillRect/>
          </a:stretch>
        </p:blipFill>
        <p:spPr>
          <a:xfrm>
            <a:off x="321727" y="511705"/>
            <a:ext cx="5886331" cy="6037263"/>
          </a:xfrm>
          <a:prstGeom prst="rect">
            <a:avLst/>
          </a:prstGeom>
        </p:spPr>
      </p:pic>
      <p:sp>
        <p:nvSpPr>
          <p:cNvPr id="5" name="TextBox 4"/>
          <p:cNvSpPr txBox="1"/>
          <p:nvPr/>
        </p:nvSpPr>
        <p:spPr>
          <a:xfrm>
            <a:off x="5886331" y="2015067"/>
            <a:ext cx="2377136" cy="3416320"/>
          </a:xfrm>
          <a:prstGeom prst="rect">
            <a:avLst/>
          </a:prstGeom>
          <a:noFill/>
        </p:spPr>
        <p:txBody>
          <a:bodyPr wrap="square" rtlCol="0">
            <a:spAutoFit/>
          </a:bodyPr>
          <a:lstStyle/>
          <a:p>
            <a:r>
              <a:rPr lang="en-US" dirty="0" smtClean="0"/>
              <a:t>Some simulations gave two planets in 7:5 resonance.</a:t>
            </a:r>
          </a:p>
          <a:p>
            <a:r>
              <a:rPr lang="en-US" dirty="0" smtClean="0"/>
              <a:t>7:5 is just inside the 3:2 resonance.</a:t>
            </a:r>
          </a:p>
          <a:p>
            <a:r>
              <a:rPr lang="en-US" dirty="0" smtClean="0"/>
              <a:t>In smooth or stochastic migration scenarios, it is extremely unlikely to avoid capture into the stronger first order 3:2 resonance yet allow capture in 7:5</a:t>
            </a:r>
            <a:endParaRPr lang="en-US" dirty="0"/>
          </a:p>
        </p:txBody>
      </p:sp>
      <p:cxnSp>
        <p:nvCxnSpPr>
          <p:cNvPr id="7" name="Straight Connector 6"/>
          <p:cNvCxnSpPr/>
          <p:nvPr/>
        </p:nvCxnSpPr>
        <p:spPr>
          <a:xfrm rot="10800000" flipV="1">
            <a:off x="5266267" y="2760132"/>
            <a:ext cx="620064" cy="550334"/>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44171" y="982133"/>
            <a:ext cx="3276548" cy="1977495"/>
          </a:xfrm>
        </p:spPr>
        <p:txBody>
          <a:bodyPr>
            <a:normAutofit fontScale="90000"/>
          </a:bodyPr>
          <a:lstStyle/>
          <a:p>
            <a:r>
              <a:rPr lang="en-US" sz="3600" dirty="0" smtClean="0"/>
              <a:t>Recent Discovery of two systems in the 7:5 </a:t>
            </a:r>
            <a:br>
              <a:rPr lang="en-US" sz="3600" dirty="0" smtClean="0"/>
            </a:br>
            <a:r>
              <a:rPr lang="en-US" sz="3200" dirty="0" smtClean="0"/>
              <a:t>James S. Jenkins, &amp; </a:t>
            </a:r>
            <a:r>
              <a:rPr lang="en-US" sz="3200" dirty="0" err="1" smtClean="0"/>
              <a:t>Mikko</a:t>
            </a:r>
            <a:r>
              <a:rPr lang="en-US" sz="3200" dirty="0" smtClean="0"/>
              <a:t> </a:t>
            </a:r>
            <a:r>
              <a:rPr lang="en-US" sz="3200" dirty="0" err="1" smtClean="0"/>
              <a:t>Tuomi</a:t>
            </a:r>
            <a:r>
              <a:rPr lang="en-US" sz="3200" dirty="0" smtClean="0"/>
              <a:t> </a:t>
            </a:r>
            <a:br>
              <a:rPr lang="en-US" sz="3200" dirty="0" smtClean="0"/>
            </a:br>
            <a:endParaRPr lang="en-US" sz="3600" dirty="0"/>
          </a:p>
        </p:txBody>
      </p:sp>
      <p:pic>
        <p:nvPicPr>
          <p:cNvPr id="6" name="Picture 5" descr="Screen Shot 2013-10-04 at 6.08.40 PM.png"/>
          <p:cNvPicPr>
            <a:picLocks noChangeAspect="1"/>
          </p:cNvPicPr>
          <p:nvPr/>
        </p:nvPicPr>
        <p:blipFill>
          <a:blip r:embed="rId2"/>
          <a:stretch>
            <a:fillRect/>
          </a:stretch>
        </p:blipFill>
        <p:spPr>
          <a:xfrm>
            <a:off x="254000" y="4339685"/>
            <a:ext cx="5334052" cy="2272770"/>
          </a:xfrm>
          <a:prstGeom prst="rect">
            <a:avLst/>
          </a:prstGeom>
        </p:spPr>
      </p:pic>
      <p:pic>
        <p:nvPicPr>
          <p:cNvPr id="7" name="Picture 6" descr="Screen Shot 2013-10-04 at 6.10.37 PM.png"/>
          <p:cNvPicPr>
            <a:picLocks noChangeAspect="1"/>
          </p:cNvPicPr>
          <p:nvPr/>
        </p:nvPicPr>
        <p:blipFill>
          <a:blip r:embed="rId3"/>
          <a:stretch>
            <a:fillRect/>
          </a:stretch>
        </p:blipFill>
        <p:spPr>
          <a:xfrm>
            <a:off x="600318" y="440268"/>
            <a:ext cx="4666007" cy="3814752"/>
          </a:xfrm>
          <a:prstGeom prst="rect">
            <a:avLst/>
          </a:prstGeom>
        </p:spPr>
      </p:pic>
      <p:sp>
        <p:nvSpPr>
          <p:cNvPr id="8" name="TextBox 7"/>
          <p:cNvSpPr txBox="1"/>
          <p:nvPr/>
        </p:nvSpPr>
        <p:spPr>
          <a:xfrm>
            <a:off x="5588052" y="3196135"/>
            <a:ext cx="3132667" cy="3416320"/>
          </a:xfrm>
          <a:prstGeom prst="rect">
            <a:avLst/>
          </a:prstGeom>
          <a:noFill/>
        </p:spPr>
        <p:txBody>
          <a:bodyPr wrap="square" rtlCol="0">
            <a:spAutoFit/>
          </a:bodyPr>
          <a:lstStyle/>
          <a:p>
            <a:r>
              <a:rPr lang="en-US" i="1" dirty="0" smtClean="0"/>
              <a:t>Phase folded radial velocity curves for the pair of planets orbiting HD41248 (left)</a:t>
            </a:r>
            <a:r>
              <a:rPr lang="en-US" dirty="0" smtClean="0"/>
              <a:t> </a:t>
            </a:r>
            <a:r>
              <a:rPr lang="en-US" i="1" dirty="0" smtClean="0"/>
              <a:t>and GJ180 (right), with both inner and outer planets shown at the top and</a:t>
            </a:r>
            <a:r>
              <a:rPr lang="en-US" dirty="0" smtClean="0"/>
              <a:t> </a:t>
            </a:r>
            <a:r>
              <a:rPr lang="en-US" i="1" dirty="0" smtClean="0"/>
              <a:t>bottom. All data for HD41248 is from HARPS, whereas the red, blue,</a:t>
            </a:r>
            <a:br>
              <a:rPr lang="en-US" i="1" dirty="0" smtClean="0"/>
            </a:br>
            <a:r>
              <a:rPr lang="en-US" i="1" dirty="0" smtClean="0"/>
              <a:t>and green data points for GJ180 are taken from UVES, HARPS, and PFS. </a:t>
            </a:r>
            <a:endParaRPr lang="en-US" dirty="0" smtClean="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 name="Straight Arrow Connector 6"/>
          <p:cNvCxnSpPr/>
          <p:nvPr/>
        </p:nvCxnSpPr>
        <p:spPr>
          <a:xfrm rot="16200000" flipH="1">
            <a:off x="2396072" y="2616200"/>
            <a:ext cx="1066800" cy="406400"/>
          </a:xfrm>
          <a:prstGeom prst="straightConnector1">
            <a:avLst/>
          </a:prstGeom>
          <a:ln w="47625">
            <a:solidFill>
              <a:srgbClr val="45B60F"/>
            </a:solidFill>
            <a:prstDash val="dash"/>
            <a:tailEnd type="arrow"/>
          </a:ln>
        </p:spPr>
        <p:style>
          <a:lnRef idx="2">
            <a:schemeClr val="accent1"/>
          </a:lnRef>
          <a:fillRef idx="0">
            <a:schemeClr val="accent1"/>
          </a:fillRef>
          <a:effectRef idx="1">
            <a:schemeClr val="accent1"/>
          </a:effectRef>
          <a:fontRef idx="minor">
            <a:schemeClr val="tx1"/>
          </a:fontRef>
        </p:style>
      </p:cxnSp>
      <p:pic>
        <p:nvPicPr>
          <p:cNvPr id="4" name="Picture 3" descr="Screen Shot 2013-11-19 at 4.55.52 PM.png"/>
          <p:cNvPicPr>
            <a:picLocks noChangeAspect="1"/>
          </p:cNvPicPr>
          <p:nvPr/>
        </p:nvPicPr>
        <p:blipFill>
          <a:blip r:embed="rId2"/>
          <a:stretch>
            <a:fillRect/>
          </a:stretch>
        </p:blipFill>
        <p:spPr>
          <a:xfrm>
            <a:off x="710139" y="1549406"/>
            <a:ext cx="6574437" cy="5003800"/>
          </a:xfrm>
          <a:prstGeom prst="rect">
            <a:avLst/>
          </a:prstGeom>
        </p:spPr>
      </p:pic>
      <p:pic>
        <p:nvPicPr>
          <p:cNvPr id="8" name="Picture 7" descr="Screen Shot 2013-11-19 at 4.55.26 PM.png"/>
          <p:cNvPicPr>
            <a:picLocks noChangeAspect="1"/>
          </p:cNvPicPr>
          <p:nvPr/>
        </p:nvPicPr>
        <p:blipFill>
          <a:blip r:embed="rId3"/>
          <a:srcRect l="14734" r="14734" b="7869"/>
          <a:stretch>
            <a:fillRect/>
          </a:stretch>
        </p:blipFill>
        <p:spPr>
          <a:xfrm>
            <a:off x="5726694" y="151604"/>
            <a:ext cx="3264899" cy="2129376"/>
          </a:xfrm>
          <a:prstGeom prst="rect">
            <a:avLst/>
          </a:prstGeom>
        </p:spPr>
      </p:pic>
      <p:sp>
        <p:nvSpPr>
          <p:cNvPr id="5" name="TextBox 4"/>
          <p:cNvSpPr txBox="1"/>
          <p:nvPr/>
        </p:nvSpPr>
        <p:spPr>
          <a:xfrm>
            <a:off x="6183896" y="2706469"/>
            <a:ext cx="2147303" cy="646331"/>
          </a:xfrm>
          <a:prstGeom prst="rect">
            <a:avLst/>
          </a:prstGeom>
          <a:solidFill>
            <a:schemeClr val="bg1"/>
          </a:solidFill>
          <a:ln w="34925">
            <a:solidFill>
              <a:schemeClr val="accent1"/>
            </a:solidFill>
          </a:ln>
        </p:spPr>
        <p:txBody>
          <a:bodyPr wrap="square" rtlCol="0">
            <a:spAutoFit/>
          </a:bodyPr>
          <a:lstStyle/>
          <a:p>
            <a:r>
              <a:rPr lang="en-US" dirty="0" err="1" smtClean="0"/>
              <a:t>Kepler</a:t>
            </a:r>
            <a:r>
              <a:rPr lang="en-US" dirty="0" smtClean="0"/>
              <a:t> 32 system</a:t>
            </a:r>
          </a:p>
          <a:p>
            <a:r>
              <a:rPr lang="en-US" dirty="0" smtClean="0"/>
              <a:t> Swift et al. 2013</a:t>
            </a:r>
            <a:endParaRPr lang="en-US" dirty="0"/>
          </a:p>
        </p:txBody>
      </p:sp>
      <p:sp>
        <p:nvSpPr>
          <p:cNvPr id="2" name="Title 1"/>
          <p:cNvSpPr>
            <a:spLocks noGrp="1"/>
          </p:cNvSpPr>
          <p:nvPr>
            <p:ph type="title"/>
          </p:nvPr>
        </p:nvSpPr>
        <p:spPr>
          <a:xfrm>
            <a:off x="457200" y="274638"/>
            <a:ext cx="6099242" cy="1143000"/>
          </a:xfrm>
        </p:spPr>
        <p:txBody>
          <a:bodyPr>
            <a:normAutofit fontScale="90000"/>
          </a:bodyPr>
          <a:lstStyle/>
          <a:p>
            <a:r>
              <a:rPr lang="en-US" dirty="0" smtClean="0"/>
              <a:t>Small inner planet within dust sublimation radius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collisions between embryos and planets</a:t>
            </a:r>
            <a:endParaRPr lang="en-US" dirty="0"/>
          </a:p>
        </p:txBody>
      </p:sp>
      <p:pic>
        <p:nvPicPr>
          <p:cNvPr id="4" name="Picture 3" descr="vhist1.png"/>
          <p:cNvPicPr>
            <a:picLocks noChangeAspect="1"/>
          </p:cNvPicPr>
          <p:nvPr/>
        </p:nvPicPr>
        <p:blipFill>
          <a:blip r:embed="rId2"/>
          <a:srcRect l="4257" b="12127"/>
          <a:stretch>
            <a:fillRect/>
          </a:stretch>
        </p:blipFill>
        <p:spPr>
          <a:xfrm>
            <a:off x="1211446" y="1637774"/>
            <a:ext cx="6680043" cy="4304457"/>
          </a:xfrm>
          <a:prstGeom prst="rect">
            <a:avLst/>
          </a:prstGeom>
        </p:spPr>
      </p:pic>
      <p:cxnSp>
        <p:nvCxnSpPr>
          <p:cNvPr id="6" name="Straight Connector 5"/>
          <p:cNvCxnSpPr/>
          <p:nvPr/>
        </p:nvCxnSpPr>
        <p:spPr>
          <a:xfrm rot="5400000">
            <a:off x="2452559" y="3553224"/>
            <a:ext cx="3832484" cy="1588"/>
          </a:xfrm>
          <a:prstGeom prst="line">
            <a:avLst/>
          </a:prstGeom>
          <a:ln w="53975">
            <a:prstDash val="sysDot"/>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54400" y="5994400"/>
            <a:ext cx="2286000" cy="461665"/>
          </a:xfrm>
          <a:prstGeom prst="rect">
            <a:avLst/>
          </a:prstGeom>
          <a:noFill/>
        </p:spPr>
        <p:txBody>
          <a:bodyPr wrap="square" rtlCol="0">
            <a:spAutoFit/>
          </a:bodyPr>
          <a:lstStyle/>
          <a:p>
            <a:r>
              <a:rPr lang="en-US" sz="2400" dirty="0" err="1" smtClean="0"/>
              <a:t>v</a:t>
            </a:r>
            <a:r>
              <a:rPr lang="en-US" sz="2400" baseline="-25000" dirty="0" err="1" smtClean="0"/>
              <a:t>impact</a:t>
            </a:r>
            <a:r>
              <a:rPr lang="en-US" sz="2400" dirty="0" err="1" smtClean="0"/>
              <a:t>/v</a:t>
            </a:r>
            <a:r>
              <a:rPr lang="en-US" sz="2400" baseline="-25000" dirty="0" err="1" smtClean="0"/>
              <a:t>circular</a:t>
            </a:r>
            <a:endParaRPr lang="en-US" sz="2400" baseline="-25000" dirty="0"/>
          </a:p>
        </p:txBody>
      </p:sp>
      <p:sp>
        <p:nvSpPr>
          <p:cNvPr id="8" name="TextBox 7"/>
          <p:cNvSpPr txBox="1"/>
          <p:nvPr/>
        </p:nvSpPr>
        <p:spPr>
          <a:xfrm rot="16200000">
            <a:off x="-694208" y="2709341"/>
            <a:ext cx="3454400" cy="369332"/>
          </a:xfrm>
          <a:prstGeom prst="rect">
            <a:avLst/>
          </a:prstGeom>
          <a:noFill/>
        </p:spPr>
        <p:txBody>
          <a:bodyPr wrap="square" rtlCol="0">
            <a:spAutoFit/>
          </a:bodyPr>
          <a:lstStyle/>
          <a:p>
            <a:r>
              <a:rPr lang="en-US" dirty="0" smtClean="0"/>
              <a:t>Number of collisions</a:t>
            </a:r>
            <a:endParaRPr lang="en-US" dirty="0"/>
          </a:p>
        </p:txBody>
      </p:sp>
      <p:sp>
        <p:nvSpPr>
          <p:cNvPr id="10" name="TextBox 9"/>
          <p:cNvSpPr txBox="1"/>
          <p:nvPr/>
        </p:nvSpPr>
        <p:spPr>
          <a:xfrm>
            <a:off x="5317067" y="3031067"/>
            <a:ext cx="1794933" cy="1200329"/>
          </a:xfrm>
          <a:prstGeom prst="rect">
            <a:avLst/>
          </a:prstGeom>
          <a:noFill/>
        </p:spPr>
        <p:txBody>
          <a:bodyPr wrap="square" rtlCol="0">
            <a:spAutoFit/>
          </a:bodyPr>
          <a:lstStyle/>
          <a:p>
            <a:r>
              <a:rPr lang="en-US" dirty="0" smtClean="0"/>
              <a:t>impacts on inner planet especially likely to cause erosion</a:t>
            </a:r>
            <a:endParaRPr lang="en-US" dirty="0"/>
          </a:p>
        </p:txBody>
      </p:sp>
      <p:sp>
        <p:nvSpPr>
          <p:cNvPr id="13" name="TextBox 12"/>
          <p:cNvSpPr txBox="1"/>
          <p:nvPr/>
        </p:nvSpPr>
        <p:spPr>
          <a:xfrm>
            <a:off x="1945746" y="2556933"/>
            <a:ext cx="1508654" cy="646331"/>
          </a:xfrm>
          <a:prstGeom prst="rect">
            <a:avLst/>
          </a:prstGeom>
          <a:noFill/>
        </p:spPr>
        <p:txBody>
          <a:bodyPr wrap="square" rtlCol="0">
            <a:spAutoFit/>
          </a:bodyPr>
          <a:lstStyle/>
          <a:p>
            <a:r>
              <a:rPr lang="en-US" dirty="0" smtClean="0"/>
              <a:t>Accretion may still occur</a:t>
            </a:r>
            <a:endParaRPr lang="en-US" dirty="0"/>
          </a:p>
        </p:txBody>
      </p:sp>
      <p:pic>
        <p:nvPicPr>
          <p:cNvPr id="130052" name="Picture 4"/>
          <p:cNvPicPr>
            <a:picLocks noChangeAspect="1" noChangeArrowheads="1"/>
          </p:cNvPicPr>
          <p:nvPr/>
        </p:nvPicPr>
        <p:blipFill>
          <a:blip r:embed="rId3"/>
          <a:srcRect/>
          <a:stretch>
            <a:fillRect/>
          </a:stretch>
        </p:blipFill>
        <p:spPr bwMode="auto">
          <a:xfrm>
            <a:off x="1610523" y="1468437"/>
            <a:ext cx="2476500" cy="335280"/>
          </a:xfrm>
          <a:prstGeom prst="rect">
            <a:avLst/>
          </a:prstGeom>
          <a:noFill/>
          <a:ln w="9525">
            <a:noFill/>
            <a:miter lim="800000"/>
            <a:headEnd/>
            <a:tailEnd/>
          </a:ln>
          <a:effectLst/>
        </p:spPr>
      </p:pic>
      <p:pic>
        <p:nvPicPr>
          <p:cNvPr id="130053" name="Picture 5"/>
          <p:cNvPicPr>
            <a:picLocks noChangeAspect="1" noChangeArrowheads="1"/>
          </p:cNvPicPr>
          <p:nvPr/>
        </p:nvPicPr>
        <p:blipFill>
          <a:blip r:embed="rId4"/>
          <a:srcRect/>
          <a:stretch>
            <a:fillRect/>
          </a:stretch>
        </p:blipFill>
        <p:spPr bwMode="auto">
          <a:xfrm>
            <a:off x="4659338" y="1456306"/>
            <a:ext cx="2476500" cy="335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 angles</a:t>
            </a:r>
            <a:endParaRPr lang="en-US" dirty="0"/>
          </a:p>
        </p:txBody>
      </p:sp>
      <p:grpSp>
        <p:nvGrpSpPr>
          <p:cNvPr id="14" name="Group 13"/>
          <p:cNvGrpSpPr/>
          <p:nvPr/>
        </p:nvGrpSpPr>
        <p:grpSpPr>
          <a:xfrm>
            <a:off x="628197" y="1166807"/>
            <a:ext cx="7110581" cy="5082368"/>
            <a:chOff x="848326" y="1166807"/>
            <a:chExt cx="7110581" cy="5082368"/>
          </a:xfrm>
        </p:grpSpPr>
        <p:pic>
          <p:nvPicPr>
            <p:cNvPr id="7" name="Picture 6" descr="anghist1.png"/>
            <p:cNvPicPr>
              <a:picLocks noChangeAspect="1"/>
            </p:cNvPicPr>
            <p:nvPr/>
          </p:nvPicPr>
          <p:blipFill>
            <a:blip r:embed="rId2"/>
            <a:srcRect l="4257" b="12127"/>
            <a:stretch>
              <a:fillRect/>
            </a:stretch>
          </p:blipFill>
          <p:spPr>
            <a:xfrm>
              <a:off x="1065261" y="1437746"/>
              <a:ext cx="6893646" cy="4442097"/>
            </a:xfrm>
            <a:prstGeom prst="rect">
              <a:avLst/>
            </a:prstGeom>
          </p:spPr>
        </p:pic>
        <p:sp>
          <p:nvSpPr>
            <p:cNvPr id="6" name="TextBox 5"/>
            <p:cNvSpPr txBox="1"/>
            <p:nvPr/>
          </p:nvSpPr>
          <p:spPr>
            <a:xfrm rot="16200000">
              <a:off x="-694208" y="2709341"/>
              <a:ext cx="3454400" cy="369332"/>
            </a:xfrm>
            <a:prstGeom prst="rect">
              <a:avLst/>
            </a:prstGeom>
            <a:noFill/>
          </p:spPr>
          <p:txBody>
            <a:bodyPr wrap="square" rtlCol="0">
              <a:spAutoFit/>
            </a:bodyPr>
            <a:lstStyle/>
            <a:p>
              <a:r>
                <a:rPr lang="en-US" dirty="0" smtClean="0"/>
                <a:t>Number of collisions</a:t>
              </a:r>
              <a:endParaRPr lang="en-US" dirty="0"/>
            </a:p>
          </p:txBody>
        </p:sp>
        <p:sp>
          <p:nvSpPr>
            <p:cNvPr id="8" name="TextBox 7"/>
            <p:cNvSpPr txBox="1"/>
            <p:nvPr/>
          </p:nvSpPr>
          <p:spPr>
            <a:xfrm>
              <a:off x="3122614" y="5879843"/>
              <a:ext cx="3539066" cy="369332"/>
            </a:xfrm>
            <a:prstGeom prst="rect">
              <a:avLst/>
            </a:prstGeom>
            <a:noFill/>
          </p:spPr>
          <p:txBody>
            <a:bodyPr wrap="square" rtlCol="0">
              <a:spAutoFit/>
            </a:bodyPr>
            <a:lstStyle/>
            <a:p>
              <a:r>
                <a:rPr lang="en-US" dirty="0" smtClean="0"/>
                <a:t>Impact angle (degrees)</a:t>
              </a:r>
              <a:endParaRPr lang="en-US" dirty="0"/>
            </a:p>
          </p:txBody>
        </p:sp>
        <p:sp>
          <p:nvSpPr>
            <p:cNvPr id="9" name="TextBox 8"/>
            <p:cNvSpPr txBox="1"/>
            <p:nvPr/>
          </p:nvSpPr>
          <p:spPr>
            <a:xfrm>
              <a:off x="5046133" y="1253080"/>
              <a:ext cx="2624907" cy="369332"/>
            </a:xfrm>
            <a:prstGeom prst="rect">
              <a:avLst/>
            </a:prstGeom>
            <a:noFill/>
          </p:spPr>
          <p:txBody>
            <a:bodyPr wrap="square" rtlCol="0">
              <a:spAutoFit/>
            </a:bodyPr>
            <a:lstStyle/>
            <a:p>
              <a:r>
                <a:rPr lang="en-US" dirty="0" smtClean="0"/>
                <a:t>Impacts are grazing</a:t>
              </a:r>
              <a:endParaRPr lang="en-US" dirty="0"/>
            </a:p>
          </p:txBody>
        </p:sp>
        <p:sp>
          <p:nvSpPr>
            <p:cNvPr id="10" name="TextBox 9"/>
            <p:cNvSpPr txBox="1"/>
            <p:nvPr/>
          </p:nvSpPr>
          <p:spPr>
            <a:xfrm>
              <a:off x="1845733" y="1253080"/>
              <a:ext cx="2624907" cy="369332"/>
            </a:xfrm>
            <a:prstGeom prst="rect">
              <a:avLst/>
            </a:prstGeom>
            <a:noFill/>
          </p:spPr>
          <p:txBody>
            <a:bodyPr wrap="square" rtlCol="0">
              <a:spAutoFit/>
            </a:bodyPr>
            <a:lstStyle/>
            <a:p>
              <a:r>
                <a:rPr lang="en-US" dirty="0" smtClean="0"/>
                <a:t>Impacts are normal</a:t>
              </a:r>
              <a:endParaRPr lang="en-US" dirty="0"/>
            </a:p>
          </p:txBody>
        </p:sp>
        <p:cxnSp>
          <p:nvCxnSpPr>
            <p:cNvPr id="12" name="Straight Connector 11"/>
            <p:cNvCxnSpPr/>
            <p:nvPr/>
          </p:nvCxnSpPr>
          <p:spPr>
            <a:xfrm rot="5400000">
              <a:off x="4739755" y="1519232"/>
              <a:ext cx="306374" cy="1589"/>
            </a:xfrm>
            <a:prstGeom prst="line">
              <a:avLst/>
            </a:prstGeom>
            <a:ln w="857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6036977" y="2472267"/>
            <a:ext cx="2827867" cy="1477328"/>
          </a:xfrm>
          <a:prstGeom prst="rect">
            <a:avLst/>
          </a:prstGeom>
          <a:solidFill>
            <a:schemeClr val="bg1"/>
          </a:solidFill>
        </p:spPr>
        <p:txBody>
          <a:bodyPr wrap="square" rtlCol="0">
            <a:spAutoFit/>
          </a:bodyPr>
          <a:lstStyle/>
          <a:p>
            <a:r>
              <a:rPr lang="en-US" dirty="0" smtClean="0"/>
              <a:t>High velocity, grazing impacts are present in the simulation suggesting that collisions could strip the  envelope of a planet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4"/>
            <a:ext cx="8229600" cy="1143000"/>
          </a:xfrm>
        </p:spPr>
        <p:txBody>
          <a:bodyPr>
            <a:normAutofit fontScale="90000"/>
          </a:bodyPr>
          <a:lstStyle/>
          <a:p>
            <a:r>
              <a:rPr lang="en-US" dirty="0" err="1" smtClean="0"/>
              <a:t>Kepler</a:t>
            </a:r>
            <a:r>
              <a:rPr lang="en-US" dirty="0" smtClean="0"/>
              <a:t> 36 and wide range of </a:t>
            </a:r>
            <a:r>
              <a:rPr lang="en-US" dirty="0" err="1" smtClean="0"/>
              <a:t>Kepler</a:t>
            </a:r>
            <a:r>
              <a:rPr lang="en-US" dirty="0" smtClean="0"/>
              <a:t> planet densities </a:t>
            </a:r>
            <a:endParaRPr lang="en-US" dirty="0"/>
          </a:p>
        </p:txBody>
      </p:sp>
      <p:sp>
        <p:nvSpPr>
          <p:cNvPr id="3" name="Content Placeholder 2"/>
          <p:cNvSpPr>
            <a:spLocks noGrp="1"/>
          </p:cNvSpPr>
          <p:nvPr>
            <p:ph idx="1"/>
          </p:nvPr>
        </p:nvSpPr>
        <p:spPr>
          <a:xfrm>
            <a:off x="846670" y="4385733"/>
            <a:ext cx="7840129" cy="1740430"/>
          </a:xfrm>
        </p:spPr>
        <p:txBody>
          <a:bodyPr>
            <a:normAutofit fontScale="92500"/>
          </a:bodyPr>
          <a:lstStyle/>
          <a:p>
            <a:pPr>
              <a:buNone/>
            </a:pPr>
            <a:r>
              <a:rPr lang="en-US" dirty="0" smtClean="0"/>
              <a:t>    Both planet migration and collisions are perhaps happening during late stages of planet formation, and just prior to disk depletion …</a:t>
            </a:r>
            <a:endParaRPr lang="en-US" dirty="0"/>
          </a:p>
        </p:txBody>
      </p:sp>
      <p:pic>
        <p:nvPicPr>
          <p:cNvPr id="4" name="Picture 3" descr="dn8952-1_600.jpg"/>
          <p:cNvPicPr>
            <a:picLocks noChangeAspect="1"/>
          </p:cNvPicPr>
          <p:nvPr/>
        </p:nvPicPr>
        <p:blipFill>
          <a:blip r:embed="rId2"/>
          <a:stretch>
            <a:fillRect/>
          </a:stretch>
        </p:blipFill>
        <p:spPr>
          <a:xfrm>
            <a:off x="846671" y="1701798"/>
            <a:ext cx="7620000" cy="2527300"/>
          </a:xfrm>
          <a:prstGeom prst="rect">
            <a:avLst/>
          </a:prstGeom>
          <a:ln w="60325">
            <a:solidFill>
              <a:schemeClr val="accent2"/>
            </a:solid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1143000"/>
          </a:xfrm>
        </p:spPr>
        <p:txBody>
          <a:bodyPr/>
          <a:lstStyle/>
          <a:p>
            <a:r>
              <a:rPr lang="en-US" dirty="0" smtClean="0"/>
              <a:t>Resonant Chains</a:t>
            </a:r>
            <a:endParaRPr lang="en-US" dirty="0"/>
          </a:p>
        </p:txBody>
      </p:sp>
      <p:sp>
        <p:nvSpPr>
          <p:cNvPr id="3" name="Content Placeholder 2"/>
          <p:cNvSpPr>
            <a:spLocks noGrp="1"/>
          </p:cNvSpPr>
          <p:nvPr>
            <p:ph idx="1"/>
          </p:nvPr>
        </p:nvSpPr>
        <p:spPr>
          <a:xfrm>
            <a:off x="990600" y="1417638"/>
            <a:ext cx="7200900" cy="3039739"/>
          </a:xfrm>
        </p:spPr>
        <p:txBody>
          <a:bodyPr>
            <a:normAutofit fontScale="70000" lnSpcReduction="20000"/>
          </a:bodyPr>
          <a:lstStyle/>
          <a:p>
            <a:r>
              <a:rPr lang="en-US" dirty="0" smtClean="0"/>
              <a:t>Prior to the discovery of GL876 and HR8799, the only known multiple object system in a chain of mean motion resonances was Io/</a:t>
            </a:r>
            <a:r>
              <a:rPr lang="en-US" dirty="0" err="1" smtClean="0"/>
              <a:t>Europa</a:t>
            </a:r>
            <a:r>
              <a:rPr lang="en-US" dirty="0" smtClean="0"/>
              <a:t>/Ganymede</a:t>
            </a:r>
          </a:p>
          <a:p>
            <a:r>
              <a:rPr lang="en-US" dirty="0" smtClean="0"/>
              <a:t>Each pair of bodies is in a two body mean motion resonance</a:t>
            </a:r>
          </a:p>
          <a:p>
            <a:r>
              <a:rPr lang="en-US" dirty="0" smtClean="0"/>
              <a:t>Integer ratios between mean motions of each pair of bodies</a:t>
            </a:r>
          </a:p>
          <a:p>
            <a:r>
              <a:rPr lang="en-US" dirty="0" smtClean="0"/>
              <a:t>Convergent migration model via tidal forces for Galilean satellites </a:t>
            </a:r>
            <a:r>
              <a:rPr lang="en-US" dirty="0" err="1" smtClean="0">
                <a:sym typeface="Wingdings"/>
              </a:rPr>
              <a:t></a:t>
            </a:r>
            <a:r>
              <a:rPr lang="en-US" dirty="0" smtClean="0">
                <a:sym typeface="Wingdings"/>
              </a:rPr>
              <a:t> resonance</a:t>
            </a:r>
            <a:r>
              <a:rPr lang="en-US" dirty="0" smtClean="0">
                <a:sym typeface="Wingdings"/>
              </a:rPr>
              <a:t> </a:t>
            </a:r>
            <a:endParaRPr lang="en-US" dirty="0"/>
          </a:p>
        </p:txBody>
      </p:sp>
      <p:pic>
        <p:nvPicPr>
          <p:cNvPr id="4" name="Picture 3"/>
          <p:cNvPicPr>
            <a:picLocks noChangeAspect="1"/>
          </p:cNvPicPr>
          <p:nvPr/>
        </p:nvPicPr>
        <p:blipFill>
          <a:blip r:embed="rId2"/>
          <a:srcRect b="16364"/>
          <a:stretch>
            <a:fillRect/>
          </a:stretch>
        </p:blipFill>
        <p:spPr>
          <a:xfrm>
            <a:off x="1739900" y="4487005"/>
            <a:ext cx="5283200" cy="140208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Chains</a:t>
            </a:r>
            <a:endParaRPr lang="en-US" dirty="0"/>
          </a:p>
        </p:txBody>
      </p:sp>
      <p:sp>
        <p:nvSpPr>
          <p:cNvPr id="3" name="Content Placeholder 2"/>
          <p:cNvSpPr>
            <a:spLocks noGrp="1"/>
          </p:cNvSpPr>
          <p:nvPr>
            <p:ph idx="1"/>
          </p:nvPr>
        </p:nvSpPr>
        <p:spPr/>
        <p:txBody>
          <a:bodyPr>
            <a:normAutofit lnSpcReduction="10000"/>
          </a:bodyPr>
          <a:lstStyle/>
          <a:p>
            <a:r>
              <a:rPr lang="en-US" dirty="0" smtClean="0"/>
              <a:t>Systems in chains of resonances drifted there by convergent migration through interaction with a gaseous disk (e.g. Wang et al. 2012)</a:t>
            </a:r>
          </a:p>
          <a:p>
            <a:r>
              <a:rPr lang="en-US" dirty="0" smtClean="0"/>
              <a:t>Scattering with planetesimals usually causes planet orbits to diverge and so leave resonance </a:t>
            </a:r>
          </a:p>
          <a:p>
            <a:pPr>
              <a:buNone/>
            </a:pPr>
            <a:r>
              <a:rPr lang="en-US" dirty="0" smtClean="0"/>
              <a:t>What constraints can resonant chain systems HR8799 and KOI730 give us on their post gaseous disk depletion evolution?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3" name="Picture 2" descr="radiusPeriod011Batalha-br.gif"/>
          <p:cNvPicPr>
            <a:picLocks noChangeAspect="1"/>
          </p:cNvPicPr>
          <p:nvPr/>
        </p:nvPicPr>
        <p:blipFill>
          <a:blip r:embed="rId2"/>
          <a:stretch>
            <a:fillRect/>
          </a:stretch>
        </p:blipFill>
        <p:spPr>
          <a:xfrm>
            <a:off x="12700" y="-12700"/>
            <a:ext cx="9144000"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KOI 730 system</a:t>
            </a:r>
            <a:br>
              <a:rPr lang="en-US" dirty="0" smtClean="0"/>
            </a:br>
            <a:r>
              <a:rPr lang="en-US" dirty="0" smtClean="0"/>
              <a:t>resonant chain</a:t>
            </a:r>
            <a:endParaRPr lang="en-US" dirty="0"/>
          </a:p>
        </p:txBody>
      </p:sp>
      <p:sp>
        <p:nvSpPr>
          <p:cNvPr id="3" name="Content Placeholder 2"/>
          <p:cNvSpPr>
            <a:spLocks noGrp="1"/>
          </p:cNvSpPr>
          <p:nvPr>
            <p:ph idx="1"/>
          </p:nvPr>
        </p:nvSpPr>
        <p:spPr>
          <a:xfrm>
            <a:off x="457200" y="1600200"/>
            <a:ext cx="3822700" cy="4525963"/>
          </a:xfrm>
        </p:spPr>
        <p:txBody>
          <a:bodyPr>
            <a:normAutofit fontScale="92500" lnSpcReduction="10000"/>
          </a:bodyPr>
          <a:lstStyle/>
          <a:p>
            <a:r>
              <a:rPr lang="en-US" dirty="0" smtClean="0"/>
              <a:t>Planet masses estimated from transit depths</a:t>
            </a:r>
          </a:p>
          <a:p>
            <a:r>
              <a:rPr lang="en-US" dirty="0" smtClean="0"/>
              <a:t>Period ratios obey a commensurability</a:t>
            </a:r>
          </a:p>
          <a:p>
            <a:pPr>
              <a:buNone/>
            </a:pPr>
            <a:r>
              <a:rPr lang="en-US" dirty="0" smtClean="0"/>
              <a:t>	</a:t>
            </a:r>
            <a:r>
              <a:rPr lang="en-US" dirty="0" smtClean="0">
                <a:solidFill>
                  <a:srgbClr val="3366FF"/>
                </a:solidFill>
              </a:rPr>
              <a:t>8:6:4:3</a:t>
            </a:r>
          </a:p>
          <a:p>
            <a:r>
              <a:rPr lang="en-US" dirty="0" smtClean="0"/>
              <a:t>Outer and inner pair in 4:3 resonance</a:t>
            </a:r>
          </a:p>
          <a:p>
            <a:r>
              <a:rPr lang="en-US" dirty="0" smtClean="0"/>
              <a:t>Middle pair in 3:2</a:t>
            </a:r>
            <a:endParaRPr lang="en-US" dirty="0"/>
          </a:p>
        </p:txBody>
      </p:sp>
      <p:pic>
        <p:nvPicPr>
          <p:cNvPr id="5" name="Picture 4" descr="Screen Shot 2013-05-01 at 2.45.20 PM.png"/>
          <p:cNvPicPr>
            <a:picLocks noChangeAspect="1"/>
          </p:cNvPicPr>
          <p:nvPr/>
        </p:nvPicPr>
        <p:blipFill>
          <a:blip r:embed="rId2"/>
          <a:stretch>
            <a:fillRect/>
          </a:stretch>
        </p:blipFill>
        <p:spPr>
          <a:xfrm>
            <a:off x="4972050" y="2635250"/>
            <a:ext cx="2679700" cy="3086100"/>
          </a:xfrm>
          <a:prstGeom prst="rect">
            <a:avLst/>
          </a:prstGeom>
        </p:spPr>
      </p:pic>
      <p:sp>
        <p:nvSpPr>
          <p:cNvPr id="6" name="TextBox 5"/>
          <p:cNvSpPr txBox="1"/>
          <p:nvPr/>
        </p:nvSpPr>
        <p:spPr>
          <a:xfrm>
            <a:off x="4584700" y="1455738"/>
            <a:ext cx="3670300" cy="923330"/>
          </a:xfrm>
          <a:prstGeom prst="rect">
            <a:avLst/>
          </a:prstGeom>
          <a:noFill/>
        </p:spPr>
        <p:txBody>
          <a:bodyPr wrap="square" rtlCol="0">
            <a:spAutoFit/>
          </a:bodyPr>
          <a:lstStyle/>
          <a:p>
            <a:r>
              <a:rPr lang="en-US" dirty="0" smtClean="0"/>
              <a:t>Discovered in initial tally of multiple planet </a:t>
            </a:r>
            <a:r>
              <a:rPr lang="en-US" dirty="0" err="1" smtClean="0"/>
              <a:t>Kepler</a:t>
            </a:r>
            <a:r>
              <a:rPr lang="en-US" dirty="0" smtClean="0"/>
              <a:t> candidates (</a:t>
            </a:r>
            <a:r>
              <a:rPr lang="en-US" dirty="0" err="1" smtClean="0"/>
              <a:t>Lissauer</a:t>
            </a:r>
            <a:r>
              <a:rPr lang="en-US" dirty="0" smtClean="0"/>
              <a:t> et al. 2011)</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KOI-730 system</a:t>
            </a:r>
            <a:endParaRPr lang="en-US" dirty="0"/>
          </a:p>
        </p:txBody>
      </p:sp>
      <p:sp>
        <p:nvSpPr>
          <p:cNvPr id="3" name="Content Placeholder 2"/>
          <p:cNvSpPr>
            <a:spLocks noGrp="1"/>
          </p:cNvSpPr>
          <p:nvPr>
            <p:ph idx="1"/>
          </p:nvPr>
        </p:nvSpPr>
        <p:spPr>
          <a:xfrm>
            <a:off x="457200" y="1600200"/>
            <a:ext cx="8229600" cy="4766733"/>
          </a:xfrm>
        </p:spPr>
        <p:txBody>
          <a:bodyPr>
            <a:normAutofit fontScale="85000" lnSpcReduction="20000"/>
          </a:bodyPr>
          <a:lstStyle/>
          <a:p>
            <a:r>
              <a:rPr lang="en-US" dirty="0" smtClean="0"/>
              <a:t>Suppose after formation the KOI730 system hosts a debris disks of planetesimals.  </a:t>
            </a:r>
            <a:r>
              <a:rPr lang="en-US" i="1" dirty="0" smtClean="0"/>
              <a:t>Could planet-orbit-crossing planetesimals (comets) pull the system out of resonance?</a:t>
            </a:r>
          </a:p>
          <a:p>
            <a:r>
              <a:rPr lang="en-US" dirty="0" smtClean="0"/>
              <a:t>How are planetary inclinations affected? To see 4 planets in transit, mutual inclinations must lie within a degree </a:t>
            </a:r>
          </a:p>
          <a:p>
            <a:pPr lvl="1"/>
            <a:r>
              <a:rPr lang="en-US" dirty="0" smtClean="0"/>
              <a:t>Find resonant initial conditions</a:t>
            </a:r>
          </a:p>
          <a:p>
            <a:pPr lvl="1"/>
            <a:r>
              <a:rPr lang="en-US" dirty="0" smtClean="0"/>
              <a:t>Run N-body integrations (GPU accelerated) with planetesimals that are initially located in a disk exterior to the planets</a:t>
            </a:r>
          </a:p>
          <a:p>
            <a:pPr lvl="1"/>
            <a:r>
              <a:rPr lang="en-US" dirty="0" smtClean="0"/>
              <a:t>We ran different simulations with different planetesimal disk masses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25736" y="274638"/>
            <a:ext cx="3961064" cy="2147452"/>
          </a:xfrm>
        </p:spPr>
        <p:txBody>
          <a:bodyPr>
            <a:noAutofit/>
          </a:bodyPr>
          <a:lstStyle/>
          <a:p>
            <a:pPr algn="l"/>
            <a:r>
              <a:rPr lang="en-US" sz="3600" dirty="0" smtClean="0"/>
              <a:t>Finding Initial Conditions</a:t>
            </a:r>
            <a:br>
              <a:rPr lang="en-US" sz="3600" dirty="0" smtClean="0"/>
            </a:br>
            <a:r>
              <a:rPr lang="en-US" sz="3600" dirty="0" smtClean="0"/>
              <a:t>Forced migration Capture into 8:6:4:3</a:t>
            </a:r>
            <a:endParaRPr lang="en-US" sz="3600" dirty="0"/>
          </a:p>
        </p:txBody>
      </p:sp>
      <p:pic>
        <p:nvPicPr>
          <p:cNvPr id="5" name="Content Placeholder 4" descr="Screen shot 2012-05-04 at 12.42.49 PM.png"/>
          <p:cNvPicPr>
            <a:picLocks noGrp="1" noChangeAspect="1"/>
          </p:cNvPicPr>
          <p:nvPr>
            <p:ph idx="1"/>
          </p:nvPr>
        </p:nvPicPr>
        <p:blipFill>
          <a:blip r:embed="rId2"/>
          <a:srcRect l="2585" t="4475" r="5171" b="4475"/>
          <a:stretch>
            <a:fillRect/>
          </a:stretch>
        </p:blipFill>
        <p:spPr>
          <a:xfrm>
            <a:off x="539058" y="1587574"/>
            <a:ext cx="4186678" cy="4058245"/>
          </a:xfrm>
        </p:spPr>
      </p:pic>
      <p:sp>
        <p:nvSpPr>
          <p:cNvPr id="6" name="TextBox 5"/>
          <p:cNvSpPr txBox="1"/>
          <p:nvPr/>
        </p:nvSpPr>
        <p:spPr>
          <a:xfrm>
            <a:off x="4961466" y="2651000"/>
            <a:ext cx="3487737" cy="1477328"/>
          </a:xfrm>
          <a:prstGeom prst="rect">
            <a:avLst/>
          </a:prstGeom>
          <a:noFill/>
        </p:spPr>
        <p:txBody>
          <a:bodyPr wrap="square" rtlCol="0">
            <a:spAutoFit/>
          </a:bodyPr>
          <a:lstStyle/>
          <a:p>
            <a:r>
              <a:rPr lang="en-US" dirty="0" smtClean="0"/>
              <a:t>Lots of eccentricity damping required to keep this system stable</a:t>
            </a:r>
          </a:p>
          <a:p>
            <a:r>
              <a:rPr lang="en-US" dirty="0" smtClean="0"/>
              <a:t>Fine tuning in initial conditions and migration rates required</a:t>
            </a:r>
          </a:p>
          <a:p>
            <a:endParaRPr lang="en-US" dirty="0" smtClean="0"/>
          </a:p>
        </p:txBody>
      </p:sp>
      <p:sp>
        <p:nvSpPr>
          <p:cNvPr id="8" name="TextBox 7"/>
          <p:cNvSpPr txBox="1"/>
          <p:nvPr/>
        </p:nvSpPr>
        <p:spPr>
          <a:xfrm>
            <a:off x="4961466" y="3976608"/>
            <a:ext cx="2810933" cy="1200329"/>
          </a:xfrm>
          <a:prstGeom prst="rect">
            <a:avLst/>
          </a:prstGeom>
          <a:noFill/>
        </p:spPr>
        <p:txBody>
          <a:bodyPr wrap="square" rtlCol="0">
            <a:spAutoFit/>
          </a:bodyPr>
          <a:lstStyle/>
          <a:p>
            <a:r>
              <a:rPr lang="en-US" dirty="0" smtClean="0"/>
              <a:t>Capture of one pair often caused another pair to jump out of resonance</a:t>
            </a:r>
          </a:p>
          <a:p>
            <a:endParaRPr lang="en-US" dirty="0"/>
          </a:p>
        </p:txBody>
      </p:sp>
      <p:sp>
        <p:nvSpPr>
          <p:cNvPr id="11" name="TextBox 10"/>
          <p:cNvSpPr txBox="1"/>
          <p:nvPr/>
        </p:nvSpPr>
        <p:spPr>
          <a:xfrm>
            <a:off x="929727" y="628939"/>
            <a:ext cx="3488267" cy="646331"/>
          </a:xfrm>
          <a:prstGeom prst="rect">
            <a:avLst/>
          </a:prstGeom>
          <a:noFill/>
        </p:spPr>
        <p:txBody>
          <a:bodyPr wrap="square" rtlCol="0">
            <a:spAutoFit/>
          </a:bodyPr>
          <a:lstStyle/>
          <a:p>
            <a:r>
              <a:rPr lang="en-US" dirty="0" smtClean="0"/>
              <a:t>An integration that succeeded in giving the proper period ratios</a:t>
            </a:r>
            <a:endParaRPr lang="en-US" dirty="0"/>
          </a:p>
        </p:txBody>
      </p:sp>
      <p:sp>
        <p:nvSpPr>
          <p:cNvPr id="12" name="TextBox 11"/>
          <p:cNvSpPr txBox="1"/>
          <p:nvPr/>
        </p:nvSpPr>
        <p:spPr>
          <a:xfrm rot="16200000">
            <a:off x="-660400" y="3727550"/>
            <a:ext cx="2235200" cy="369332"/>
          </a:xfrm>
          <a:prstGeom prst="rect">
            <a:avLst/>
          </a:prstGeom>
          <a:noFill/>
        </p:spPr>
        <p:txBody>
          <a:bodyPr wrap="square" rtlCol="0">
            <a:spAutoFit/>
          </a:bodyPr>
          <a:lstStyle/>
          <a:p>
            <a:r>
              <a:rPr lang="en-US" dirty="0" smtClean="0"/>
              <a:t>semi-major axes</a:t>
            </a:r>
            <a:endParaRPr lang="en-US" dirty="0"/>
          </a:p>
        </p:txBody>
      </p:sp>
      <p:sp>
        <p:nvSpPr>
          <p:cNvPr id="13" name="TextBox 12"/>
          <p:cNvSpPr txBox="1"/>
          <p:nvPr/>
        </p:nvSpPr>
        <p:spPr>
          <a:xfrm rot="16200000">
            <a:off x="-284060" y="1830651"/>
            <a:ext cx="1480097" cy="369333"/>
          </a:xfrm>
          <a:prstGeom prst="rect">
            <a:avLst/>
          </a:prstGeom>
          <a:noFill/>
        </p:spPr>
        <p:txBody>
          <a:bodyPr wrap="square" rtlCol="0">
            <a:spAutoFit/>
          </a:bodyPr>
          <a:lstStyle/>
          <a:p>
            <a:r>
              <a:rPr lang="en-US" dirty="0" smtClean="0"/>
              <a:t>period ratios</a:t>
            </a:r>
            <a:endParaRPr lang="en-US" dirty="0"/>
          </a:p>
        </p:txBody>
      </p:sp>
      <p:cxnSp>
        <p:nvCxnSpPr>
          <p:cNvPr id="15" name="Straight Connector 14"/>
          <p:cNvCxnSpPr/>
          <p:nvPr/>
        </p:nvCxnSpPr>
        <p:spPr>
          <a:xfrm rot="5400000">
            <a:off x="2427891" y="3990461"/>
            <a:ext cx="269648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9" idx="1"/>
          </p:cNvCxnSpPr>
          <p:nvPr/>
        </p:nvCxnSpPr>
        <p:spPr>
          <a:xfrm>
            <a:off x="3773743" y="5339497"/>
            <a:ext cx="951993" cy="553029"/>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25736" y="5477027"/>
            <a:ext cx="4198131" cy="830997"/>
          </a:xfrm>
          <a:prstGeom prst="rect">
            <a:avLst/>
          </a:prstGeom>
          <a:noFill/>
        </p:spPr>
        <p:txBody>
          <a:bodyPr wrap="square" rtlCol="0">
            <a:spAutoFit/>
          </a:bodyPr>
          <a:lstStyle/>
          <a:p>
            <a:r>
              <a:rPr lang="en-US" sz="2400" dirty="0" smtClean="0"/>
              <a:t>Initial conditions for our </a:t>
            </a:r>
          </a:p>
          <a:p>
            <a:r>
              <a:rPr lang="en-US" sz="2400" dirty="0" smtClean="0"/>
              <a:t>N-body integration taken here!</a:t>
            </a:r>
            <a:endParaRPr lang="en-US" sz="2400" dirty="0"/>
          </a:p>
        </p:txBody>
      </p:sp>
      <p:sp>
        <p:nvSpPr>
          <p:cNvPr id="29" name="TextBox 28"/>
          <p:cNvSpPr txBox="1"/>
          <p:nvPr/>
        </p:nvSpPr>
        <p:spPr>
          <a:xfrm>
            <a:off x="2116667" y="5523194"/>
            <a:ext cx="1896533" cy="369332"/>
          </a:xfrm>
          <a:prstGeom prst="rect">
            <a:avLst/>
          </a:prstGeom>
          <a:noFill/>
        </p:spPr>
        <p:txBody>
          <a:bodyPr wrap="square" rtlCol="0">
            <a:spAutoFit/>
          </a:bodyPr>
          <a:lstStyle/>
          <a:p>
            <a:r>
              <a:rPr lang="en-US" dirty="0" smtClean="0"/>
              <a:t>time</a:t>
            </a:r>
            <a:endParaRPr lang="en-US" dirty="0"/>
          </a:p>
        </p:txBody>
      </p:sp>
      <p:sp>
        <p:nvSpPr>
          <p:cNvPr id="30" name="TextBox 29"/>
          <p:cNvSpPr txBox="1"/>
          <p:nvPr/>
        </p:nvSpPr>
        <p:spPr>
          <a:xfrm>
            <a:off x="929727" y="5892526"/>
            <a:ext cx="2844016" cy="369332"/>
          </a:xfrm>
          <a:prstGeom prst="rect">
            <a:avLst/>
          </a:prstGeom>
          <a:noFill/>
        </p:spPr>
        <p:txBody>
          <a:bodyPr wrap="square" rtlCol="0">
            <a:spAutoFit/>
          </a:bodyPr>
          <a:lstStyle/>
          <a:p>
            <a:r>
              <a:rPr lang="en-US" dirty="0" smtClean="0"/>
              <a:t>not a formation scenario!</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2667"/>
            <a:ext cx="8229600" cy="1143000"/>
          </a:xfrm>
        </p:spPr>
        <p:txBody>
          <a:bodyPr/>
          <a:lstStyle/>
          <a:p>
            <a:r>
              <a:rPr lang="en-US" dirty="0" smtClean="0"/>
              <a:t>KOI 730 Simulations</a:t>
            </a:r>
            <a:endParaRPr lang="en-US" dirty="0"/>
          </a:p>
        </p:txBody>
      </p:sp>
      <p:graphicFrame>
        <p:nvGraphicFramePr>
          <p:cNvPr id="4" name="Content Placeholder 3"/>
          <p:cNvGraphicFramePr>
            <a:graphicFrameLocks noGrp="1"/>
          </p:cNvGraphicFramePr>
          <p:nvPr>
            <p:ph idx="1"/>
          </p:nvPr>
        </p:nvGraphicFramePr>
        <p:xfrm>
          <a:off x="1540933" y="2201333"/>
          <a:ext cx="6333066" cy="2865120"/>
        </p:xfrm>
        <a:graphic>
          <a:graphicData uri="http://schemas.openxmlformats.org/drawingml/2006/table">
            <a:tbl>
              <a:tblPr firstRow="1" bandRow="1">
                <a:tableStyleId>{5C22544A-7EE6-4342-B048-85BDC9FD1C3A}</a:tableStyleId>
              </a:tblPr>
              <a:tblGrid>
                <a:gridCol w="1258316"/>
                <a:gridCol w="2240080"/>
                <a:gridCol w="2834670"/>
              </a:tblGrid>
              <a:tr h="370840">
                <a:tc>
                  <a:txBody>
                    <a:bodyPr/>
                    <a:lstStyle/>
                    <a:p>
                      <a:r>
                        <a:rPr lang="en-US" dirty="0" smtClean="0"/>
                        <a:t>Simulation</a:t>
                      </a:r>
                      <a:endParaRPr lang="en-US" dirty="0"/>
                    </a:p>
                  </a:txBody>
                  <a:tcPr/>
                </a:tc>
                <a:tc>
                  <a:txBody>
                    <a:bodyPr/>
                    <a:lstStyle/>
                    <a:p>
                      <a:r>
                        <a:rPr lang="en-US" dirty="0" smtClean="0"/>
                        <a:t>Mass of planetesimal disk</a:t>
                      </a:r>
                      <a:endParaRPr lang="en-US" dirty="0"/>
                    </a:p>
                  </a:txBody>
                  <a:tcPr/>
                </a:tc>
                <a:tc>
                  <a:txBody>
                    <a:bodyPr/>
                    <a:lstStyle/>
                    <a:p>
                      <a:r>
                        <a:rPr lang="en-US" dirty="0" smtClean="0"/>
                        <a:t>Orbit crossing Mass in Earth Masses</a:t>
                      </a:r>
                      <a:endParaRPr lang="en-US" dirty="0"/>
                    </a:p>
                  </a:txBody>
                  <a:tcPr/>
                </a:tc>
              </a:tr>
              <a:tr h="370840">
                <a:tc>
                  <a:txBody>
                    <a:bodyPr/>
                    <a:lstStyle/>
                    <a:p>
                      <a:r>
                        <a:rPr lang="en-US" dirty="0" smtClean="0"/>
                        <a:t>N</a:t>
                      </a:r>
                      <a:endParaRPr lang="en-US" dirty="0"/>
                    </a:p>
                  </a:txBody>
                  <a:tcPr/>
                </a:tc>
                <a:tc>
                  <a:txBody>
                    <a:bodyPr/>
                    <a:lstStyle/>
                    <a:p>
                      <a:r>
                        <a:rPr lang="en-US" dirty="0" smtClean="0"/>
                        <a:t>Neptune Mass </a:t>
                      </a:r>
                      <a:endParaRPr lang="en-US" dirty="0"/>
                    </a:p>
                  </a:txBody>
                  <a:tcPr/>
                </a:tc>
                <a:tc>
                  <a:txBody>
                    <a:bodyPr/>
                    <a:lstStyle/>
                    <a:p>
                      <a:r>
                        <a:rPr lang="en-US" dirty="0" smtClean="0"/>
                        <a:t>16.6</a:t>
                      </a:r>
                      <a:endParaRPr lang="en-US" dirty="0"/>
                    </a:p>
                  </a:txBody>
                  <a:tcPr/>
                </a:tc>
              </a:tr>
              <a:tr h="370840">
                <a:tc>
                  <a:txBody>
                    <a:bodyPr/>
                    <a:lstStyle/>
                    <a:p>
                      <a:r>
                        <a:rPr lang="en-US" dirty="0" smtClean="0"/>
                        <a:t>N5</a:t>
                      </a:r>
                      <a:endParaRPr lang="en-US" dirty="0"/>
                    </a:p>
                  </a:txBody>
                  <a:tcPr/>
                </a:tc>
                <a:tc>
                  <a:txBody>
                    <a:bodyPr/>
                    <a:lstStyle/>
                    <a:p>
                      <a:r>
                        <a:rPr lang="en-US" dirty="0" smtClean="0"/>
                        <a:t>1/5 Neptune Mass</a:t>
                      </a:r>
                      <a:endParaRPr lang="en-US" dirty="0"/>
                    </a:p>
                  </a:txBody>
                  <a:tcPr/>
                </a:tc>
                <a:tc>
                  <a:txBody>
                    <a:bodyPr/>
                    <a:lstStyle/>
                    <a:p>
                      <a:r>
                        <a:rPr lang="en-US" dirty="0" smtClean="0"/>
                        <a:t>1.7</a:t>
                      </a:r>
                      <a:endParaRPr lang="en-US" dirty="0"/>
                    </a:p>
                  </a:txBody>
                  <a:tcPr/>
                </a:tc>
              </a:tr>
              <a:tr h="370840">
                <a:tc>
                  <a:txBody>
                    <a:bodyPr/>
                    <a:lstStyle/>
                    <a:p>
                      <a:r>
                        <a:rPr lang="en-US" dirty="0" smtClean="0"/>
                        <a:t>E</a:t>
                      </a:r>
                      <a:endParaRPr lang="en-US" dirty="0"/>
                    </a:p>
                  </a:txBody>
                  <a:tcPr/>
                </a:tc>
                <a:tc>
                  <a:txBody>
                    <a:bodyPr/>
                    <a:lstStyle/>
                    <a:p>
                      <a:r>
                        <a:rPr lang="en-US" dirty="0" smtClean="0"/>
                        <a:t>Earth Mass</a:t>
                      </a:r>
                      <a:endParaRPr lang="en-US" dirty="0"/>
                    </a:p>
                  </a:txBody>
                  <a:tcPr/>
                </a:tc>
                <a:tc>
                  <a:txBody>
                    <a:bodyPr/>
                    <a:lstStyle/>
                    <a:p>
                      <a:r>
                        <a:rPr lang="en-US" dirty="0" smtClean="0"/>
                        <a:t>0.46</a:t>
                      </a:r>
                      <a:endParaRPr lang="en-US" dirty="0"/>
                    </a:p>
                  </a:txBody>
                  <a:tcPr/>
                </a:tc>
              </a:tr>
              <a:tr h="370840">
                <a:tc>
                  <a:txBody>
                    <a:bodyPr/>
                    <a:lstStyle/>
                    <a:p>
                      <a:r>
                        <a:rPr lang="en-US" dirty="0" smtClean="0"/>
                        <a:t>E3</a:t>
                      </a:r>
                      <a:endParaRPr lang="en-US" dirty="0"/>
                    </a:p>
                  </a:txBody>
                  <a:tcPr/>
                </a:tc>
                <a:tc>
                  <a:txBody>
                    <a:bodyPr/>
                    <a:lstStyle/>
                    <a:p>
                      <a:r>
                        <a:rPr lang="en-US" dirty="0" smtClean="0"/>
                        <a:t>1/3 Earth Mass</a:t>
                      </a:r>
                      <a:endParaRPr lang="en-US" dirty="0"/>
                    </a:p>
                  </a:txBody>
                  <a:tcPr/>
                </a:tc>
                <a:tc>
                  <a:txBody>
                    <a:bodyPr/>
                    <a:lstStyle/>
                    <a:p>
                      <a:r>
                        <a:rPr lang="en-US" dirty="0" smtClean="0"/>
                        <a:t>0.12</a:t>
                      </a:r>
                      <a:endParaRPr lang="en-US" dirty="0"/>
                    </a:p>
                  </a:txBody>
                  <a:tcPr/>
                </a:tc>
              </a:tr>
              <a:tr h="370840">
                <a:tc>
                  <a:txBody>
                    <a:bodyPr/>
                    <a:lstStyle/>
                    <a:p>
                      <a:r>
                        <a:rPr lang="en-US" dirty="0" smtClean="0"/>
                        <a:t>M</a:t>
                      </a:r>
                      <a:endParaRPr lang="en-US" dirty="0"/>
                    </a:p>
                  </a:txBody>
                  <a:tcPr/>
                </a:tc>
                <a:tc>
                  <a:txBody>
                    <a:bodyPr/>
                    <a:lstStyle/>
                    <a:p>
                      <a:r>
                        <a:rPr lang="en-US" dirty="0" smtClean="0"/>
                        <a:t>Mars Mass</a:t>
                      </a:r>
                      <a:endParaRPr lang="en-US" dirty="0"/>
                    </a:p>
                  </a:txBody>
                  <a:tcPr/>
                </a:tc>
                <a:tc>
                  <a:txBody>
                    <a:bodyPr/>
                    <a:lstStyle/>
                    <a:p>
                      <a:r>
                        <a:rPr lang="en-US" dirty="0" smtClean="0"/>
                        <a:t>0.04</a:t>
                      </a:r>
                      <a:endParaRPr lang="en-US" dirty="0"/>
                    </a:p>
                  </a:txBody>
                  <a:tcPr/>
                </a:tc>
              </a:tr>
              <a:tr h="370840">
                <a:tc>
                  <a:txBody>
                    <a:bodyPr/>
                    <a:lstStyle/>
                    <a:p>
                      <a:r>
                        <a:rPr lang="en-US" dirty="0" smtClean="0"/>
                        <a:t>Z</a:t>
                      </a:r>
                      <a:endParaRPr lang="en-US" dirty="0"/>
                    </a:p>
                  </a:txBody>
                  <a:tcPr/>
                </a:tc>
                <a:tc>
                  <a:txBody>
                    <a:bodyPr/>
                    <a:lstStyle/>
                    <a:p>
                      <a:r>
                        <a:rPr lang="en-US" dirty="0" smtClean="0"/>
                        <a:t>No planetesimals</a:t>
                      </a:r>
                      <a:endParaRPr lang="en-US" dirty="0"/>
                    </a:p>
                  </a:txBody>
                  <a:tcPr/>
                </a:tc>
                <a:tc>
                  <a:txBody>
                    <a:bodyPr/>
                    <a:lstStyle/>
                    <a:p>
                      <a:r>
                        <a:rPr lang="en-US" dirty="0" smtClean="0"/>
                        <a:t>0</a:t>
                      </a:r>
                      <a:endParaRPr lang="en-US" dirty="0"/>
                    </a:p>
                  </a:txBody>
                  <a:tcPr/>
                </a:tc>
              </a:tr>
            </a:tbl>
          </a:graphicData>
        </a:graphic>
      </p:graphicFrame>
      <p:sp>
        <p:nvSpPr>
          <p:cNvPr id="5" name="TextBox 4"/>
          <p:cNvSpPr txBox="1"/>
          <p:nvPr/>
        </p:nvSpPr>
        <p:spPr>
          <a:xfrm>
            <a:off x="2082800" y="5486400"/>
            <a:ext cx="3945467" cy="646331"/>
          </a:xfrm>
          <a:prstGeom prst="rect">
            <a:avLst/>
          </a:prstGeom>
          <a:noFill/>
        </p:spPr>
        <p:txBody>
          <a:bodyPr wrap="square" rtlCol="0">
            <a:spAutoFit/>
          </a:bodyPr>
          <a:lstStyle/>
          <a:p>
            <a:r>
              <a:rPr lang="en-US" dirty="0" smtClean="0"/>
              <a:t>Mass in planetesimals that crossed the planets’ orbits was measured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3-05-01 at 3.23.29 PM.png"/>
          <p:cNvPicPr>
            <a:picLocks noChangeAspect="1"/>
          </p:cNvPicPr>
          <p:nvPr/>
        </p:nvPicPr>
        <p:blipFill>
          <a:blip r:embed="rId2"/>
          <a:stretch>
            <a:fillRect/>
          </a:stretch>
        </p:blipFill>
        <p:spPr>
          <a:xfrm>
            <a:off x="457200" y="1214442"/>
            <a:ext cx="6248394" cy="5073490"/>
          </a:xfrm>
          <a:prstGeom prst="rect">
            <a:avLst/>
          </a:prstGeom>
        </p:spPr>
      </p:pic>
      <p:sp>
        <p:nvSpPr>
          <p:cNvPr id="2" name="Title 1"/>
          <p:cNvSpPr>
            <a:spLocks noGrp="1"/>
          </p:cNvSpPr>
          <p:nvPr>
            <p:ph type="title"/>
          </p:nvPr>
        </p:nvSpPr>
        <p:spPr/>
        <p:txBody>
          <a:bodyPr/>
          <a:lstStyle/>
          <a:p>
            <a:r>
              <a:rPr lang="en-US" dirty="0" smtClean="0"/>
              <a:t>Changes in period ratios</a:t>
            </a:r>
            <a:endParaRPr lang="en-US" dirty="0"/>
          </a:p>
        </p:txBody>
      </p:sp>
      <p:grpSp>
        <p:nvGrpSpPr>
          <p:cNvPr id="10" name="Group 9"/>
          <p:cNvGrpSpPr/>
          <p:nvPr/>
        </p:nvGrpSpPr>
        <p:grpSpPr>
          <a:xfrm>
            <a:off x="6705594" y="1659467"/>
            <a:ext cx="1557874" cy="4169728"/>
            <a:chOff x="6705594" y="1659467"/>
            <a:chExt cx="1557874" cy="4169728"/>
          </a:xfrm>
        </p:grpSpPr>
        <p:sp>
          <p:nvSpPr>
            <p:cNvPr id="5" name="TextBox 4"/>
            <p:cNvSpPr txBox="1"/>
            <p:nvPr/>
          </p:nvSpPr>
          <p:spPr>
            <a:xfrm>
              <a:off x="6705594" y="1659467"/>
              <a:ext cx="1557873" cy="1477328"/>
            </a:xfrm>
            <a:prstGeom prst="rect">
              <a:avLst/>
            </a:prstGeom>
            <a:noFill/>
          </p:spPr>
          <p:txBody>
            <a:bodyPr wrap="square" rtlCol="0">
              <a:spAutoFit/>
            </a:bodyPr>
            <a:lstStyle/>
            <a:p>
              <a:r>
                <a:rPr lang="en-US" dirty="0" smtClean="0"/>
                <a:t>massive planetesimal disk, planets out of resonance</a:t>
              </a:r>
              <a:endParaRPr lang="en-US" dirty="0"/>
            </a:p>
          </p:txBody>
        </p:sp>
        <p:sp>
          <p:nvSpPr>
            <p:cNvPr id="6" name="TextBox 5"/>
            <p:cNvSpPr txBox="1"/>
            <p:nvPr/>
          </p:nvSpPr>
          <p:spPr>
            <a:xfrm>
              <a:off x="6705595" y="4351867"/>
              <a:ext cx="1557873" cy="1477328"/>
            </a:xfrm>
            <a:prstGeom prst="rect">
              <a:avLst/>
            </a:prstGeom>
            <a:noFill/>
          </p:spPr>
          <p:txBody>
            <a:bodyPr wrap="square" rtlCol="0">
              <a:spAutoFit/>
            </a:bodyPr>
            <a:lstStyle/>
            <a:p>
              <a:r>
                <a:rPr lang="en-US" dirty="0" smtClean="0"/>
                <a:t>less planetesimal mass, system still in resonance</a:t>
              </a:r>
              <a:endParaRPr lang="en-US" dirty="0"/>
            </a:p>
          </p:txBody>
        </p:sp>
        <p:cxnSp>
          <p:nvCxnSpPr>
            <p:cNvPr id="8" name="Straight Arrow Connector 7"/>
            <p:cNvCxnSpPr>
              <a:stCxn id="6" idx="0"/>
            </p:cNvCxnSpPr>
            <p:nvPr/>
          </p:nvCxnSpPr>
          <p:spPr>
            <a:xfrm rot="16200000" flipV="1">
              <a:off x="6868135" y="3735469"/>
              <a:ext cx="1215072" cy="1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rot="16200000">
            <a:off x="-1192152" y="2904037"/>
            <a:ext cx="3603555" cy="369332"/>
          </a:xfrm>
          <a:prstGeom prst="rect">
            <a:avLst/>
          </a:prstGeom>
          <a:noFill/>
        </p:spPr>
        <p:txBody>
          <a:bodyPr wrap="square" rtlCol="0">
            <a:spAutoFit/>
          </a:bodyPr>
          <a:lstStyle/>
          <a:p>
            <a:r>
              <a:rPr lang="en-US" dirty="0" smtClean="0"/>
              <a:t>period ratio difference from initial</a:t>
            </a:r>
            <a:endParaRPr lang="en-US" dirty="0"/>
          </a:p>
        </p:txBody>
      </p:sp>
      <p:sp>
        <p:nvSpPr>
          <p:cNvPr id="16" name="TextBox 15"/>
          <p:cNvSpPr txBox="1"/>
          <p:nvPr/>
        </p:nvSpPr>
        <p:spPr>
          <a:xfrm>
            <a:off x="2506133" y="6170998"/>
            <a:ext cx="2912534" cy="369332"/>
          </a:xfrm>
          <a:prstGeom prst="rect">
            <a:avLst/>
          </a:prstGeom>
          <a:noFill/>
        </p:spPr>
        <p:txBody>
          <a:bodyPr wrap="square" rtlCol="0">
            <a:spAutoFit/>
          </a:bodyPr>
          <a:lstStyle/>
          <a:p>
            <a:r>
              <a:rPr lang="en-US" dirty="0" smtClean="0"/>
              <a:t>time</a:t>
            </a:r>
            <a:endParaRPr lang="en-US" dirty="0"/>
          </a:p>
        </p:txBody>
      </p:sp>
      <p:sp>
        <p:nvSpPr>
          <p:cNvPr id="20" name="TextBox 19"/>
          <p:cNvSpPr txBox="1"/>
          <p:nvPr/>
        </p:nvSpPr>
        <p:spPr>
          <a:xfrm>
            <a:off x="4394596" y="6203267"/>
            <a:ext cx="2048142" cy="369332"/>
          </a:xfrm>
          <a:prstGeom prst="rect">
            <a:avLst/>
          </a:prstGeom>
          <a:noFill/>
        </p:spPr>
        <p:txBody>
          <a:bodyPr wrap="square" rtlCol="0">
            <a:spAutoFit/>
          </a:bodyPr>
          <a:lstStyle/>
          <a:p>
            <a:r>
              <a:rPr lang="en-US" dirty="0" smtClean="0"/>
              <a:t>Moore et al. (2013)</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534250" y="1197940"/>
            <a:ext cx="7373621" cy="5129441"/>
            <a:chOff x="534250" y="1197940"/>
            <a:chExt cx="7373621" cy="5129441"/>
          </a:xfrm>
        </p:grpSpPr>
        <p:pic>
          <p:nvPicPr>
            <p:cNvPr id="4" name="Picture 3" descr="Screen Shot 2013-05-01 at 4.34.53 PM.png"/>
            <p:cNvPicPr>
              <a:picLocks noChangeAspect="1"/>
            </p:cNvPicPr>
            <p:nvPr/>
          </p:nvPicPr>
          <p:blipFill>
            <a:blip r:embed="rId2"/>
            <a:srcRect l="6412" r="3664" b="7714"/>
            <a:stretch>
              <a:fillRect/>
            </a:stretch>
          </p:blipFill>
          <p:spPr>
            <a:xfrm>
              <a:off x="4563693" y="1197940"/>
              <a:ext cx="3344178" cy="5129441"/>
            </a:xfrm>
            <a:prstGeom prst="rect">
              <a:avLst/>
            </a:prstGeom>
          </p:spPr>
        </p:pic>
        <p:pic>
          <p:nvPicPr>
            <p:cNvPr id="7" name="Picture 6" descr="Screen Shot 2013-05-01 at 4.34.41 PM.png"/>
            <p:cNvPicPr>
              <a:picLocks noChangeAspect="1"/>
            </p:cNvPicPr>
            <p:nvPr/>
          </p:nvPicPr>
          <p:blipFill>
            <a:blip r:embed="rId3"/>
            <a:srcRect r="3659" b="7912"/>
            <a:stretch>
              <a:fillRect/>
            </a:stretch>
          </p:blipFill>
          <p:spPr>
            <a:xfrm>
              <a:off x="711195" y="1261840"/>
              <a:ext cx="3572933" cy="5031676"/>
            </a:xfrm>
            <a:prstGeom prst="rect">
              <a:avLst/>
            </a:prstGeom>
          </p:spPr>
        </p:pic>
        <p:sp>
          <p:nvSpPr>
            <p:cNvPr id="8" name="TextBox 7"/>
            <p:cNvSpPr txBox="1"/>
            <p:nvPr/>
          </p:nvSpPr>
          <p:spPr>
            <a:xfrm rot="16200000">
              <a:off x="-948274" y="3716115"/>
              <a:ext cx="3488267" cy="523220"/>
            </a:xfrm>
            <a:prstGeom prst="rect">
              <a:avLst/>
            </a:prstGeom>
            <a:noFill/>
          </p:spPr>
          <p:txBody>
            <a:bodyPr wrap="square" rtlCol="0">
              <a:spAutoFit/>
            </a:bodyPr>
            <a:lstStyle/>
            <a:p>
              <a:pPr algn="ctr"/>
              <a:r>
                <a:rPr lang="en-US" sz="2800" dirty="0" smtClean="0"/>
                <a:t>inclinations</a:t>
              </a:r>
              <a:endParaRPr lang="en-US" sz="2800" dirty="0"/>
            </a:p>
          </p:txBody>
        </p:sp>
        <p:sp>
          <p:nvSpPr>
            <p:cNvPr id="9" name="TextBox 8"/>
            <p:cNvSpPr txBox="1"/>
            <p:nvPr/>
          </p:nvSpPr>
          <p:spPr>
            <a:xfrm rot="16200000">
              <a:off x="2709312" y="3648392"/>
              <a:ext cx="3488267" cy="523220"/>
            </a:xfrm>
            <a:prstGeom prst="rect">
              <a:avLst/>
            </a:prstGeom>
            <a:noFill/>
          </p:spPr>
          <p:txBody>
            <a:bodyPr wrap="square" rtlCol="0">
              <a:spAutoFit/>
            </a:bodyPr>
            <a:lstStyle/>
            <a:p>
              <a:pPr algn="ctr"/>
              <a:r>
                <a:rPr lang="en-US" sz="2800" dirty="0" smtClean="0"/>
                <a:t>eccentricities</a:t>
              </a:r>
              <a:endParaRPr lang="en-US" sz="2800" dirty="0"/>
            </a:p>
          </p:txBody>
        </p:sp>
      </p:grpSp>
      <p:sp>
        <p:nvSpPr>
          <p:cNvPr id="10" name="TextBox 9"/>
          <p:cNvSpPr txBox="1"/>
          <p:nvPr/>
        </p:nvSpPr>
        <p:spPr>
          <a:xfrm>
            <a:off x="1388533" y="491067"/>
            <a:ext cx="6468534" cy="830997"/>
          </a:xfrm>
          <a:prstGeom prst="rect">
            <a:avLst/>
          </a:prstGeom>
          <a:noFill/>
        </p:spPr>
        <p:txBody>
          <a:bodyPr wrap="square" rtlCol="0">
            <a:spAutoFit/>
          </a:bodyPr>
          <a:lstStyle/>
          <a:p>
            <a:r>
              <a:rPr lang="en-US" sz="2400" dirty="0" smtClean="0"/>
              <a:t>Resonances are crossed,  causing of increases in eccentricities and inclinations</a:t>
            </a:r>
            <a:endParaRPr lang="en-US" sz="2400" dirty="0"/>
          </a:p>
        </p:txBody>
      </p:sp>
      <p:sp>
        <p:nvSpPr>
          <p:cNvPr id="11" name="TextBox 10"/>
          <p:cNvSpPr txBox="1"/>
          <p:nvPr/>
        </p:nvSpPr>
        <p:spPr>
          <a:xfrm>
            <a:off x="1524010" y="5454850"/>
            <a:ext cx="3209013" cy="923330"/>
          </a:xfrm>
          <a:prstGeom prst="rect">
            <a:avLst/>
          </a:prstGeom>
          <a:solidFill>
            <a:schemeClr val="bg1"/>
          </a:solidFill>
        </p:spPr>
        <p:txBody>
          <a:bodyPr wrap="square" rtlCol="0">
            <a:spAutoFit/>
          </a:bodyPr>
          <a:lstStyle/>
          <a:p>
            <a:r>
              <a:rPr lang="en-US" dirty="0" smtClean="0"/>
              <a:t>inclinations do not damp to zero as would be expected from dynamical friction</a:t>
            </a:r>
            <a:endParaRPr lang="en-US" dirty="0"/>
          </a:p>
        </p:txBody>
      </p:sp>
      <p:grpSp>
        <p:nvGrpSpPr>
          <p:cNvPr id="12" name="Group 11"/>
          <p:cNvGrpSpPr/>
          <p:nvPr/>
        </p:nvGrpSpPr>
        <p:grpSpPr>
          <a:xfrm>
            <a:off x="7569178" y="1540936"/>
            <a:ext cx="1574823" cy="4608731"/>
            <a:chOff x="6468533" y="1540936"/>
            <a:chExt cx="1574823" cy="4608731"/>
          </a:xfrm>
        </p:grpSpPr>
        <p:sp>
          <p:nvSpPr>
            <p:cNvPr id="13" name="TextBox 12"/>
            <p:cNvSpPr txBox="1"/>
            <p:nvPr/>
          </p:nvSpPr>
          <p:spPr>
            <a:xfrm>
              <a:off x="6519332" y="1540936"/>
              <a:ext cx="1524024" cy="923330"/>
            </a:xfrm>
            <a:prstGeom prst="rect">
              <a:avLst/>
            </a:prstGeom>
            <a:solidFill>
              <a:schemeClr val="bg1"/>
            </a:solidFill>
          </p:spPr>
          <p:txBody>
            <a:bodyPr wrap="square" rtlCol="0">
              <a:spAutoFit/>
            </a:bodyPr>
            <a:lstStyle/>
            <a:p>
              <a:r>
                <a:rPr lang="en-US" dirty="0" smtClean="0"/>
                <a:t>massive planetesimal disk</a:t>
              </a:r>
              <a:endParaRPr lang="en-US" dirty="0"/>
            </a:p>
          </p:txBody>
        </p:sp>
        <p:sp>
          <p:nvSpPr>
            <p:cNvPr id="14" name="TextBox 13"/>
            <p:cNvSpPr txBox="1"/>
            <p:nvPr/>
          </p:nvSpPr>
          <p:spPr>
            <a:xfrm>
              <a:off x="6468533" y="5226337"/>
              <a:ext cx="1557873" cy="923330"/>
            </a:xfrm>
            <a:prstGeom prst="rect">
              <a:avLst/>
            </a:prstGeom>
            <a:solidFill>
              <a:schemeClr val="bg1"/>
            </a:solidFill>
          </p:spPr>
          <p:txBody>
            <a:bodyPr wrap="square" rtlCol="0">
              <a:spAutoFit/>
            </a:bodyPr>
            <a:lstStyle/>
            <a:p>
              <a:r>
                <a:rPr lang="en-US" dirty="0" smtClean="0"/>
                <a:t>less planetesimal mass</a:t>
              </a:r>
              <a:endParaRPr lang="en-US" dirty="0"/>
            </a:p>
          </p:txBody>
        </p:sp>
        <p:cxnSp>
          <p:nvCxnSpPr>
            <p:cNvPr id="15" name="Straight Arrow Connector 14"/>
            <p:cNvCxnSpPr/>
            <p:nvPr/>
          </p:nvCxnSpPr>
          <p:spPr>
            <a:xfrm rot="16200000" flipV="1">
              <a:off x="6529475" y="3831022"/>
              <a:ext cx="1215072" cy="17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seen in the simulations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Mars mass or orbit crossing planetesimals pulls the system out of resonance.  </a:t>
            </a:r>
          </a:p>
          <a:p>
            <a:r>
              <a:rPr lang="en-US" dirty="0" smtClean="0"/>
              <a:t>This can be ruled out for KOI-730!  Less than a Mars mass in planetesimals could have crossed the orbits of the KOI-730 planets</a:t>
            </a:r>
          </a:p>
          <a:p>
            <a:r>
              <a:rPr lang="en-US" dirty="0" smtClean="0"/>
              <a:t>An Earth mass of orbit crossing planetesimals, puts system just outside resonance, by an amount similar to the peak seen in a histogram of </a:t>
            </a:r>
            <a:r>
              <a:rPr lang="en-US" dirty="0" err="1" smtClean="0"/>
              <a:t>Kepler</a:t>
            </a:r>
            <a:r>
              <a:rPr lang="en-US" dirty="0" smtClean="0"/>
              <a:t> system period ratios.  </a:t>
            </a:r>
          </a:p>
          <a:p>
            <a:r>
              <a:rPr lang="en-US" dirty="0" smtClean="0"/>
              <a:t>Correlation between orbit crossing mass and inclinations </a:t>
            </a:r>
            <a:r>
              <a:rPr lang="en-US" dirty="0" err="1" smtClean="0">
                <a:sym typeface="Wingdings"/>
              </a:rPr>
              <a:t></a:t>
            </a:r>
            <a:r>
              <a:rPr lang="en-US" dirty="0" smtClean="0">
                <a:sym typeface="Wingdings"/>
              </a:rPr>
              <a:t> to look for with </a:t>
            </a:r>
            <a:r>
              <a:rPr lang="en-US" dirty="0" err="1" smtClean="0">
                <a:sym typeface="Wingdings"/>
              </a:rPr>
              <a:t>Kepler</a:t>
            </a:r>
            <a:r>
              <a:rPr lang="en-US" dirty="0" smtClean="0">
                <a:sym typeface="Wingdings"/>
              </a:rPr>
              <a:t> observations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590500" y="312738"/>
            <a:ext cx="4470400" cy="1143000"/>
          </a:xfrm>
        </p:spPr>
        <p:txBody>
          <a:bodyPr/>
          <a:lstStyle/>
          <a:p>
            <a:r>
              <a:rPr lang="en-US" dirty="0" smtClean="0"/>
              <a:t>HR8799 system</a:t>
            </a:r>
            <a:endParaRPr lang="en-US" dirty="0"/>
          </a:p>
        </p:txBody>
      </p:sp>
      <p:grpSp>
        <p:nvGrpSpPr>
          <p:cNvPr id="9" name="Group 8"/>
          <p:cNvGrpSpPr/>
          <p:nvPr/>
        </p:nvGrpSpPr>
        <p:grpSpPr>
          <a:xfrm>
            <a:off x="4724401" y="1612044"/>
            <a:ext cx="4051301" cy="4179156"/>
            <a:chOff x="3251200" y="1353843"/>
            <a:chExt cx="5240154" cy="5034257"/>
          </a:xfrm>
        </p:grpSpPr>
        <p:pic>
          <p:nvPicPr>
            <p:cNvPr id="6" name="Picture 5" descr="Screen Shot 2013-05-01 at 2.19.43 PM.png"/>
            <p:cNvPicPr>
              <a:picLocks noChangeAspect="1"/>
            </p:cNvPicPr>
            <p:nvPr/>
          </p:nvPicPr>
          <p:blipFill>
            <a:blip r:embed="rId2"/>
            <a:srcRect t="5167" r="44129"/>
            <a:stretch>
              <a:fillRect/>
            </a:stretch>
          </p:blipFill>
          <p:spPr>
            <a:xfrm>
              <a:off x="3251200" y="1353843"/>
              <a:ext cx="4399245" cy="5034257"/>
            </a:xfrm>
            <a:prstGeom prst="rect">
              <a:avLst/>
            </a:prstGeom>
          </p:spPr>
        </p:pic>
        <p:pic>
          <p:nvPicPr>
            <p:cNvPr id="7" name="Picture 6" descr="Screen Shot 2013-05-01 at 2.19.43 PM.png"/>
            <p:cNvPicPr>
              <a:picLocks noChangeAspect="1"/>
            </p:cNvPicPr>
            <p:nvPr/>
          </p:nvPicPr>
          <p:blipFill>
            <a:blip r:embed="rId2"/>
            <a:srcRect l="88258" t="5167"/>
            <a:stretch>
              <a:fillRect/>
            </a:stretch>
          </p:blipFill>
          <p:spPr>
            <a:xfrm>
              <a:off x="7566793" y="1353843"/>
              <a:ext cx="924561" cy="5034257"/>
            </a:xfrm>
            <a:prstGeom prst="rect">
              <a:avLst/>
            </a:prstGeom>
          </p:spPr>
        </p:pic>
        <p:sp>
          <p:nvSpPr>
            <p:cNvPr id="8" name="TextBox 7"/>
            <p:cNvSpPr txBox="1"/>
            <p:nvPr/>
          </p:nvSpPr>
          <p:spPr>
            <a:xfrm>
              <a:off x="5583806" y="5898200"/>
              <a:ext cx="2117441" cy="407826"/>
            </a:xfrm>
            <a:prstGeom prst="rect">
              <a:avLst/>
            </a:prstGeom>
            <a:solidFill>
              <a:schemeClr val="bg1"/>
            </a:solidFill>
          </p:spPr>
          <p:txBody>
            <a:bodyPr wrap="square" rtlCol="0">
              <a:spAutoFit/>
            </a:bodyPr>
            <a:lstStyle/>
            <a:p>
              <a:r>
                <a:rPr lang="en-US" sz="1600" dirty="0" smtClean="0"/>
                <a:t>6 — 1000 AU</a:t>
              </a:r>
              <a:endParaRPr lang="en-US" sz="1600" dirty="0"/>
            </a:p>
          </p:txBody>
        </p:sp>
      </p:grpSp>
      <p:sp>
        <p:nvSpPr>
          <p:cNvPr id="3" name="Content Placeholder 2"/>
          <p:cNvSpPr>
            <a:spLocks noGrp="1"/>
          </p:cNvSpPr>
          <p:nvPr>
            <p:ph idx="1"/>
          </p:nvPr>
        </p:nvSpPr>
        <p:spPr>
          <a:xfrm>
            <a:off x="457200" y="1138239"/>
            <a:ext cx="4267201" cy="2201862"/>
          </a:xfrm>
        </p:spPr>
        <p:txBody>
          <a:bodyPr>
            <a:normAutofit/>
          </a:bodyPr>
          <a:lstStyle/>
          <a:p>
            <a:r>
              <a:rPr lang="en-US" sz="2400" dirty="0" smtClean="0"/>
              <a:t>HR 8799, A star, young! </a:t>
            </a:r>
          </a:p>
          <a:p>
            <a:r>
              <a:rPr lang="en-US" sz="2400" dirty="0" smtClean="0"/>
              <a:t>Hosts a debris disk</a:t>
            </a:r>
          </a:p>
          <a:p>
            <a:r>
              <a:rPr lang="en-US" sz="2400" dirty="0" smtClean="0"/>
              <a:t>4 massive planets</a:t>
            </a:r>
          </a:p>
          <a:p>
            <a:r>
              <a:rPr lang="en-US" sz="2400" dirty="0" smtClean="0"/>
              <a:t>Discovered via optical imaging</a:t>
            </a:r>
            <a:endParaRPr lang="en-US" sz="2400" dirty="0"/>
          </a:p>
        </p:txBody>
      </p:sp>
      <p:grpSp>
        <p:nvGrpSpPr>
          <p:cNvPr id="16" name="Group 15"/>
          <p:cNvGrpSpPr/>
          <p:nvPr/>
        </p:nvGrpSpPr>
        <p:grpSpPr>
          <a:xfrm>
            <a:off x="236820" y="2997200"/>
            <a:ext cx="4538381" cy="3416300"/>
            <a:chOff x="186020" y="3225800"/>
            <a:chExt cx="4538381" cy="3416300"/>
          </a:xfrm>
        </p:grpSpPr>
        <p:grpSp>
          <p:nvGrpSpPr>
            <p:cNvPr id="13" name="Group 12"/>
            <p:cNvGrpSpPr/>
            <p:nvPr/>
          </p:nvGrpSpPr>
          <p:grpSpPr>
            <a:xfrm>
              <a:off x="186020" y="3225800"/>
              <a:ext cx="4538381" cy="3416300"/>
              <a:chOff x="-67980" y="2425700"/>
              <a:chExt cx="5523637" cy="3784600"/>
            </a:xfrm>
          </p:grpSpPr>
          <p:pic>
            <p:nvPicPr>
              <p:cNvPr id="10" name="Picture 9" descr="HR8799crop.jpg"/>
              <p:cNvPicPr>
                <a:picLocks noChangeAspect="1"/>
              </p:cNvPicPr>
              <p:nvPr/>
            </p:nvPicPr>
            <p:blipFill>
              <a:blip r:embed="rId3"/>
              <a:srcRect r="28436"/>
              <a:stretch>
                <a:fillRect/>
              </a:stretch>
            </p:blipFill>
            <p:spPr>
              <a:xfrm>
                <a:off x="-67980" y="2425700"/>
                <a:ext cx="5523637" cy="3784600"/>
              </a:xfrm>
              <a:prstGeom prst="rect">
                <a:avLst/>
              </a:prstGeom>
            </p:spPr>
          </p:pic>
          <p:pic>
            <p:nvPicPr>
              <p:cNvPr id="12" name="Picture 11" descr="Screen Shot 2013-05-01 at 2.22.57 PM.png"/>
              <p:cNvPicPr>
                <a:picLocks noChangeAspect="1"/>
              </p:cNvPicPr>
              <p:nvPr/>
            </p:nvPicPr>
            <p:blipFill>
              <a:blip r:embed="rId4"/>
              <a:stretch>
                <a:fillRect/>
              </a:stretch>
            </p:blipFill>
            <p:spPr>
              <a:xfrm>
                <a:off x="88900" y="5143500"/>
                <a:ext cx="1320800" cy="939800"/>
              </a:xfrm>
              <a:prstGeom prst="rect">
                <a:avLst/>
              </a:prstGeom>
            </p:spPr>
          </p:pic>
        </p:grpSp>
        <p:sp>
          <p:nvSpPr>
            <p:cNvPr id="15" name="TextBox 14"/>
            <p:cNvSpPr txBox="1"/>
            <p:nvPr/>
          </p:nvSpPr>
          <p:spPr>
            <a:xfrm>
              <a:off x="647700" y="4000500"/>
              <a:ext cx="1206500" cy="646331"/>
            </a:xfrm>
            <a:prstGeom prst="rect">
              <a:avLst/>
            </a:prstGeom>
            <a:noFill/>
          </p:spPr>
          <p:txBody>
            <a:bodyPr wrap="square" rtlCol="0">
              <a:spAutoFit/>
            </a:bodyPr>
            <a:lstStyle/>
            <a:p>
              <a:r>
                <a:rPr lang="en-US" dirty="0" err="1" smtClean="0">
                  <a:solidFill>
                    <a:schemeClr val="bg2"/>
                  </a:solidFill>
                </a:rPr>
                <a:t>Marois</a:t>
              </a:r>
              <a:r>
                <a:rPr lang="en-US" dirty="0" smtClean="0">
                  <a:solidFill>
                    <a:schemeClr val="bg2"/>
                  </a:solidFill>
                </a:rPr>
                <a:t> et al. 2011</a:t>
              </a:r>
              <a:endParaRPr lang="en-US" dirty="0">
                <a:solidFill>
                  <a:schemeClr val="bg2"/>
                </a:solidFill>
              </a:endParaRPr>
            </a:p>
          </p:txBody>
        </p:sp>
      </p:grpSp>
      <p:cxnSp>
        <p:nvCxnSpPr>
          <p:cNvPr id="17" name="Straight Arrow Connector 16"/>
          <p:cNvCxnSpPr>
            <a:stCxn id="18" idx="1"/>
          </p:cNvCxnSpPr>
          <p:nvPr/>
        </p:nvCxnSpPr>
        <p:spPr>
          <a:xfrm rot="10800000">
            <a:off x="5384801" y="5723068"/>
            <a:ext cx="761999" cy="252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146799" y="5791200"/>
            <a:ext cx="2018049" cy="369332"/>
          </a:xfrm>
          <a:prstGeom prst="rect">
            <a:avLst/>
          </a:prstGeom>
          <a:noFill/>
        </p:spPr>
        <p:txBody>
          <a:bodyPr wrap="square" rtlCol="0">
            <a:spAutoFit/>
          </a:bodyPr>
          <a:lstStyle/>
          <a:p>
            <a:r>
              <a:rPr lang="en-US" dirty="0" smtClean="0">
                <a:solidFill>
                  <a:srgbClr val="FF6600"/>
                </a:solidFill>
              </a:rPr>
              <a:t>evidence of debris</a:t>
            </a:r>
            <a:endParaRPr lang="en-US" dirty="0">
              <a:solidFill>
                <a:srgbClr val="FF66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HR8799 simulations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Using orbital elements based on observed positions of planets</a:t>
            </a:r>
          </a:p>
          <a:p>
            <a:r>
              <a:rPr lang="en-US" dirty="0" smtClean="0"/>
              <a:t>Different mass planetesimal disks</a:t>
            </a:r>
          </a:p>
          <a:p>
            <a:r>
              <a:rPr lang="en-US" dirty="0" smtClean="0"/>
              <a:t>Start with an unstable planetary configuration. Can the planetesimal disk can stabilize the system via eccentricity damping? No: Too much disk mass is required to make this possible</a:t>
            </a:r>
          </a:p>
          <a:p>
            <a:r>
              <a:rPr lang="en-US" dirty="0" smtClean="0"/>
              <a:t>Start with a stable planetary configuration.  Can   the planetesimals pull it out of resonance, causing instability?</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a:bodyPr>
          <a:lstStyle/>
          <a:p>
            <a:r>
              <a:rPr lang="en-US" sz="3600" dirty="0" smtClean="0"/>
              <a:t>Interaction between the HR8799 resonant chain and an external debris disk</a:t>
            </a:r>
            <a:endParaRPr lang="en-US" sz="3600" dirty="0"/>
          </a:p>
        </p:txBody>
      </p:sp>
      <p:pic>
        <p:nvPicPr>
          <p:cNvPr id="4" name="Picture 3" descr="Screen Shot 2013-05-02 at 3.30.02 PM.png"/>
          <p:cNvPicPr>
            <a:picLocks noChangeAspect="1"/>
          </p:cNvPicPr>
          <p:nvPr/>
        </p:nvPicPr>
        <p:blipFill>
          <a:blip r:embed="rId2"/>
          <a:srcRect b="28438"/>
          <a:stretch>
            <a:fillRect/>
          </a:stretch>
        </p:blipFill>
        <p:spPr>
          <a:xfrm>
            <a:off x="304803" y="1681165"/>
            <a:ext cx="5847820" cy="3777324"/>
          </a:xfrm>
          <a:prstGeom prst="rect">
            <a:avLst/>
          </a:prstGeom>
        </p:spPr>
      </p:pic>
      <p:sp>
        <p:nvSpPr>
          <p:cNvPr id="5" name="TextBox 4"/>
          <p:cNvSpPr txBox="1"/>
          <p:nvPr/>
        </p:nvSpPr>
        <p:spPr>
          <a:xfrm>
            <a:off x="5875866" y="1930401"/>
            <a:ext cx="2810933" cy="2677656"/>
          </a:xfrm>
          <a:prstGeom prst="rect">
            <a:avLst/>
          </a:prstGeom>
          <a:noFill/>
        </p:spPr>
        <p:txBody>
          <a:bodyPr wrap="square" rtlCol="0">
            <a:spAutoFit/>
          </a:bodyPr>
          <a:lstStyle/>
          <a:p>
            <a:r>
              <a:rPr lang="en-US" sz="2800" dirty="0" smtClean="0"/>
              <a:t>A Neptune mass debris disk can substantially reduce the lifetime of the system.</a:t>
            </a:r>
            <a:endParaRPr lang="en-US" sz="2800" dirty="0"/>
          </a:p>
        </p:txBody>
      </p:sp>
      <p:sp>
        <p:nvSpPr>
          <p:cNvPr id="6" name="TextBox 5"/>
          <p:cNvSpPr txBox="1"/>
          <p:nvPr/>
        </p:nvSpPr>
        <p:spPr>
          <a:xfrm>
            <a:off x="1546755" y="5290060"/>
            <a:ext cx="3296177" cy="646331"/>
          </a:xfrm>
          <a:prstGeom prst="rect">
            <a:avLst/>
          </a:prstGeom>
          <a:noFill/>
        </p:spPr>
        <p:txBody>
          <a:bodyPr wrap="square" rtlCol="0">
            <a:spAutoFit/>
          </a:bodyPr>
          <a:lstStyle/>
          <a:p>
            <a:r>
              <a:rPr lang="en-US" dirty="0" smtClean="0"/>
              <a:t>Lifetimes with a Neptune Mass debris disk</a:t>
            </a:r>
            <a:endParaRPr lang="en-US" dirty="0"/>
          </a:p>
        </p:txBody>
      </p:sp>
      <p:sp>
        <p:nvSpPr>
          <p:cNvPr id="7" name="TextBox 6"/>
          <p:cNvSpPr txBox="1"/>
          <p:nvPr/>
        </p:nvSpPr>
        <p:spPr>
          <a:xfrm rot="16200000">
            <a:off x="-853823" y="2957777"/>
            <a:ext cx="2991377" cy="369332"/>
          </a:xfrm>
          <a:prstGeom prst="rect">
            <a:avLst/>
          </a:prstGeom>
          <a:noFill/>
        </p:spPr>
        <p:txBody>
          <a:bodyPr wrap="square" rtlCol="0">
            <a:spAutoFit/>
          </a:bodyPr>
          <a:lstStyle/>
          <a:p>
            <a:r>
              <a:rPr lang="en-US" dirty="0" smtClean="0"/>
              <a:t>Number of simulations</a:t>
            </a:r>
            <a:endParaRPr lang="en-US" dirty="0"/>
          </a:p>
        </p:txBody>
      </p:sp>
      <p:sp>
        <p:nvSpPr>
          <p:cNvPr id="8" name="Rectangle 7"/>
          <p:cNvSpPr/>
          <p:nvPr/>
        </p:nvSpPr>
        <p:spPr>
          <a:xfrm>
            <a:off x="5664201" y="4587333"/>
            <a:ext cx="643466" cy="18535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64202" y="4996824"/>
            <a:ext cx="1602844" cy="923330"/>
          </a:xfrm>
          <a:prstGeom prst="rect">
            <a:avLst/>
          </a:prstGeom>
          <a:noFill/>
        </p:spPr>
        <p:txBody>
          <a:bodyPr wrap="square" rtlCol="0">
            <a:spAutoFit/>
          </a:bodyPr>
          <a:lstStyle/>
          <a:p>
            <a:r>
              <a:rPr lang="en-US" dirty="0" smtClean="0"/>
              <a:t>lifetime without a debris disk</a:t>
            </a:r>
            <a:endParaRPr lang="en-US" dirty="0"/>
          </a:p>
        </p:txBody>
      </p:sp>
      <p:sp>
        <p:nvSpPr>
          <p:cNvPr id="12" name="TextBox 11"/>
          <p:cNvSpPr txBox="1"/>
          <p:nvPr/>
        </p:nvSpPr>
        <p:spPr>
          <a:xfrm>
            <a:off x="3793067" y="1981200"/>
            <a:ext cx="1524000" cy="646331"/>
          </a:xfrm>
          <a:prstGeom prst="rect">
            <a:avLst/>
          </a:prstGeom>
          <a:noFill/>
        </p:spPr>
        <p:txBody>
          <a:bodyPr wrap="square" rtlCol="0">
            <a:spAutoFit/>
          </a:bodyPr>
          <a:lstStyle/>
          <a:p>
            <a:r>
              <a:rPr lang="en-US" dirty="0" smtClean="0"/>
              <a:t>Moore &amp; Quillen 2012</a:t>
            </a:r>
            <a:endParaRPr lang="en-US" dirty="0"/>
          </a:p>
        </p:txBody>
      </p:sp>
      <p:sp>
        <p:nvSpPr>
          <p:cNvPr id="14" name="Striped Right Arrow 13"/>
          <p:cNvSpPr/>
          <p:nvPr/>
        </p:nvSpPr>
        <p:spPr>
          <a:xfrm flipH="1">
            <a:off x="4117446" y="2627531"/>
            <a:ext cx="1546756" cy="921609"/>
          </a:xfrm>
          <a:prstGeom prst="stripedRightArrow">
            <a:avLst/>
          </a:prstGeom>
          <a:gradFill>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168398" y="457200"/>
            <a:ext cx="7386515" cy="461665"/>
          </a:xfrm>
          <a:prstGeom prst="rect">
            <a:avLst/>
          </a:prstGeom>
          <a:noFill/>
        </p:spPr>
        <p:txBody>
          <a:bodyPr wrap="square" rtlCol="0">
            <a:spAutoFit/>
          </a:bodyPr>
          <a:lstStyle/>
          <a:p>
            <a:r>
              <a:rPr lang="en-US" sz="2400" dirty="0" smtClean="0">
                <a:solidFill>
                  <a:srgbClr val="BFBFBF"/>
                </a:solidFill>
              </a:rPr>
              <a:t>Multiple planet systems </a:t>
            </a:r>
            <a:endParaRPr lang="en-US" sz="2400" dirty="0">
              <a:solidFill>
                <a:srgbClr val="BFBFBF"/>
              </a:solidFill>
            </a:endParaRPr>
          </a:p>
        </p:txBody>
      </p:sp>
      <p:pic>
        <p:nvPicPr>
          <p:cNvPr id="7" name="orrery2sa.mov">
            <a:hlinkClick r:id="" action="ppaction://media"/>
          </p:cNvPr>
          <p:cNvPicPr/>
          <p:nvPr>
            <p:ph idx="1"/>
            <a:videoFile r:link="rId1"/>
          </p:nvPr>
        </p:nvPicPr>
        <p:blipFill>
          <a:blip r:embed="rId3"/>
          <a:stretch>
            <a:fillRect/>
          </a:stretch>
        </p:blipFill>
        <p:spPr>
          <a:xfrm>
            <a:off x="788068" y="999067"/>
            <a:ext cx="7766845" cy="5177896"/>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 8799 planetary system stability</a:t>
            </a:r>
            <a:endParaRPr lang="en-US" dirty="0"/>
          </a:p>
        </p:txBody>
      </p:sp>
      <p:grpSp>
        <p:nvGrpSpPr>
          <p:cNvPr id="8" name="Group 7"/>
          <p:cNvGrpSpPr/>
          <p:nvPr/>
        </p:nvGrpSpPr>
        <p:grpSpPr>
          <a:xfrm>
            <a:off x="495300" y="1633553"/>
            <a:ext cx="5054600" cy="2927847"/>
            <a:chOff x="495300" y="1752084"/>
            <a:chExt cx="5054600" cy="2927847"/>
          </a:xfrm>
        </p:grpSpPr>
        <p:grpSp>
          <p:nvGrpSpPr>
            <p:cNvPr id="6" name="Group 5"/>
            <p:cNvGrpSpPr/>
            <p:nvPr/>
          </p:nvGrpSpPr>
          <p:grpSpPr>
            <a:xfrm>
              <a:off x="495300" y="1924050"/>
              <a:ext cx="5054600" cy="2755881"/>
              <a:chOff x="495300" y="1924050"/>
              <a:chExt cx="5054600" cy="2755881"/>
            </a:xfrm>
          </p:grpSpPr>
          <p:pic>
            <p:nvPicPr>
              <p:cNvPr id="4" name="Picture 3" descr="Screen Shot 2013-05-01 at 1.48.57 PM.png"/>
              <p:cNvPicPr>
                <a:picLocks noChangeAspect="1"/>
              </p:cNvPicPr>
              <p:nvPr/>
            </p:nvPicPr>
            <p:blipFill>
              <a:blip r:embed="rId2"/>
              <a:srcRect b="24913"/>
              <a:stretch>
                <a:fillRect/>
              </a:stretch>
            </p:blipFill>
            <p:spPr>
              <a:xfrm>
                <a:off x="495300" y="1924050"/>
                <a:ext cx="5054600" cy="2755881"/>
              </a:xfrm>
              <a:prstGeom prst="rect">
                <a:avLst/>
              </a:prstGeom>
            </p:spPr>
          </p:pic>
          <p:sp>
            <p:nvSpPr>
              <p:cNvPr id="5" name="TextBox 4"/>
              <p:cNvSpPr txBox="1"/>
              <p:nvPr/>
            </p:nvSpPr>
            <p:spPr>
              <a:xfrm>
                <a:off x="1143000" y="2908300"/>
                <a:ext cx="2870200" cy="800219"/>
              </a:xfrm>
              <a:prstGeom prst="rect">
                <a:avLst/>
              </a:prstGeom>
              <a:noFill/>
            </p:spPr>
            <p:txBody>
              <a:bodyPr wrap="square" rtlCol="0">
                <a:spAutoFit/>
              </a:bodyPr>
              <a:lstStyle/>
              <a:p>
                <a:r>
                  <a:rPr lang="en-US" sz="1400" dirty="0" err="1" smtClean="0"/>
                  <a:t>Gozdziewski</a:t>
                </a:r>
                <a:r>
                  <a:rPr lang="en-US" sz="1400" dirty="0" smtClean="0"/>
                  <a:t> &amp; </a:t>
                </a:r>
              </a:p>
              <a:p>
                <a:r>
                  <a:rPr lang="en-US" sz="1400" dirty="0" err="1" smtClean="0"/>
                  <a:t>Migaszewski</a:t>
                </a:r>
                <a:r>
                  <a:rPr lang="en-US" sz="1400" dirty="0" smtClean="0"/>
                  <a:t> (2009) </a:t>
                </a:r>
              </a:p>
              <a:p>
                <a:endParaRPr lang="en-US" dirty="0"/>
              </a:p>
            </p:txBody>
          </p:sp>
        </p:grpSp>
        <p:sp>
          <p:nvSpPr>
            <p:cNvPr id="7" name="TextBox 6"/>
            <p:cNvSpPr txBox="1"/>
            <p:nvPr/>
          </p:nvSpPr>
          <p:spPr>
            <a:xfrm>
              <a:off x="1130300" y="1752084"/>
              <a:ext cx="3784600" cy="369332"/>
            </a:xfrm>
            <a:prstGeom prst="rect">
              <a:avLst/>
            </a:prstGeom>
            <a:noFill/>
          </p:spPr>
          <p:txBody>
            <a:bodyPr wrap="square" rtlCol="0">
              <a:spAutoFit/>
            </a:bodyPr>
            <a:lstStyle/>
            <a:p>
              <a:r>
                <a:rPr lang="en-US" dirty="0" err="1" smtClean="0">
                  <a:sym typeface="Wingdings"/>
                </a:rPr>
                <a:t></a:t>
              </a:r>
              <a:r>
                <a:rPr lang="en-US" dirty="0" smtClean="0">
                  <a:sym typeface="Wingdings"/>
                </a:rPr>
                <a:t> </a:t>
              </a:r>
              <a:r>
                <a:rPr lang="en-US" dirty="0" smtClean="0"/>
                <a:t>stable                                unstable </a:t>
              </a:r>
              <a:r>
                <a:rPr lang="en-US" dirty="0" err="1" smtClean="0">
                  <a:sym typeface="Wingdings"/>
                </a:rPr>
                <a:t></a:t>
              </a:r>
              <a:endParaRPr lang="en-US" dirty="0"/>
            </a:p>
          </p:txBody>
        </p:sp>
      </p:grpSp>
      <p:sp>
        <p:nvSpPr>
          <p:cNvPr id="9" name="TextBox 8"/>
          <p:cNvSpPr txBox="1"/>
          <p:nvPr/>
        </p:nvSpPr>
        <p:spPr>
          <a:xfrm>
            <a:off x="5549900" y="1752084"/>
            <a:ext cx="2832100" cy="1846659"/>
          </a:xfrm>
          <a:prstGeom prst="rect">
            <a:avLst/>
          </a:prstGeom>
          <a:noFill/>
        </p:spPr>
        <p:txBody>
          <a:bodyPr wrap="square" rtlCol="0">
            <a:spAutoFit/>
          </a:bodyPr>
          <a:lstStyle/>
          <a:p>
            <a:r>
              <a:rPr lang="en-US" dirty="0" smtClean="0"/>
              <a:t>Maximally stable configurations have planets </a:t>
            </a:r>
            <a:r>
              <a:rPr lang="en-US" dirty="0" err="1" smtClean="0"/>
              <a:t>c,d,e</a:t>
            </a:r>
            <a:r>
              <a:rPr lang="en-US" dirty="0" smtClean="0"/>
              <a:t> in a 1:2:4 resonant configuration </a:t>
            </a:r>
          </a:p>
          <a:p>
            <a:r>
              <a:rPr lang="en-US" sz="1400" dirty="0" smtClean="0"/>
              <a:t>(</a:t>
            </a:r>
            <a:r>
              <a:rPr lang="en-US" sz="1400" dirty="0" err="1" smtClean="0"/>
              <a:t>Gozdziewski</a:t>
            </a:r>
            <a:r>
              <a:rPr lang="en-US" sz="1400" dirty="0" smtClean="0"/>
              <a:t> &amp;  </a:t>
            </a:r>
            <a:r>
              <a:rPr lang="en-US" sz="1400" dirty="0" err="1" smtClean="0"/>
              <a:t>Migaszewski</a:t>
            </a:r>
            <a:r>
              <a:rPr lang="en-US" sz="1400" dirty="0" smtClean="0"/>
              <a:t> 2009, </a:t>
            </a:r>
          </a:p>
          <a:p>
            <a:r>
              <a:rPr lang="en-US" sz="1400" dirty="0" err="1" smtClean="0"/>
              <a:t>Fabrycky</a:t>
            </a:r>
            <a:r>
              <a:rPr lang="en-US" sz="1400" dirty="0" smtClean="0"/>
              <a:t> &amp; Murray-Clay 2010, </a:t>
            </a:r>
            <a:r>
              <a:rPr lang="en-US" sz="1400" dirty="0" err="1" smtClean="0"/>
              <a:t>Marois</a:t>
            </a:r>
            <a:r>
              <a:rPr lang="en-US" sz="1400" dirty="0" smtClean="0"/>
              <a:t> et al. 2011)</a:t>
            </a:r>
            <a:endParaRPr lang="en-US" sz="1400" dirty="0"/>
          </a:p>
        </p:txBody>
      </p:sp>
      <p:sp>
        <p:nvSpPr>
          <p:cNvPr id="10" name="TextBox 9"/>
          <p:cNvSpPr txBox="1"/>
          <p:nvPr/>
        </p:nvSpPr>
        <p:spPr>
          <a:xfrm>
            <a:off x="1388519" y="4561400"/>
            <a:ext cx="6366940" cy="1938992"/>
          </a:xfrm>
          <a:prstGeom prst="rect">
            <a:avLst/>
          </a:prstGeom>
          <a:noFill/>
        </p:spPr>
        <p:txBody>
          <a:bodyPr wrap="square" rtlCol="0">
            <a:spAutoFit/>
          </a:bodyPr>
          <a:lstStyle/>
          <a:p>
            <a:pPr marL="228600" indent="-228600">
              <a:buFont typeface="Arial"/>
              <a:buChar char="•"/>
            </a:pPr>
            <a:r>
              <a:rPr lang="en-US" sz="2400" dirty="0" smtClean="0"/>
              <a:t>Lifetime of resonant configuration is short (order 10</a:t>
            </a:r>
            <a:r>
              <a:rPr lang="en-US" sz="2400" baseline="30000" dirty="0" smtClean="0"/>
              <a:t>7</a:t>
            </a:r>
            <a:r>
              <a:rPr lang="en-US" sz="2400" dirty="0" smtClean="0"/>
              <a:t> years)</a:t>
            </a:r>
          </a:p>
          <a:p>
            <a:pPr marL="228600" indent="-228600">
              <a:buFont typeface="Arial"/>
              <a:buChar char="•"/>
            </a:pPr>
            <a:r>
              <a:rPr lang="en-US" sz="2400" dirty="0" smtClean="0"/>
              <a:t>Planets likely will be ejected from the system (perhaps soon!)</a:t>
            </a:r>
          </a:p>
          <a:p>
            <a:pPr marL="228600" indent="-228600">
              <a:buFont typeface="Arial"/>
              <a:buChar char="•"/>
            </a:pPr>
            <a:r>
              <a:rPr lang="en-US" sz="2400" dirty="0" smtClean="0"/>
              <a:t>Zone of stability is very small</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HR 8799 planetary system </a:t>
            </a:r>
            <a:br>
              <a:rPr lang="en-US" dirty="0" smtClean="0"/>
            </a:br>
            <a:r>
              <a:rPr lang="en-US" dirty="0" smtClean="0"/>
              <a:t>stability causes</a:t>
            </a:r>
            <a:endParaRPr lang="en-US" dirty="0"/>
          </a:p>
        </p:txBody>
      </p:sp>
      <p:grpSp>
        <p:nvGrpSpPr>
          <p:cNvPr id="3" name="Group 7"/>
          <p:cNvGrpSpPr/>
          <p:nvPr/>
        </p:nvGrpSpPr>
        <p:grpSpPr>
          <a:xfrm>
            <a:off x="495300" y="1633553"/>
            <a:ext cx="5054600" cy="2927847"/>
            <a:chOff x="495300" y="1752084"/>
            <a:chExt cx="5054600" cy="2927847"/>
          </a:xfrm>
        </p:grpSpPr>
        <p:grpSp>
          <p:nvGrpSpPr>
            <p:cNvPr id="6" name="Group 5"/>
            <p:cNvGrpSpPr/>
            <p:nvPr/>
          </p:nvGrpSpPr>
          <p:grpSpPr>
            <a:xfrm>
              <a:off x="495300" y="1924050"/>
              <a:ext cx="5054600" cy="2755881"/>
              <a:chOff x="495300" y="1924050"/>
              <a:chExt cx="5054600" cy="2755881"/>
            </a:xfrm>
          </p:grpSpPr>
          <p:pic>
            <p:nvPicPr>
              <p:cNvPr id="4" name="Picture 3" descr="Screen Shot 2013-05-01 at 1.48.57 PM.png"/>
              <p:cNvPicPr>
                <a:picLocks noChangeAspect="1"/>
              </p:cNvPicPr>
              <p:nvPr/>
            </p:nvPicPr>
            <p:blipFill>
              <a:blip r:embed="rId2"/>
              <a:srcRect b="24913"/>
              <a:stretch>
                <a:fillRect/>
              </a:stretch>
            </p:blipFill>
            <p:spPr>
              <a:xfrm>
                <a:off x="495300" y="1924050"/>
                <a:ext cx="5054600" cy="2755881"/>
              </a:xfrm>
              <a:prstGeom prst="rect">
                <a:avLst/>
              </a:prstGeom>
            </p:spPr>
          </p:pic>
          <p:sp>
            <p:nvSpPr>
              <p:cNvPr id="5" name="TextBox 4"/>
              <p:cNvSpPr txBox="1"/>
              <p:nvPr/>
            </p:nvSpPr>
            <p:spPr>
              <a:xfrm>
                <a:off x="1143000" y="2908300"/>
                <a:ext cx="2870200" cy="800219"/>
              </a:xfrm>
              <a:prstGeom prst="rect">
                <a:avLst/>
              </a:prstGeom>
              <a:noFill/>
            </p:spPr>
            <p:txBody>
              <a:bodyPr wrap="square" rtlCol="0">
                <a:spAutoFit/>
              </a:bodyPr>
              <a:lstStyle/>
              <a:p>
                <a:r>
                  <a:rPr lang="en-US" sz="1400" dirty="0" err="1" smtClean="0"/>
                  <a:t>Gozdziewski</a:t>
                </a:r>
                <a:r>
                  <a:rPr lang="en-US" sz="1400" dirty="0" smtClean="0"/>
                  <a:t> &amp; </a:t>
                </a:r>
              </a:p>
              <a:p>
                <a:r>
                  <a:rPr lang="en-US" sz="1400" dirty="0" err="1" smtClean="0"/>
                  <a:t>Migaszewski</a:t>
                </a:r>
                <a:r>
                  <a:rPr lang="en-US" sz="1400" dirty="0" smtClean="0"/>
                  <a:t> (2009) </a:t>
                </a:r>
              </a:p>
              <a:p>
                <a:endParaRPr lang="en-US" dirty="0"/>
              </a:p>
            </p:txBody>
          </p:sp>
        </p:grpSp>
        <p:sp>
          <p:nvSpPr>
            <p:cNvPr id="7" name="TextBox 6"/>
            <p:cNvSpPr txBox="1"/>
            <p:nvPr/>
          </p:nvSpPr>
          <p:spPr>
            <a:xfrm>
              <a:off x="1130300" y="1752084"/>
              <a:ext cx="3784600" cy="369332"/>
            </a:xfrm>
            <a:prstGeom prst="rect">
              <a:avLst/>
            </a:prstGeom>
            <a:noFill/>
          </p:spPr>
          <p:txBody>
            <a:bodyPr wrap="square" rtlCol="0">
              <a:spAutoFit/>
            </a:bodyPr>
            <a:lstStyle/>
            <a:p>
              <a:r>
                <a:rPr lang="en-US" dirty="0" err="1" smtClean="0">
                  <a:sym typeface="Wingdings"/>
                </a:rPr>
                <a:t></a:t>
              </a:r>
              <a:r>
                <a:rPr lang="en-US" dirty="0" smtClean="0">
                  <a:sym typeface="Wingdings"/>
                </a:rPr>
                <a:t> </a:t>
              </a:r>
              <a:r>
                <a:rPr lang="en-US" dirty="0" smtClean="0"/>
                <a:t>stable                                unstable </a:t>
              </a:r>
              <a:r>
                <a:rPr lang="en-US" dirty="0" err="1" smtClean="0">
                  <a:sym typeface="Wingdings"/>
                </a:rPr>
                <a:t></a:t>
              </a:r>
              <a:endParaRPr lang="en-US" dirty="0"/>
            </a:p>
          </p:txBody>
        </p:sp>
      </p:grpSp>
      <p:sp>
        <p:nvSpPr>
          <p:cNvPr id="10" name="TextBox 9"/>
          <p:cNvSpPr txBox="1"/>
          <p:nvPr/>
        </p:nvSpPr>
        <p:spPr>
          <a:xfrm>
            <a:off x="1388519" y="4510601"/>
            <a:ext cx="6604014" cy="1569660"/>
          </a:xfrm>
          <a:prstGeom prst="rect">
            <a:avLst/>
          </a:prstGeom>
          <a:noFill/>
        </p:spPr>
        <p:txBody>
          <a:bodyPr wrap="square" rtlCol="0">
            <a:spAutoFit/>
          </a:bodyPr>
          <a:lstStyle/>
          <a:p>
            <a:pPr marL="228600" indent="-228600"/>
            <a:r>
              <a:rPr lang="en-US" sz="2400" dirty="0" smtClean="0"/>
              <a:t>	The system is currently observed to be at the boundary of stability.  It might be at this boundary because planetesimal mass has pulled it away from the bottom of the resonance</a:t>
            </a:r>
            <a:endParaRPr lang="en-US" sz="2400" dirty="0"/>
          </a:p>
        </p:txBody>
      </p:sp>
      <p:sp>
        <p:nvSpPr>
          <p:cNvPr id="11" name="TextBox 10"/>
          <p:cNvSpPr txBox="1"/>
          <p:nvPr/>
        </p:nvSpPr>
        <p:spPr>
          <a:xfrm>
            <a:off x="5346700" y="2002885"/>
            <a:ext cx="2645833" cy="1938992"/>
          </a:xfrm>
          <a:prstGeom prst="rect">
            <a:avLst/>
          </a:prstGeom>
          <a:noFill/>
        </p:spPr>
        <p:txBody>
          <a:bodyPr wrap="square" rtlCol="0">
            <a:spAutoFit/>
          </a:bodyPr>
          <a:lstStyle/>
          <a:p>
            <a:r>
              <a:rPr lang="en-US" sz="2000" dirty="0" smtClean="0"/>
              <a:t>Even though the planets are massive, the stable region is very small so a very small amount of debris affects stability</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err="1" smtClean="0"/>
              <a:t>Kepler</a:t>
            </a:r>
            <a:r>
              <a:rPr lang="en-US" dirty="0" smtClean="0"/>
              <a:t> 36 Origins</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t>Stochastic migration scenarios to account for </a:t>
            </a:r>
            <a:r>
              <a:rPr lang="en-US" dirty="0" err="1" smtClean="0"/>
              <a:t>Kepler</a:t>
            </a:r>
            <a:r>
              <a:rPr lang="en-US" dirty="0" smtClean="0"/>
              <a:t> 36’s origin require </a:t>
            </a:r>
            <a:r>
              <a:rPr lang="en-US" b="1" dirty="0" smtClean="0"/>
              <a:t>fine tuning </a:t>
            </a:r>
            <a:r>
              <a:rPr lang="en-US" dirty="0" smtClean="0"/>
              <a:t>so that planets can bypass 4:3, 5:4, 6:5 resonances and capture into the 7:6 resonance.  Stochastic forcing would pull the system out of resonance unless the gas disk is depleted soon after capture</a:t>
            </a:r>
          </a:p>
          <a:p>
            <a:r>
              <a:rPr lang="en-US" dirty="0" smtClean="0"/>
              <a:t>Encounters with planetary embryos can remove two planets from outer resonances allowing them to end up in adjacent orbits like </a:t>
            </a:r>
            <a:r>
              <a:rPr lang="en-US" dirty="0" err="1" smtClean="0"/>
              <a:t>Kepler</a:t>
            </a:r>
            <a:r>
              <a:rPr lang="en-US" dirty="0" smtClean="0"/>
              <a:t> 36b,c.  Impacts with embryos can have high enough velocity and impact angles that the mantle of a planet could be stripped, leaving behind a high density core.   This scenario </a:t>
            </a:r>
            <a:r>
              <a:rPr lang="en-US" dirty="0" smtClean="0"/>
              <a:t>could </a:t>
            </a:r>
            <a:r>
              <a:rPr lang="en-US" dirty="0" smtClean="0"/>
              <a:t>account for </a:t>
            </a:r>
            <a:r>
              <a:rPr lang="en-US" b="1" dirty="0" smtClean="0"/>
              <a:t>both</a:t>
            </a:r>
            <a:r>
              <a:rPr lang="en-US" dirty="0" smtClean="0"/>
              <a:t> the proximity of the </a:t>
            </a:r>
            <a:r>
              <a:rPr lang="en-US" dirty="0" err="1" smtClean="0"/>
              <a:t>Kepler</a:t>
            </a:r>
            <a:r>
              <a:rPr lang="en-US" dirty="0" smtClean="0"/>
              <a:t> 36 planets and their high density contrast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br>
              <a:rPr lang="en-US" dirty="0" smtClean="0"/>
            </a:br>
            <a:r>
              <a:rPr lang="en-US" dirty="0" smtClean="0"/>
              <a:t>Constraints on planetesimal disks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KOI-730: Less than a Mars mass of planetesimals could have crossed the orbits of planets, otherwise the 4 planet system would be pulled out of resonance, and planet inclinations increased past those observed </a:t>
            </a:r>
          </a:p>
          <a:p>
            <a:pPr>
              <a:buNone/>
            </a:pPr>
            <a:r>
              <a:rPr lang="en-US" dirty="0" smtClean="0">
                <a:sym typeface="Wingdings"/>
              </a:rPr>
              <a:t>	</a:t>
            </a:r>
            <a:r>
              <a:rPr lang="en-US" dirty="0" err="1" smtClean="0">
                <a:sym typeface="Wingdings"/>
              </a:rPr>
              <a:t></a:t>
            </a:r>
            <a:r>
              <a:rPr lang="en-US" dirty="0" smtClean="0">
                <a:sym typeface="Wingdings"/>
              </a:rPr>
              <a:t> A compact </a:t>
            </a:r>
            <a:r>
              <a:rPr lang="en-US" dirty="0" err="1" smtClean="0">
                <a:sym typeface="Wingdings"/>
              </a:rPr>
              <a:t>Kepler</a:t>
            </a:r>
            <a:r>
              <a:rPr lang="en-US" dirty="0" smtClean="0">
                <a:sym typeface="Wingdings"/>
              </a:rPr>
              <a:t> system </a:t>
            </a:r>
            <a:r>
              <a:rPr lang="en-US" b="1" dirty="0" smtClean="0">
                <a:sym typeface="Wingdings"/>
              </a:rPr>
              <a:t>never</a:t>
            </a:r>
            <a:r>
              <a:rPr lang="en-US" dirty="0" smtClean="0">
                <a:sym typeface="Wingdings"/>
              </a:rPr>
              <a:t> interacted with debris after the disk depleted (no solar system shake up)</a:t>
            </a:r>
            <a:endParaRPr lang="en-US" dirty="0" smtClean="0"/>
          </a:p>
          <a:p>
            <a:r>
              <a:rPr lang="en-US" dirty="0" smtClean="0"/>
              <a:t>HR8799: Is near instability, a 1/10</a:t>
            </a:r>
            <a:r>
              <a:rPr lang="en-US" baseline="30000" dirty="0" smtClean="0"/>
              <a:t>th</a:t>
            </a:r>
            <a:r>
              <a:rPr lang="en-US" dirty="0" smtClean="0"/>
              <a:t> of a planet mass can pull the system out of resonance causing it to fall apart  </a:t>
            </a:r>
          </a:p>
          <a:p>
            <a:pPr>
              <a:buNone/>
            </a:pPr>
            <a:r>
              <a:rPr lang="en-US" dirty="0" smtClean="0">
                <a:sym typeface="Wingdings"/>
              </a:rPr>
              <a:t>	</a:t>
            </a:r>
            <a:r>
              <a:rPr lang="en-US" dirty="0" err="1" smtClean="0">
                <a:sym typeface="Wingdings"/>
              </a:rPr>
              <a:t>Its</a:t>
            </a:r>
            <a:r>
              <a:rPr lang="en-US" dirty="0" smtClean="0">
                <a:sym typeface="Wingdings"/>
              </a:rPr>
              <a:t> d</a:t>
            </a:r>
            <a:r>
              <a:rPr lang="en-US" dirty="0" smtClean="0"/>
              <a:t>ebris disk (observed) could be responsible for system’s current location at the edge of stability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1030"/>
            <a:ext cx="8229600" cy="1143000"/>
          </a:xfrm>
        </p:spPr>
        <p:txBody>
          <a:bodyPr>
            <a:normAutofit fontScale="90000"/>
          </a:bodyPr>
          <a:lstStyle/>
          <a:p>
            <a:r>
              <a:rPr lang="en-US" dirty="0" smtClean="0"/>
              <a:t>Not discussed today:</a:t>
            </a:r>
            <a:br>
              <a:rPr lang="en-US" dirty="0" smtClean="0"/>
            </a:br>
            <a:r>
              <a:rPr lang="en-US" dirty="0" smtClean="0"/>
              <a:t>Pulling things out of resonance</a:t>
            </a:r>
            <a:endParaRPr lang="en-US" dirty="0"/>
          </a:p>
        </p:txBody>
      </p:sp>
      <p:sp>
        <p:nvSpPr>
          <p:cNvPr id="3" name="Content Placeholder 2"/>
          <p:cNvSpPr>
            <a:spLocks noGrp="1"/>
          </p:cNvSpPr>
          <p:nvPr>
            <p:ph idx="1"/>
          </p:nvPr>
        </p:nvSpPr>
        <p:spPr>
          <a:xfrm>
            <a:off x="863600" y="1600200"/>
            <a:ext cx="7433733" cy="4525963"/>
          </a:xfrm>
        </p:spPr>
        <p:txBody>
          <a:bodyPr/>
          <a:lstStyle/>
          <a:p>
            <a:pPr>
              <a:buNone/>
            </a:pPr>
            <a:endParaRPr lang="en-US" dirty="0" smtClean="0"/>
          </a:p>
          <a:p>
            <a:r>
              <a:rPr lang="en-US" dirty="0" smtClean="0"/>
              <a:t>Tidal force eccentricity damping (</a:t>
            </a:r>
            <a:r>
              <a:rPr lang="en-US" dirty="0" err="1" smtClean="0"/>
              <a:t>Lithwick</a:t>
            </a:r>
            <a:r>
              <a:rPr lang="en-US" dirty="0" smtClean="0"/>
              <a:t>, Wu, </a:t>
            </a:r>
            <a:r>
              <a:rPr lang="en-US" dirty="0" err="1" smtClean="0"/>
              <a:t>Batygin</a:t>
            </a:r>
            <a:r>
              <a:rPr lang="en-US" dirty="0" smtClean="0"/>
              <a:t>)  </a:t>
            </a:r>
          </a:p>
          <a:p>
            <a:r>
              <a:rPr lang="en-US" dirty="0" smtClean="0"/>
              <a:t>However, pair period distributions not strongly dependent on semi-major axis!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Kepler</a:t>
            </a:r>
            <a:r>
              <a:rPr lang="en-US" dirty="0" smtClean="0"/>
              <a:t> Multiple planet systems</a:t>
            </a:r>
            <a:endParaRPr lang="en-US" dirty="0"/>
          </a:p>
        </p:txBody>
      </p:sp>
      <p:sp>
        <p:nvSpPr>
          <p:cNvPr id="3" name="Content Placeholder 2"/>
          <p:cNvSpPr>
            <a:spLocks noGrp="1"/>
          </p:cNvSpPr>
          <p:nvPr>
            <p:ph idx="1"/>
          </p:nvPr>
        </p:nvSpPr>
        <p:spPr>
          <a:xfrm>
            <a:off x="457200" y="1417639"/>
            <a:ext cx="8229600" cy="2844498"/>
          </a:xfrm>
        </p:spPr>
        <p:txBody>
          <a:bodyPr>
            <a:normAutofit fontScale="85000" lnSpcReduction="20000"/>
          </a:bodyPr>
          <a:lstStyle/>
          <a:p>
            <a:r>
              <a:rPr lang="en-US" dirty="0" smtClean="0"/>
              <a:t>Lower planet masses than Doppler (radial velocity discovered) planets</a:t>
            </a:r>
          </a:p>
          <a:p>
            <a:r>
              <a:rPr lang="en-US" dirty="0" smtClean="0"/>
              <a:t>closely packed, short periods, compact systems</a:t>
            </a:r>
          </a:p>
          <a:p>
            <a:r>
              <a:rPr lang="en-US" dirty="0" smtClean="0"/>
              <a:t>nearly circular orbits</a:t>
            </a:r>
          </a:p>
          <a:p>
            <a:r>
              <a:rPr lang="en-US" dirty="0" smtClean="0"/>
              <a:t>low inclinations </a:t>
            </a:r>
          </a:p>
          <a:p>
            <a:r>
              <a:rPr lang="en-US" dirty="0" smtClean="0"/>
              <a:t>Statistically significant number of planet pairs </a:t>
            </a:r>
            <a:r>
              <a:rPr lang="en-US" i="1" dirty="0" smtClean="0"/>
              <a:t>near or in</a:t>
            </a:r>
            <a:r>
              <a:rPr lang="en-US" dirty="0" smtClean="0"/>
              <a:t> resonance </a:t>
            </a:r>
          </a:p>
          <a:p>
            <a:endParaRPr lang="en-US" dirty="0"/>
          </a:p>
        </p:txBody>
      </p:sp>
      <p:grpSp>
        <p:nvGrpSpPr>
          <p:cNvPr id="7" name="Group 6"/>
          <p:cNvGrpSpPr/>
          <p:nvPr/>
        </p:nvGrpSpPr>
        <p:grpSpPr>
          <a:xfrm>
            <a:off x="731538" y="4126673"/>
            <a:ext cx="7429451" cy="2333508"/>
            <a:chOff x="731538" y="4262137"/>
            <a:chExt cx="7429451" cy="2333508"/>
          </a:xfrm>
        </p:grpSpPr>
        <p:pic>
          <p:nvPicPr>
            <p:cNvPr id="4" name="Picture 3" descr="Screen Shot 2013-03-26 at 10.34.10 AM.png"/>
            <p:cNvPicPr>
              <a:picLocks noChangeAspect="1"/>
            </p:cNvPicPr>
            <p:nvPr/>
          </p:nvPicPr>
          <p:blipFill>
            <a:blip r:embed="rId2"/>
            <a:srcRect l="3478" t="10693" r="2319" b="3564"/>
            <a:stretch>
              <a:fillRect/>
            </a:stretch>
          </p:blipFill>
          <p:spPr>
            <a:xfrm>
              <a:off x="731538" y="4262137"/>
              <a:ext cx="7429451" cy="2199641"/>
            </a:xfrm>
            <a:prstGeom prst="rect">
              <a:avLst/>
            </a:prstGeom>
          </p:spPr>
        </p:pic>
        <p:sp>
          <p:nvSpPr>
            <p:cNvPr id="5" name="TextBox 4"/>
            <p:cNvSpPr txBox="1"/>
            <p:nvPr/>
          </p:nvSpPr>
          <p:spPr>
            <a:xfrm>
              <a:off x="3663338" y="4293789"/>
              <a:ext cx="4193730" cy="646331"/>
            </a:xfrm>
            <a:prstGeom prst="rect">
              <a:avLst/>
            </a:prstGeom>
            <a:noFill/>
          </p:spPr>
          <p:txBody>
            <a:bodyPr wrap="square" rtlCol="0">
              <a:spAutoFit/>
            </a:bodyPr>
            <a:lstStyle/>
            <a:p>
              <a:r>
                <a:rPr lang="en-US" dirty="0" err="1" smtClean="0"/>
                <a:t>Kepler</a:t>
              </a:r>
              <a:r>
                <a:rPr lang="en-US" dirty="0" smtClean="0"/>
                <a:t> planet candidate pairs</a:t>
              </a:r>
            </a:p>
            <a:p>
              <a:r>
                <a:rPr lang="en-US" dirty="0" smtClean="0"/>
                <a:t> (</a:t>
              </a:r>
              <a:r>
                <a:rPr lang="en-US" dirty="0" err="1" smtClean="0"/>
                <a:t>Fabrycky</a:t>
              </a:r>
              <a:r>
                <a:rPr lang="en-US" dirty="0" smtClean="0"/>
                <a:t> et al. </a:t>
              </a:r>
              <a:r>
                <a:rPr lang="en-US" dirty="0" err="1" smtClean="0"/>
                <a:t>astroph</a:t>
              </a:r>
              <a:r>
                <a:rPr lang="en-US" dirty="0" smtClean="0"/>
                <a:t> 2012)</a:t>
              </a:r>
              <a:endParaRPr lang="en-US" dirty="0"/>
            </a:p>
          </p:txBody>
        </p:sp>
        <p:sp>
          <p:nvSpPr>
            <p:cNvPr id="6" name="TextBox 5"/>
            <p:cNvSpPr txBox="1"/>
            <p:nvPr/>
          </p:nvSpPr>
          <p:spPr>
            <a:xfrm>
              <a:off x="3860781" y="6226313"/>
              <a:ext cx="1507086" cy="369332"/>
            </a:xfrm>
            <a:prstGeom prst="rect">
              <a:avLst/>
            </a:prstGeom>
            <a:solidFill>
              <a:schemeClr val="bg1"/>
            </a:solidFill>
          </p:spPr>
          <p:txBody>
            <a:bodyPr wrap="square" rtlCol="0">
              <a:spAutoFit/>
            </a:bodyPr>
            <a:lstStyle/>
            <a:p>
              <a:r>
                <a:rPr lang="en-US" dirty="0" smtClean="0"/>
                <a:t>period ratio</a:t>
              </a:r>
              <a:endParaRPr lang="en-US" dirty="0"/>
            </a:p>
          </p:txBody>
        </p:sp>
      </p:grpSp>
      <p:sp>
        <p:nvSpPr>
          <p:cNvPr id="8" name="TextBox 7"/>
          <p:cNvSpPr txBox="1"/>
          <p:nvPr/>
        </p:nvSpPr>
        <p:spPr>
          <a:xfrm rot="16200000">
            <a:off x="-609482" y="4538099"/>
            <a:ext cx="2489201" cy="369332"/>
          </a:xfrm>
          <a:prstGeom prst="rect">
            <a:avLst/>
          </a:prstGeom>
          <a:noFill/>
        </p:spPr>
        <p:txBody>
          <a:bodyPr wrap="square" rtlCol="0">
            <a:spAutoFit/>
          </a:bodyPr>
          <a:lstStyle/>
          <a:p>
            <a:r>
              <a:rPr lang="en-US" dirty="0" smtClean="0"/>
              <a:t>number of pairs</a:t>
            </a:r>
            <a:endParaRPr lang="en-US" dirty="0"/>
          </a:p>
        </p:txBody>
      </p:sp>
      <p:cxnSp>
        <p:nvCxnSpPr>
          <p:cNvPr id="10" name="Straight Arrow Connector 9"/>
          <p:cNvCxnSpPr/>
          <p:nvPr/>
        </p:nvCxnSpPr>
        <p:spPr>
          <a:xfrm rot="16200000" flipH="1">
            <a:off x="1308917" y="5633749"/>
            <a:ext cx="548699" cy="1185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resonance</a:t>
            </a:r>
            <a:endParaRPr lang="en-US" dirty="0"/>
          </a:p>
        </p:txBody>
      </p:sp>
      <p:sp>
        <p:nvSpPr>
          <p:cNvPr id="3" name="Content Placeholder 2"/>
          <p:cNvSpPr>
            <a:spLocks noGrp="1"/>
          </p:cNvSpPr>
          <p:nvPr>
            <p:ph idx="1"/>
          </p:nvPr>
        </p:nvSpPr>
        <p:spPr>
          <a:xfrm>
            <a:off x="457200" y="1600200"/>
            <a:ext cx="8229600" cy="905933"/>
          </a:xfrm>
        </p:spPr>
        <p:txBody>
          <a:bodyPr>
            <a:normAutofit fontScale="92500" lnSpcReduction="20000"/>
          </a:bodyPr>
          <a:lstStyle/>
          <a:p>
            <a:pPr indent="-4763">
              <a:buNone/>
            </a:pPr>
            <a:r>
              <a:rPr lang="en-US" dirty="0" smtClean="0"/>
              <a:t>The ratio of orbital periods of two bodies are nearly equal to a ratio of small integers  </a:t>
            </a:r>
            <a:endParaRPr lang="en-US" dirty="0"/>
          </a:p>
        </p:txBody>
      </p:sp>
      <p:pic>
        <p:nvPicPr>
          <p:cNvPr id="4" name="Picture 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371602" y="2853794"/>
            <a:ext cx="1824567" cy="405459"/>
          </a:xfrm>
          <a:prstGeom prst="rect">
            <a:avLst/>
          </a:prstGeom>
        </p:spPr>
      </p:pic>
      <p:pic>
        <p:nvPicPr>
          <p:cNvPr id="5" name="Picture 4" descr="Galilean_moon_Laplace_resonance_animation.gif"/>
          <p:cNvPicPr>
            <a:picLocks noChangeAspect="1"/>
          </p:cNvPicPr>
          <p:nvPr/>
        </p:nvPicPr>
        <p:blipFill>
          <a:blip r:embed="rId4"/>
          <a:stretch>
            <a:fillRect/>
          </a:stretch>
        </p:blipFill>
        <p:spPr>
          <a:xfrm>
            <a:off x="3778250" y="2599799"/>
            <a:ext cx="4635500" cy="31115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066807" y="4707448"/>
            <a:ext cx="2062483" cy="474134"/>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1050410" y="5677433"/>
            <a:ext cx="3622049" cy="393701"/>
          </a:xfrm>
          <a:prstGeom prst="rect">
            <a:avLst/>
          </a:prstGeom>
        </p:spPr>
      </p:pic>
      <p:sp>
        <p:nvSpPr>
          <p:cNvPr id="8" name="TextBox 7"/>
          <p:cNvSpPr txBox="1"/>
          <p:nvPr/>
        </p:nvSpPr>
        <p:spPr>
          <a:xfrm>
            <a:off x="897466" y="3891787"/>
            <a:ext cx="2607733" cy="707886"/>
          </a:xfrm>
          <a:prstGeom prst="rect">
            <a:avLst/>
          </a:prstGeom>
          <a:noFill/>
        </p:spPr>
        <p:txBody>
          <a:bodyPr wrap="square" rtlCol="0">
            <a:spAutoFit/>
          </a:bodyPr>
          <a:lstStyle/>
          <a:p>
            <a:r>
              <a:rPr lang="en-US" sz="2000" dirty="0" smtClean="0"/>
              <a:t>using mean motions (angular rotation rates)  </a:t>
            </a:r>
            <a:endParaRPr lang="en-US" sz="2000" dirty="0"/>
          </a:p>
        </p:txBody>
      </p:sp>
      <p:sp>
        <p:nvSpPr>
          <p:cNvPr id="9" name="TextBox 8"/>
          <p:cNvSpPr txBox="1"/>
          <p:nvPr/>
        </p:nvSpPr>
        <p:spPr>
          <a:xfrm>
            <a:off x="863600" y="5232381"/>
            <a:ext cx="3876591" cy="400110"/>
          </a:xfrm>
          <a:prstGeom prst="rect">
            <a:avLst/>
          </a:prstGeom>
          <a:noFill/>
        </p:spPr>
        <p:txBody>
          <a:bodyPr wrap="square" rtlCol="0">
            <a:spAutoFit/>
          </a:bodyPr>
          <a:lstStyle/>
          <a:p>
            <a:r>
              <a:rPr lang="en-US" sz="2000" dirty="0" smtClean="0"/>
              <a:t>integrating to give a </a:t>
            </a:r>
            <a:r>
              <a:rPr lang="en-US" sz="2000" b="1" dirty="0" smtClean="0"/>
              <a:t>resonant angle</a:t>
            </a:r>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unique and very different multiple planet 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Kepler</a:t>
            </a:r>
            <a:r>
              <a:rPr lang="en-US" dirty="0" smtClean="0"/>
              <a:t> 36 </a:t>
            </a:r>
          </a:p>
          <a:p>
            <a:pPr lvl="1"/>
            <a:r>
              <a:rPr lang="en-US" dirty="0" smtClean="0"/>
              <a:t>two transiting super-Earth planets in nearby orbits, near the 7:6 resonance and with extreme density contrast around a solar mass </a:t>
            </a:r>
            <a:r>
              <a:rPr lang="en-US" dirty="0" err="1" smtClean="0"/>
              <a:t>subgiant</a:t>
            </a:r>
            <a:endParaRPr lang="en-US" dirty="0" smtClean="0"/>
          </a:p>
          <a:p>
            <a:r>
              <a:rPr lang="en-US" dirty="0" smtClean="0"/>
              <a:t>HR 8799  (discovered via optical imaging)</a:t>
            </a:r>
          </a:p>
          <a:p>
            <a:pPr lvl="1"/>
            <a:r>
              <a:rPr lang="en-US" dirty="0" smtClean="0"/>
              <a:t>4 massive super-Jovian planets, with a debris disk in a young system around an A star, 3 planets in a chain of mean motion resonances 4:2:1</a:t>
            </a:r>
          </a:p>
          <a:p>
            <a:r>
              <a:rPr lang="en-US" dirty="0" smtClean="0"/>
              <a:t>KOI 730  (</a:t>
            </a:r>
            <a:r>
              <a:rPr lang="en-US" dirty="0" err="1" smtClean="0"/>
              <a:t>Kepler</a:t>
            </a:r>
            <a:r>
              <a:rPr lang="en-US" dirty="0" smtClean="0"/>
              <a:t> candidate system)</a:t>
            </a:r>
          </a:p>
          <a:p>
            <a:pPr lvl="1"/>
            <a:r>
              <a:rPr lang="en-US" dirty="0" smtClean="0"/>
              <a:t>4 transiting super-Earth planets in a chain of mean motion resonances around a Solar type star, 8:6:4:3 commensurability</a:t>
            </a:r>
          </a:p>
          <a:p>
            <a:pPr lvl="1">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20121</TotalTime>
  <Words>3784</Words>
  <Application>Microsoft Macintosh PowerPoint</Application>
  <PresentationFormat>On-screen Show (4:3)</PresentationFormat>
  <Paragraphs>446</Paragraphs>
  <Slides>64</Slides>
  <Notes>0</Notes>
  <HiddenSlides>0</HiddenSlides>
  <MMClips>1</MMClips>
  <ScaleCrop>false</ScaleCrop>
  <HeadingPairs>
    <vt:vector size="4" baseType="variant">
      <vt:variant>
        <vt:lpstr>Design Template</vt:lpstr>
      </vt:variant>
      <vt:variant>
        <vt:i4>1</vt:i4>
      </vt:variant>
      <vt:variant>
        <vt:lpstr>Slide Titles</vt:lpstr>
      </vt:variant>
      <vt:variant>
        <vt:i4>64</vt:i4>
      </vt:variant>
    </vt:vector>
  </HeadingPairs>
  <TitlesOfParts>
    <vt:vector size="65" baseType="lpstr">
      <vt:lpstr>Office Theme</vt:lpstr>
      <vt:lpstr>Origin Scenarios for Multiple Planet Systems</vt:lpstr>
      <vt:lpstr>Conjunctions between Kep 36 planets </vt:lpstr>
      <vt:lpstr>In collaboration with</vt:lpstr>
      <vt:lpstr>Kepler Observatory Search for Planetary Transits  in Light-curves</vt:lpstr>
      <vt:lpstr>Slide 5</vt:lpstr>
      <vt:lpstr>Slide 6</vt:lpstr>
      <vt:lpstr>The Kepler Multiple planet systems</vt:lpstr>
      <vt:lpstr>Orbital resonance</vt:lpstr>
      <vt:lpstr>Three unique and very different multiple planet systems</vt:lpstr>
      <vt:lpstr>What do the resonant systems tell us about planetary system formation and evolution?</vt:lpstr>
      <vt:lpstr>Transit Timing Variations</vt:lpstr>
      <vt:lpstr>Transit timing variations  in the Kepler 36 system</vt:lpstr>
      <vt:lpstr>Mass Radius relation of Kepler planets</vt:lpstr>
      <vt:lpstr>Larger sample TTV planet pairs</vt:lpstr>
      <vt:lpstr>Kepler 36 system</vt:lpstr>
      <vt:lpstr>Quantities in the Kepler 36 system</vt:lpstr>
      <vt:lpstr>Problems with in-situ formation </vt:lpstr>
      <vt:lpstr>Planetary Migration Scenarios</vt:lpstr>
      <vt:lpstr>Migration via Scattering Planetesimals </vt:lpstr>
      <vt:lpstr>Stochastic migration</vt:lpstr>
      <vt:lpstr>Mean motion Resonances</vt:lpstr>
      <vt:lpstr>Dimensional Analysis on the Pendulum</vt:lpstr>
      <vt:lpstr>Sizescales on the Pendulum</vt:lpstr>
      <vt:lpstr>Dimensional analysis on the Andoyer Hamiltonian</vt:lpstr>
      <vt:lpstr>First order Mean motion resonances</vt:lpstr>
      <vt:lpstr>Can the Kepler 36 system be formed with convergent migration?</vt:lpstr>
      <vt:lpstr>Drift rates and Resonant strengths</vt:lpstr>
      <vt:lpstr>Eccentricities and Capture</vt:lpstr>
      <vt:lpstr>Stochastic migration</vt:lpstr>
      <vt:lpstr>Problems with Stochastic migration</vt:lpstr>
      <vt:lpstr>Problems with Stochastic migration</vt:lpstr>
      <vt:lpstr>Collisions are inevitable</vt:lpstr>
      <vt:lpstr>Giant Impact Origin of Mercury</vt:lpstr>
      <vt:lpstr>Geometry of collisions</vt:lpstr>
      <vt:lpstr>Slide 35</vt:lpstr>
      <vt:lpstr>Alternate scenarios/mechanisms for density variations </vt:lpstr>
      <vt:lpstr>Planetary embryos in a disk edge</vt:lpstr>
      <vt:lpstr>Slide 38</vt:lpstr>
      <vt:lpstr>Slide 39</vt:lpstr>
      <vt:lpstr>Slide 40</vt:lpstr>
      <vt:lpstr>Diversity of Simulation Outcomes</vt:lpstr>
      <vt:lpstr>7:5</vt:lpstr>
      <vt:lpstr>Recent Discovery of two systems in the 7:5  James S. Jenkins, &amp; Mikko Tuomi  </vt:lpstr>
      <vt:lpstr>Small inner planet within dust sublimation radius</vt:lpstr>
      <vt:lpstr>Properties of collisions between embryos and planets</vt:lpstr>
      <vt:lpstr>Collision angles</vt:lpstr>
      <vt:lpstr>Kepler 36 and wide range of Kepler planet densities </vt:lpstr>
      <vt:lpstr>Resonant Chains</vt:lpstr>
      <vt:lpstr>Resonant Chains</vt:lpstr>
      <vt:lpstr>KOI 730 system resonant chain</vt:lpstr>
      <vt:lpstr>KOI-730 system</vt:lpstr>
      <vt:lpstr>Finding Initial Conditions Forced migration Capture into 8:6:4:3</vt:lpstr>
      <vt:lpstr>KOI 730 Simulations</vt:lpstr>
      <vt:lpstr>Changes in period ratios</vt:lpstr>
      <vt:lpstr>Slide 55</vt:lpstr>
      <vt:lpstr>Trends seen in the simulations</vt:lpstr>
      <vt:lpstr>HR8799 system</vt:lpstr>
      <vt:lpstr>HR8799 simulations</vt:lpstr>
      <vt:lpstr>Interaction between the HR8799 resonant chain and an external debris disk</vt:lpstr>
      <vt:lpstr>HR 8799 planetary system stability</vt:lpstr>
      <vt:lpstr>HR 8799 planetary system  stability causes</vt:lpstr>
      <vt:lpstr>Summary:  Kepler 36 Origins</vt:lpstr>
      <vt:lpstr>Summary: Constraints on planetesimal disks</vt:lpstr>
      <vt:lpstr>Not discussed today: Pulling things out of resonance</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 Quillen</dc:creator>
  <cp:lastModifiedBy>Alice Quillen</cp:lastModifiedBy>
  <cp:revision>106</cp:revision>
  <cp:lastPrinted>2013-05-02T20:54:36Z</cp:lastPrinted>
  <dcterms:created xsi:type="dcterms:W3CDTF">2013-11-20T14:20:45Z</dcterms:created>
  <dcterms:modified xsi:type="dcterms:W3CDTF">2013-11-20T17:37:08Z</dcterms:modified>
</cp:coreProperties>
</file>