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88" r:id="rId2"/>
    <p:sldId id="271" r:id="rId3"/>
    <p:sldId id="294" r:id="rId4"/>
    <p:sldId id="295" r:id="rId5"/>
    <p:sldId id="296" r:id="rId6"/>
    <p:sldId id="297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81" r:id="rId19"/>
    <p:sldId id="263" r:id="rId20"/>
    <p:sldId id="268" r:id="rId21"/>
    <p:sldId id="272" r:id="rId22"/>
    <p:sldId id="259" r:id="rId23"/>
    <p:sldId id="266" r:id="rId24"/>
    <p:sldId id="258" r:id="rId25"/>
    <p:sldId id="284" r:id="rId26"/>
    <p:sldId id="285" r:id="rId27"/>
    <p:sldId id="260" r:id="rId28"/>
    <p:sldId id="261" r:id="rId29"/>
    <p:sldId id="310" r:id="rId30"/>
    <p:sldId id="262" r:id="rId31"/>
    <p:sldId id="264" r:id="rId32"/>
    <p:sldId id="270" r:id="rId33"/>
    <p:sldId id="275" r:id="rId34"/>
    <p:sldId id="276" r:id="rId35"/>
    <p:sldId id="277" r:id="rId36"/>
    <p:sldId id="286" r:id="rId37"/>
    <p:sldId id="278" r:id="rId38"/>
    <p:sldId id="279" r:id="rId39"/>
    <p:sldId id="265" r:id="rId40"/>
    <p:sldId id="267" r:id="rId41"/>
    <p:sldId id="273" r:id="rId42"/>
    <p:sldId id="311" r:id="rId43"/>
    <p:sldId id="274" r:id="rId44"/>
    <p:sldId id="287" r:id="rId45"/>
    <p:sldId id="280" r:id="rId46"/>
    <p:sldId id="312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BFF79"/>
    <a:srgbClr val="86D926"/>
    <a:srgbClr val="4DE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747" autoAdjust="0"/>
    <p:restoredTop sz="94692" autoAdjust="0"/>
  </p:normalViewPr>
  <p:slideViewPr>
    <p:cSldViewPr snapToGrid="0" snapToObjects="1">
      <p:cViewPr>
        <p:scale>
          <a:sx n="100" d="100"/>
          <a:sy n="100" d="100"/>
        </p:scale>
        <p:origin x="-2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B0E0-FD1A-FE4C-AED5-4C1E1C22E5E5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AFD6-0E7E-C546-8D4E-9FBDC6A6C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B0E0-FD1A-FE4C-AED5-4C1E1C22E5E5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AFD6-0E7E-C546-8D4E-9FBDC6A6C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B0E0-FD1A-FE4C-AED5-4C1E1C22E5E5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AFD6-0E7E-C546-8D4E-9FBDC6A6C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329F5-0736-EC4A-A638-4CBFF3567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B0E0-FD1A-FE4C-AED5-4C1E1C22E5E5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AFD6-0E7E-C546-8D4E-9FBDC6A6C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B0E0-FD1A-FE4C-AED5-4C1E1C22E5E5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AFD6-0E7E-C546-8D4E-9FBDC6A6C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B0E0-FD1A-FE4C-AED5-4C1E1C22E5E5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AFD6-0E7E-C546-8D4E-9FBDC6A6C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B0E0-FD1A-FE4C-AED5-4C1E1C22E5E5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AFD6-0E7E-C546-8D4E-9FBDC6A6C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B0E0-FD1A-FE4C-AED5-4C1E1C22E5E5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AFD6-0E7E-C546-8D4E-9FBDC6A6C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B0E0-FD1A-FE4C-AED5-4C1E1C22E5E5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AFD6-0E7E-C546-8D4E-9FBDC6A6C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B0E0-FD1A-FE4C-AED5-4C1E1C22E5E5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AFD6-0E7E-C546-8D4E-9FBDC6A6C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B0E0-FD1A-FE4C-AED5-4C1E1C22E5E5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AFD6-0E7E-C546-8D4E-9FBDC6A6C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7B0E0-FD1A-FE4C-AED5-4C1E1C22E5E5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6AFD6-0E7E-C546-8D4E-9FBDC6A6C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video" Target="file://localhost/Users/aquillen/Documents/Talks/movies/ivan_peanut_movie_gS0_xyz_sideon.mov" TargetMode="External"/><Relationship Id="rId2" Type="http://schemas.openxmlformats.org/officeDocument/2006/relationships/video" Target="file://localhost/Users/aquillen/Documents/Talks/movies/ivan_peanut_movie_gSa_xyz_edgeon.m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df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df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df"/><Relationship Id="rId8" Type="http://schemas.openxmlformats.org/officeDocument/2006/relationships/image" Target="../media/image47.png"/><Relationship Id="rId9" Type="http://schemas.openxmlformats.org/officeDocument/2006/relationships/image" Target="../media/image48.pdf"/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d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df"/><Relationship Id="rId5" Type="http://schemas.openxmlformats.org/officeDocument/2006/relationships/image" Target="../media/image53.png"/><Relationship Id="rId6" Type="http://schemas.openxmlformats.org/officeDocument/2006/relationships/image" Target="../media/image54.pdf"/><Relationship Id="rId7" Type="http://schemas.openxmlformats.org/officeDocument/2006/relationships/image" Target="../media/image55.png"/><Relationship Id="rId8" Type="http://schemas.openxmlformats.org/officeDocument/2006/relationships/image" Target="../media/image56.pdf"/><Relationship Id="rId9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pd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0.pdf"/><Relationship Id="rId5" Type="http://schemas.openxmlformats.org/officeDocument/2006/relationships/image" Target="../media/image51.png"/><Relationship Id="rId6" Type="http://schemas.openxmlformats.org/officeDocument/2006/relationships/image" Target="../media/image60.pdf"/><Relationship Id="rId7" Type="http://schemas.openxmlformats.org/officeDocument/2006/relationships/image" Target="../media/image61.png"/><Relationship Id="rId8" Type="http://schemas.openxmlformats.org/officeDocument/2006/relationships/image" Target="../media/image62.pdf"/><Relationship Id="rId9" Type="http://schemas.openxmlformats.org/officeDocument/2006/relationships/image" Target="../media/image63.png"/><Relationship Id="rId10" Type="http://schemas.openxmlformats.org/officeDocument/2006/relationships/image" Target="../media/image64.pdf"/><Relationship Id="rId11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d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6.pdf"/><Relationship Id="rId3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66.pdf"/><Relationship Id="rId5" Type="http://schemas.openxmlformats.org/officeDocument/2006/relationships/image" Target="../media/image67.png"/><Relationship Id="rId6" Type="http://schemas.openxmlformats.org/officeDocument/2006/relationships/image" Target="../media/image69.pdf"/><Relationship Id="rId7" Type="http://schemas.openxmlformats.org/officeDocument/2006/relationships/image" Target="../media/image70.png"/><Relationship Id="rId8" Type="http://schemas.openxmlformats.org/officeDocument/2006/relationships/image" Target="../media/image71.pdf"/><Relationship Id="rId9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73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df"/><Relationship Id="rId3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79.pdf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d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5" Type="http://schemas.openxmlformats.org/officeDocument/2006/relationships/image" Target="../media/image10.pdf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df"/><Relationship Id="rId5" Type="http://schemas.openxmlformats.org/officeDocument/2006/relationships/image" Target="../media/image87.png"/><Relationship Id="rId6" Type="http://schemas.openxmlformats.org/officeDocument/2006/relationships/image" Target="../media/image88.pdf"/><Relationship Id="rId7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pd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6179" y="176794"/>
            <a:ext cx="4446173" cy="2009571"/>
          </a:xfrm>
        </p:spPr>
        <p:txBody>
          <a:bodyPr>
            <a:normAutofit/>
          </a:bodyPr>
          <a:lstStyle/>
          <a:p>
            <a:pPr lvl="0" algn="l">
              <a:lnSpc>
                <a:spcPts val="3600"/>
              </a:lnSpc>
            </a:pPr>
            <a:r>
              <a:rPr lang="en-US" sz="3600" i="1" dirty="0" smtClean="0">
                <a:solidFill>
                  <a:srgbClr val="FF0000"/>
                </a:solidFill>
                <a:effectLst>
                  <a:glow rad="25400">
                    <a:srgbClr val="FFFF00">
                      <a:alpha val="41000"/>
                    </a:srgbClr>
                  </a:glow>
                </a:effectLst>
              </a:rPr>
              <a:t>Resonance Heating </a:t>
            </a:r>
            <a:r>
              <a:rPr lang="en-US" sz="3600" i="1" dirty="0" smtClean="0">
                <a:solidFill>
                  <a:srgbClr val="FF0000"/>
                </a:solidFill>
                <a:effectLst>
                  <a:glow rad="25400">
                    <a:srgbClr val="FFFF00">
                      <a:alpha val="41000"/>
                    </a:srgbClr>
                  </a:glow>
                </a:effectLst>
              </a:rPr>
              <a:t/>
            </a:r>
            <a:br>
              <a:rPr lang="en-US" sz="3600" i="1" dirty="0" smtClean="0">
                <a:solidFill>
                  <a:srgbClr val="FF0000"/>
                </a:solidFill>
                <a:effectLst>
                  <a:glow rad="25400">
                    <a:srgbClr val="FFFF00">
                      <a:alpha val="41000"/>
                    </a:srgbClr>
                  </a:glow>
                </a:effectLst>
              </a:rPr>
            </a:br>
            <a:r>
              <a:rPr lang="en-US" sz="3600" i="1" dirty="0" smtClean="0">
                <a:solidFill>
                  <a:srgbClr val="FF0000"/>
                </a:solidFill>
                <a:effectLst>
                  <a:glow rad="25400">
                    <a:srgbClr val="FFFF00">
                      <a:alpha val="41000"/>
                    </a:srgbClr>
                  </a:glow>
                </a:effectLst>
              </a:rPr>
              <a:t>Model </a:t>
            </a:r>
            <a:r>
              <a:rPr lang="en-US" sz="3600" i="1" dirty="0" smtClean="0">
                <a:solidFill>
                  <a:srgbClr val="FF0000"/>
                </a:solidFill>
                <a:effectLst>
                  <a:glow rad="25400">
                    <a:srgbClr val="FFFF00">
                      <a:alpha val="41000"/>
                    </a:srgbClr>
                  </a:glow>
                </a:effectLst>
              </a:rPr>
              <a:t>for</a:t>
            </a:r>
            <a:r>
              <a:rPr lang="en-US" sz="3600" i="1" dirty="0" smtClean="0">
                <a:solidFill>
                  <a:srgbClr val="FF0000"/>
                </a:solidFill>
                <a:effectLst>
                  <a:glow rad="25400">
                    <a:srgbClr val="FFFF00">
                      <a:alpha val="41000"/>
                    </a:srgbClr>
                  </a:glow>
                </a:effectLst>
              </a:rPr>
              <a:t/>
            </a:r>
            <a:br>
              <a:rPr lang="en-US" sz="3600" i="1" dirty="0" smtClean="0">
                <a:solidFill>
                  <a:srgbClr val="FF0000"/>
                </a:solidFill>
                <a:effectLst>
                  <a:glow rad="25400">
                    <a:srgbClr val="FFFF00">
                      <a:alpha val="41000"/>
                    </a:srgbClr>
                  </a:glow>
                </a:effectLst>
              </a:rPr>
            </a:br>
            <a:r>
              <a:rPr lang="en-US" sz="3600" i="1" dirty="0" smtClean="0">
                <a:solidFill>
                  <a:srgbClr val="FF0000"/>
                </a:solidFill>
                <a:effectLst>
                  <a:glow rad="25400">
                    <a:srgbClr val="FFFF00">
                      <a:alpha val="41000"/>
                    </a:srgbClr>
                  </a:glow>
                </a:effectLst>
              </a:rPr>
              <a:t>Peanut</a:t>
            </a:r>
            <a:r>
              <a:rPr lang="en-US" sz="3600" i="1" dirty="0" smtClean="0">
                <a:solidFill>
                  <a:srgbClr val="FF0000"/>
                </a:solidFill>
                <a:effectLst>
                  <a:glow rad="25400">
                    <a:srgbClr val="FFFF00">
                      <a:alpha val="41000"/>
                    </a:srgbClr>
                  </a:glow>
                </a:effectLst>
              </a:rPr>
              <a:t>- shaped bars</a:t>
            </a:r>
            <a:endParaRPr lang="en-US" sz="4000" i="1" dirty="0">
              <a:solidFill>
                <a:srgbClr val="FF0000"/>
              </a:solidFill>
              <a:effectLst>
                <a:glow rad="25400">
                  <a:srgbClr val="FFFF00">
                    <a:alpha val="41000"/>
                  </a:srgbClr>
                </a:glo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06179" y="553918"/>
            <a:ext cx="482781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2484" y="627181"/>
            <a:ext cx="3052762" cy="2074862"/>
            <a:chOff x="4833400" y="458497"/>
            <a:chExt cx="3052762" cy="2074862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/>
            <a:srcRect r="1433"/>
            <a:stretch>
              <a:fillRect/>
            </a:stretch>
          </p:blipFill>
          <p:spPr>
            <a:xfrm>
              <a:off x="4833400" y="458497"/>
              <a:ext cx="3052762" cy="2074862"/>
            </a:xfrm>
            <a:prstGeom prst="rect">
              <a:avLst/>
            </a:prstGeom>
            <a:ln w="44450"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2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glow rad="25400">
                <a:schemeClr val="accent2">
                  <a:alpha val="75000"/>
                </a:schemeClr>
              </a:glo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477000" y="631416"/>
              <a:ext cx="1248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NGC 7582</a:t>
              </a:r>
              <a:endParaRPr lang="en-US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02984" y="4140719"/>
            <a:ext cx="6103148" cy="755997"/>
            <a:chOff x="1132288" y="2962890"/>
            <a:chExt cx="7459265" cy="1024437"/>
          </a:xfrm>
        </p:grpSpPr>
        <p:pic>
          <p:nvPicPr>
            <p:cNvPr id="4" name="Picture 3" descr="Screen Shot 2013-09-06 at 1.13.52 PM.png"/>
            <p:cNvPicPr>
              <a:picLocks noChangeAspect="1"/>
            </p:cNvPicPr>
            <p:nvPr/>
          </p:nvPicPr>
          <p:blipFill>
            <a:blip r:embed="rId3"/>
            <a:srcRect l="11077" t="14400" r="1231" b="59657"/>
            <a:stretch>
              <a:fillRect/>
            </a:stretch>
          </p:blipFill>
          <p:spPr>
            <a:xfrm>
              <a:off x="1132288" y="2962890"/>
              <a:ext cx="4459415" cy="1024437"/>
            </a:xfrm>
            <a:prstGeom prst="rect">
              <a:avLst/>
            </a:prstGeom>
          </p:spPr>
        </p:pic>
        <p:pic>
          <p:nvPicPr>
            <p:cNvPr id="11" name="Picture 10" descr="Screen Shot 2013-09-06 at 1.21.26 PM.png"/>
            <p:cNvPicPr>
              <a:picLocks noChangeAspect="1"/>
            </p:cNvPicPr>
            <p:nvPr/>
          </p:nvPicPr>
          <p:blipFill>
            <a:blip r:embed="rId4"/>
            <a:srcRect l="13489" t="16504" r="8431" b="59622"/>
            <a:stretch>
              <a:fillRect/>
            </a:stretch>
          </p:blipFill>
          <p:spPr>
            <a:xfrm>
              <a:off x="5592262" y="2986764"/>
              <a:ext cx="2999291" cy="979395"/>
            </a:xfrm>
            <a:prstGeom prst="rect">
              <a:avLst/>
            </a:prstGeom>
          </p:spPr>
        </p:pic>
      </p:grpSp>
      <p:pic>
        <p:nvPicPr>
          <p:cNvPr id="10" name="Picture 9" descr="Screen Shot 2013-09-03 at 2.49.28 PM.png"/>
          <p:cNvPicPr>
            <a:picLocks noChangeAspect="1"/>
          </p:cNvPicPr>
          <p:nvPr/>
        </p:nvPicPr>
        <p:blipFill>
          <a:blip r:embed="rId5"/>
          <a:srcRect l="977" t="13171" r="1954" b="13171"/>
          <a:stretch>
            <a:fillRect/>
          </a:stretch>
        </p:blipFill>
        <p:spPr>
          <a:xfrm>
            <a:off x="2490251" y="2982975"/>
            <a:ext cx="5683128" cy="959814"/>
          </a:xfrm>
          <a:prstGeom prst="rect">
            <a:avLst/>
          </a:prstGeom>
          <a:ln w="635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6">
                <a:lumMod val="75000"/>
                <a:alpha val="75000"/>
              </a:schemeClr>
            </a:glow>
          </a:effectLst>
        </p:spPr>
      </p:pic>
      <p:pic>
        <p:nvPicPr>
          <p:cNvPr id="13" name="Picture 12" descr="yu.png"/>
          <p:cNvPicPr>
            <a:picLocks noChangeAspect="1"/>
          </p:cNvPicPr>
          <p:nvPr/>
        </p:nvPicPr>
        <p:blipFill>
          <a:blip r:embed="rId6"/>
          <a:srcRect l="8603" t="8603" r="8603" b="8603"/>
          <a:stretch>
            <a:fillRect/>
          </a:stretch>
        </p:blipFill>
        <p:spPr>
          <a:xfrm>
            <a:off x="424379" y="2414966"/>
            <a:ext cx="1951572" cy="1951568"/>
          </a:xfrm>
          <a:prstGeom prst="rect">
            <a:avLst/>
          </a:prstGeom>
          <a:effectLst>
            <a:glow rad="63500">
              <a:srgbClr val="008000">
                <a:alpha val="75000"/>
              </a:srgbClr>
            </a:glow>
            <a:softEdge rad="63500"/>
          </a:effectLst>
        </p:spPr>
      </p:pic>
      <p:sp>
        <p:nvSpPr>
          <p:cNvPr id="15" name="TextBox 14"/>
          <p:cNvSpPr txBox="1"/>
          <p:nvPr/>
        </p:nvSpPr>
        <p:spPr>
          <a:xfrm>
            <a:off x="3906179" y="1871639"/>
            <a:ext cx="4152900" cy="976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 smtClean="0">
                <a:solidFill>
                  <a:schemeClr val="bg2"/>
                </a:solidFill>
                <a:effectLst>
                  <a:glow rad="38100">
                    <a:schemeClr val="tx2">
                      <a:lumMod val="40000"/>
                      <a:lumOff val="60000"/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Alice Quillen</a:t>
            </a:r>
          </a:p>
          <a:p>
            <a:pPr>
              <a:lnSpc>
                <a:spcPts val="3500"/>
              </a:lnSpc>
            </a:pPr>
            <a:r>
              <a:rPr lang="en-US" sz="2400" dirty="0" smtClean="0">
                <a:solidFill>
                  <a:schemeClr val="bg2"/>
                </a:solidFill>
                <a:effectLst>
                  <a:glow rad="38100">
                    <a:schemeClr val="tx2">
                      <a:lumMod val="40000"/>
                      <a:lumOff val="60000"/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University of Rochester</a:t>
            </a:r>
            <a:endParaRPr lang="en-US" sz="2400" dirty="0">
              <a:solidFill>
                <a:schemeClr val="bg2"/>
              </a:solidFill>
              <a:effectLst>
                <a:glow rad="38100">
                  <a:schemeClr val="tx2">
                    <a:lumMod val="40000"/>
                    <a:lumOff val="60000"/>
                    <a:alpha val="7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15684" y="4886002"/>
            <a:ext cx="6103148" cy="1175604"/>
            <a:chOff x="1132288" y="4506307"/>
            <a:chExt cx="7459265" cy="1593039"/>
          </a:xfrm>
        </p:grpSpPr>
        <p:pic>
          <p:nvPicPr>
            <p:cNvPr id="17" name="Picture 16" descr="Screen Shot 2013-09-06 at 1.13.52 PM.png"/>
            <p:cNvPicPr>
              <a:picLocks noChangeAspect="1"/>
            </p:cNvPicPr>
            <p:nvPr/>
          </p:nvPicPr>
          <p:blipFill>
            <a:blip r:embed="rId3"/>
            <a:srcRect l="11077" t="53486" r="1231" b="6171"/>
            <a:stretch>
              <a:fillRect/>
            </a:stretch>
          </p:blipFill>
          <p:spPr>
            <a:xfrm>
              <a:off x="1132288" y="4506307"/>
              <a:ext cx="4459415" cy="1593039"/>
            </a:xfrm>
            <a:prstGeom prst="rect">
              <a:avLst/>
            </a:prstGeom>
          </p:spPr>
        </p:pic>
        <p:pic>
          <p:nvPicPr>
            <p:cNvPr id="18" name="Picture 17" descr="Screen Shot 2013-09-06 at 1.21.26 PM.png"/>
            <p:cNvPicPr>
              <a:picLocks noChangeAspect="1"/>
            </p:cNvPicPr>
            <p:nvPr/>
          </p:nvPicPr>
          <p:blipFill>
            <a:blip r:embed="rId4"/>
            <a:srcRect l="13489" t="53639" r="8431" b="8046"/>
            <a:stretch>
              <a:fillRect/>
            </a:stretch>
          </p:blipFill>
          <p:spPr>
            <a:xfrm>
              <a:off x="5592262" y="4510110"/>
              <a:ext cx="2999291" cy="15719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Precision measurements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55800"/>
            <a:ext cx="6070600" cy="41275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err="1" smtClean="0"/>
              <a:t>Lindblad</a:t>
            </a:r>
            <a:r>
              <a:rPr lang="en-US" dirty="0" smtClean="0"/>
              <a:t> resonance is a commensurability</a:t>
            </a:r>
          </a:p>
          <a:p>
            <a:pPr eaLnBrk="1" hangingPunct="1">
              <a:buNone/>
            </a:pPr>
            <a:r>
              <a:rPr lang="en-US" dirty="0" smtClean="0"/>
              <a:t>	Two radial oscillations per orbit in the bar frame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Resonances are narrow (scales with perturbation strength) </a:t>
            </a:r>
          </a:p>
          <a:p>
            <a:pPr lvl="1" eaLnBrk="1" hangingPunct="1">
              <a:buFont typeface="Wingdings" pitchFamily="8" charset="2"/>
              <a:buChar char="à"/>
            </a:pPr>
            <a:r>
              <a:rPr lang="en-US" dirty="0" smtClean="0">
                <a:sym typeface="Wingdings" pitchFamily="8" charset="2"/>
              </a:rPr>
              <a:t>Tight constraints from their location </a:t>
            </a:r>
            <a:endParaRPr lang="en-US" dirty="0" smtClean="0">
              <a:sym typeface="Wingdings" pitchFamily="8" charset="2"/>
            </a:endParaRPr>
          </a:p>
          <a:p>
            <a:pPr marL="457200" lvl="1" indent="0">
              <a:buNone/>
            </a:pPr>
            <a:endParaRPr lang="en-US" dirty="0" smtClean="0">
              <a:sym typeface="Wingdings" pitchFamily="8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itchFamily="8" charset="2"/>
              </a:rPr>
              <a:t>Gardner </a:t>
            </a:r>
            <a:r>
              <a:rPr lang="en-US" dirty="0" smtClean="0">
                <a:sym typeface="Wingdings" pitchFamily="8" charset="2"/>
              </a:rPr>
              <a:t>&amp; Flynn 2010, </a:t>
            </a:r>
            <a:r>
              <a:rPr lang="en-US" dirty="0" err="1" smtClean="0">
                <a:sym typeface="Wingdings" pitchFamily="8" charset="2"/>
              </a:rPr>
              <a:t>Minchev</a:t>
            </a:r>
            <a:r>
              <a:rPr lang="en-US" dirty="0" smtClean="0">
                <a:sym typeface="Wingdings" pitchFamily="8" charset="2"/>
              </a:rPr>
              <a:t> et al. 2007  measured the Bar pattern speed </a:t>
            </a:r>
          </a:p>
          <a:p>
            <a:pPr eaLnBrk="1" hangingPunct="1">
              <a:buFont typeface="Arial" pitchFamily="8" charset="0"/>
              <a:buNone/>
            </a:pPr>
            <a:r>
              <a:rPr lang="en-US" dirty="0" smtClean="0">
                <a:sym typeface="Wingdings" pitchFamily="8" charset="2"/>
              </a:rPr>
              <a:t>	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7652" name="Picture 5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395" y="5486400"/>
            <a:ext cx="34417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819399" y="2870342"/>
            <a:ext cx="2131001" cy="381155"/>
          </a:xfrm>
          <a:prstGeom prst="rect">
            <a:avLst/>
          </a:prstGeom>
        </p:spPr>
      </p:pic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6453210" y="2379654"/>
            <a:ext cx="2220890" cy="2039949"/>
            <a:chOff x="3505200" y="3343229"/>
            <a:chExt cx="3657600" cy="3095042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4572000" y="4666004"/>
              <a:ext cx="1524000" cy="533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505200" y="3581400"/>
              <a:ext cx="3657600" cy="2667000"/>
            </a:xfrm>
            <a:prstGeom prst="ellipse">
              <a:avLst/>
            </a:prstGeom>
            <a:noFill/>
            <a:ln w="66675">
              <a:solidFill>
                <a:schemeClr val="accent6">
                  <a:lumMod val="50000"/>
                  <a:alpha val="75000"/>
                </a:schemeClr>
              </a:solidFill>
              <a:round/>
              <a:headEnd/>
              <a:tailEnd/>
            </a:ln>
            <a:effectLst>
              <a:glow rad="114300">
                <a:schemeClr val="accent6">
                  <a:lumMod val="50000"/>
                  <a:alpha val="58000"/>
                </a:schemeClr>
              </a:glow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4343400" y="3343229"/>
              <a:ext cx="1981200" cy="3095042"/>
            </a:xfrm>
            <a:prstGeom prst="ellipse">
              <a:avLst/>
            </a:prstGeom>
            <a:noFill/>
            <a:ln w="38100">
              <a:solidFill>
                <a:schemeClr val="accent1">
                  <a:alpha val="54000"/>
                </a:schemeClr>
              </a:solidFill>
              <a:round/>
              <a:headEnd/>
              <a:tailEnd/>
            </a:ln>
            <a:effectLst>
              <a:glow rad="101600">
                <a:schemeClr val="tx2">
                  <a:lumMod val="60000"/>
                  <a:lumOff val="40000"/>
                  <a:alpha val="69000"/>
                </a:schemeClr>
              </a:glo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4904595" y="4628057"/>
              <a:ext cx="982346" cy="466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Calibri" pitchFamily="8" charset="0"/>
                </a:rPr>
                <a:t>bar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Location of resonances in different neighborhoods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Inside the solar neighborhood </a:t>
            </a:r>
          </a:p>
          <a:p>
            <a:pPr lvl="1" eaLnBrk="1" hangingPunct="1"/>
            <a:r>
              <a:rPr lang="en-US" dirty="0" smtClean="0"/>
              <a:t> closer to the 2:1 </a:t>
            </a:r>
            <a:r>
              <a:rPr lang="en-US" dirty="0" err="1" smtClean="0"/>
              <a:t>Lindblad</a:t>
            </a:r>
            <a:r>
              <a:rPr lang="en-US" dirty="0" smtClean="0"/>
              <a:t> resonance</a:t>
            </a:r>
          </a:p>
          <a:p>
            <a:pPr eaLnBrk="1" hangingPunct="1"/>
            <a:r>
              <a:rPr lang="en-US" dirty="0" smtClean="0"/>
              <a:t>Outside the solar neighborhood </a:t>
            </a:r>
          </a:p>
          <a:p>
            <a:pPr lvl="1" eaLnBrk="1" hangingPunct="1"/>
            <a:r>
              <a:rPr lang="en-US" dirty="0" smtClean="0"/>
              <a:t> more distant from the resonance</a:t>
            </a:r>
          </a:p>
          <a:p>
            <a:pPr eaLnBrk="1" hangingPunct="1">
              <a:buFont typeface="Arial" pitchFamily="8" charset="0"/>
              <a:buNone/>
            </a:pPr>
            <a:r>
              <a:rPr lang="en-US" dirty="0" err="1" smtClean="0">
                <a:sym typeface="Wingdings" pitchFamily="8" charset="2"/>
              </a:rPr>
              <a:t></a:t>
            </a:r>
            <a:r>
              <a:rPr lang="en-US" dirty="0" smtClean="0">
                <a:sym typeface="Wingdings" pitchFamily="8" charset="2"/>
              </a:rPr>
              <a:t> </a:t>
            </a:r>
            <a:r>
              <a:rPr lang="en-US" dirty="0" smtClean="0"/>
              <a:t>There should be a shift in the location of the gap dividing the Hercules </a:t>
            </a:r>
            <a:r>
              <a:rPr lang="en-US" dirty="0" smtClean="0"/>
              <a:t>stream from the rest of the distribution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660400"/>
            <a:ext cx="5610225" cy="1882775"/>
          </a:xfrm>
        </p:spPr>
        <p:txBody>
          <a:bodyPr/>
          <a:lstStyle/>
          <a:p>
            <a:pPr algn="l" eaLnBrk="1" hangingPunct="1"/>
            <a:r>
              <a:rPr lang="en-US" sz="3600" smtClean="0"/>
              <a:t>Local Velocity Distributions</a:t>
            </a:r>
            <a:br>
              <a:rPr lang="en-US" sz="3600" smtClean="0"/>
            </a:br>
            <a:r>
              <a:rPr lang="en-US" sz="3600" smtClean="0"/>
              <a:t>show a shift in the </a:t>
            </a:r>
            <a:br>
              <a:rPr lang="en-US" sz="3600" smtClean="0"/>
            </a:br>
            <a:r>
              <a:rPr lang="en-US" sz="3600" smtClean="0"/>
              <a:t>location of the gap</a:t>
            </a:r>
          </a:p>
        </p:txBody>
      </p:sp>
      <p:cxnSp>
        <p:nvCxnSpPr>
          <p:cNvPr id="13" name="Straight Connector 12"/>
          <p:cNvCxnSpPr>
            <a:endCxn id="6" idx="3"/>
          </p:cNvCxnSpPr>
          <p:nvPr/>
        </p:nvCxnSpPr>
        <p:spPr>
          <a:xfrm>
            <a:off x="1046163" y="4311650"/>
            <a:ext cx="7383462" cy="1588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88938" y="2624138"/>
            <a:ext cx="8040687" cy="3303587"/>
            <a:chOff x="389354" y="2268881"/>
            <a:chExt cx="8039691" cy="3303547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389354" y="2489010"/>
              <a:ext cx="8039691" cy="3083418"/>
              <a:chOff x="321622" y="1862489"/>
              <a:chExt cx="8039691" cy="3083418"/>
            </a:xfrm>
          </p:grpSpPr>
          <p:pic>
            <p:nvPicPr>
              <p:cNvPr id="29713" name="Picture 5" descr="Screen Shot 2013-05-06 at 12.42.15 PM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02957" y="1882592"/>
                <a:ext cx="7858356" cy="2895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1035909" y="3021880"/>
                <a:ext cx="2458732" cy="1109650"/>
              </a:xfrm>
              <a:prstGeom prst="line">
                <a:avLst/>
              </a:prstGeom>
              <a:ln w="34925">
                <a:solidFill>
                  <a:srgbClr val="008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494641" y="2861545"/>
                <a:ext cx="2444447" cy="1219185"/>
              </a:xfrm>
              <a:prstGeom prst="line">
                <a:avLst/>
              </a:prstGeom>
              <a:ln w="34925">
                <a:solidFill>
                  <a:srgbClr val="008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939088" y="2801221"/>
                <a:ext cx="2374606" cy="1127111"/>
              </a:xfrm>
              <a:prstGeom prst="line">
                <a:avLst/>
              </a:prstGeom>
              <a:ln w="34925">
                <a:solidFill>
                  <a:srgbClr val="008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7" name="Text Box 18"/>
              <p:cNvSpPr txBox="1">
                <a:spLocks noChangeArrowheads="1"/>
              </p:cNvSpPr>
              <p:nvPr/>
            </p:nvSpPr>
            <p:spPr bwMode="auto">
              <a:xfrm>
                <a:off x="5939650" y="4609357"/>
                <a:ext cx="24098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ea typeface="Arial" pitchFamily="8" charset="0"/>
                    <a:cs typeface="Arial" pitchFamily="8" charset="0"/>
                  </a:rPr>
                  <a:t>Radial velocity u</a:t>
                </a:r>
              </a:p>
            </p:txBody>
          </p:sp>
          <p:sp>
            <p:nvSpPr>
              <p:cNvPr id="29718" name="Text Box 18"/>
              <p:cNvSpPr txBox="1">
                <a:spLocks noChangeArrowheads="1"/>
              </p:cNvSpPr>
              <p:nvPr/>
            </p:nvSpPr>
            <p:spPr bwMode="auto">
              <a:xfrm rot="-5400000">
                <a:off x="-715016" y="2899127"/>
                <a:ext cx="24098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ea typeface="Arial" pitchFamily="8" charset="0"/>
                    <a:cs typeface="Arial" pitchFamily="8" charset="0"/>
                  </a:rPr>
                  <a:t>Tangential velocity v</a:t>
                </a:r>
              </a:p>
            </p:txBody>
          </p:sp>
        </p:grpSp>
        <p:sp>
          <p:nvSpPr>
            <p:cNvPr id="29710" name="TextBox 27"/>
            <p:cNvSpPr txBox="1">
              <a:spLocks noChangeArrowheads="1"/>
            </p:cNvSpPr>
            <p:nvPr/>
          </p:nvSpPr>
          <p:spPr bwMode="auto">
            <a:xfrm>
              <a:off x="3810003" y="2268881"/>
              <a:ext cx="20449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pitchFamily="8" charset="0"/>
                </a:rPr>
                <a:t>solar neighborhood</a:t>
              </a:r>
            </a:p>
          </p:txBody>
        </p:sp>
        <p:sp>
          <p:nvSpPr>
            <p:cNvPr id="29711" name="TextBox 28"/>
            <p:cNvSpPr txBox="1">
              <a:spLocks noChangeArrowheads="1"/>
            </p:cNvSpPr>
            <p:nvPr/>
          </p:nvSpPr>
          <p:spPr bwMode="auto">
            <a:xfrm>
              <a:off x="1295400" y="2286000"/>
              <a:ext cx="20449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pitchFamily="8" charset="0"/>
                </a:rPr>
                <a:t>at larger radius</a:t>
              </a:r>
            </a:p>
          </p:txBody>
        </p:sp>
        <p:sp>
          <p:nvSpPr>
            <p:cNvPr id="29712" name="TextBox 29"/>
            <p:cNvSpPr txBox="1">
              <a:spLocks noChangeArrowheads="1"/>
            </p:cNvSpPr>
            <p:nvPr/>
          </p:nvSpPr>
          <p:spPr bwMode="auto">
            <a:xfrm>
              <a:off x="6172200" y="2286000"/>
              <a:ext cx="20449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pitchFamily="8" charset="0"/>
                </a:rPr>
                <a:t>at smaller radius</a:t>
              </a:r>
            </a:p>
          </p:txBody>
        </p:sp>
      </p:grp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054100" y="5468938"/>
            <a:ext cx="313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8" charset="0"/>
              </a:rPr>
              <a:t>RAVE data</a:t>
            </a:r>
          </a:p>
          <a:p>
            <a:r>
              <a:rPr lang="en-US" sz="2000">
                <a:latin typeface="Calibri" pitchFamily="8" charset="0"/>
              </a:rPr>
              <a:t>Antoja et al. (2012)</a:t>
            </a:r>
          </a:p>
        </p:txBody>
      </p:sp>
      <p:pic>
        <p:nvPicPr>
          <p:cNvPr id="29702" name="Picture 30" descr="Screen shot 2011-01-04 at 9.18.49 AM.png"/>
          <p:cNvPicPr>
            <a:picLocks noChangeAspect="1"/>
          </p:cNvPicPr>
          <p:nvPr/>
        </p:nvPicPr>
        <p:blipFill>
          <a:blip r:embed="rId3"/>
          <a:srcRect l="15456" t="14145" r="15456" b="14145"/>
          <a:stretch>
            <a:fillRect/>
          </a:stretch>
        </p:blipFill>
        <p:spPr bwMode="auto">
          <a:xfrm>
            <a:off x="5854700" y="47625"/>
            <a:ext cx="267652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32"/>
          <p:cNvSpPr/>
          <p:nvPr/>
        </p:nvSpPr>
        <p:spPr>
          <a:xfrm>
            <a:off x="7061200" y="271463"/>
            <a:ext cx="377825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61200" y="439738"/>
            <a:ext cx="377825" cy="373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61200" y="576263"/>
            <a:ext cx="377825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endCxn id="29711" idx="0"/>
          </p:cNvCxnSpPr>
          <p:nvPr/>
        </p:nvCxnSpPr>
        <p:spPr>
          <a:xfrm rot="10800000" flipV="1">
            <a:off x="2317750" y="439738"/>
            <a:ext cx="4743450" cy="2201862"/>
          </a:xfrm>
          <a:prstGeom prst="straightConnector1">
            <a:avLst/>
          </a:prstGeom>
          <a:ln>
            <a:solidFill>
              <a:schemeClr val="accent2">
                <a:lumMod val="75000"/>
                <a:alpha val="72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6223000" y="1651000"/>
            <a:ext cx="1828800" cy="152400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9710" idx="0"/>
          </p:cNvCxnSpPr>
          <p:nvPr/>
        </p:nvCxnSpPr>
        <p:spPr>
          <a:xfrm rot="10800000" flipV="1">
            <a:off x="4832350" y="642938"/>
            <a:ext cx="2381250" cy="1981200"/>
          </a:xfrm>
          <a:prstGeom prst="straightConnector1">
            <a:avLst/>
          </a:prstGeom>
          <a:ln>
            <a:solidFill>
              <a:schemeClr val="accent2">
                <a:lumMod val="75000"/>
                <a:alpha val="72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0-20 at 4.27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953" y="1417638"/>
            <a:ext cx="4222345" cy="2794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3D structure of the Milky Way Bulge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100"/>
            <a:ext cx="4185054" cy="2395909"/>
          </a:xfrm>
        </p:spPr>
        <p:txBody>
          <a:bodyPr>
            <a:noAutofit/>
          </a:bodyPr>
          <a:lstStyle/>
          <a:p>
            <a:r>
              <a:rPr lang="en-US" sz="2400" dirty="0" smtClean="0"/>
              <a:t>Photometric surveys of the Galactic bulge</a:t>
            </a:r>
          </a:p>
          <a:p>
            <a:r>
              <a:rPr lang="en-US" sz="2400" dirty="0" err="1" smtClean="0"/>
              <a:t>Deconvolving</a:t>
            </a:r>
            <a:r>
              <a:rPr lang="en-US" sz="2400" dirty="0" smtClean="0"/>
              <a:t> luminosity distributions at different positions on the sky </a:t>
            </a:r>
            <a:endParaRPr lang="en-US" sz="2400" dirty="0"/>
          </a:p>
        </p:txBody>
      </p:sp>
      <p:pic>
        <p:nvPicPr>
          <p:cNvPr id="8" name="Picture 7" descr="Screen Shot 2013-10-20 at 4.29.15 PM.png"/>
          <p:cNvPicPr>
            <a:picLocks noChangeAspect="1"/>
          </p:cNvPicPr>
          <p:nvPr/>
        </p:nvPicPr>
        <p:blipFill>
          <a:blip r:embed="rId3"/>
          <a:srcRect l="48230"/>
          <a:stretch>
            <a:fillRect/>
          </a:stretch>
        </p:blipFill>
        <p:spPr>
          <a:xfrm>
            <a:off x="696775" y="4224709"/>
            <a:ext cx="3183478" cy="1603516"/>
          </a:xfrm>
          <a:prstGeom prst="rect">
            <a:avLst/>
          </a:prstGeom>
        </p:spPr>
      </p:pic>
      <p:pic>
        <p:nvPicPr>
          <p:cNvPr id="9" name="Picture 8" descr="Screen Shot 2013-10-20 at 4.29.31 PM.png"/>
          <p:cNvPicPr>
            <a:picLocks noChangeAspect="1"/>
          </p:cNvPicPr>
          <p:nvPr/>
        </p:nvPicPr>
        <p:blipFill>
          <a:blip r:embed="rId4"/>
          <a:srcRect l="20369"/>
          <a:stretch>
            <a:fillRect/>
          </a:stretch>
        </p:blipFill>
        <p:spPr>
          <a:xfrm>
            <a:off x="3693893" y="4224708"/>
            <a:ext cx="4825880" cy="20116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0100" y="6045200"/>
            <a:ext cx="661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VVV survey (like 2MASS only deeper) </a:t>
            </a:r>
            <a:r>
              <a:rPr lang="en-US" dirty="0" err="1" smtClean="0"/>
              <a:t>Wegg</a:t>
            </a:r>
            <a:r>
              <a:rPr lang="en-US" dirty="0" smtClean="0"/>
              <a:t> &amp; Gerhard 2013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4950" y="4212009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1450" y="5458893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5kpc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-45076" y="5020117"/>
            <a:ext cx="8775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77547" y="3898900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panel at a different latitude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77547" y="4787900"/>
            <a:ext cx="6516304" cy="546100"/>
          </a:xfrm>
          <a:prstGeom prst="line">
            <a:avLst/>
          </a:prstGeom>
          <a:ln w="50800">
            <a:solidFill>
              <a:schemeClr val="accent6">
                <a:lumMod val="20000"/>
                <a:lumOff val="80000"/>
              </a:schemeClr>
            </a:solidFill>
            <a:prstDash val="sysDot"/>
          </a:ln>
          <a:effectLst>
            <a:outerShdw blurRad="40000" dist="45339" dir="5580000" sx="105000" sy="105000" rotWithShape="0">
              <a:schemeClr val="tx2">
                <a:alpha val="27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377547" y="4864100"/>
            <a:ext cx="6668704" cy="469900"/>
          </a:xfrm>
          <a:prstGeom prst="line">
            <a:avLst/>
          </a:prstGeom>
          <a:ln w="50800">
            <a:solidFill>
              <a:schemeClr val="accent6">
                <a:lumMod val="20000"/>
                <a:lumOff val="80000"/>
              </a:schemeClr>
            </a:solidFill>
            <a:prstDash val="sysDot"/>
          </a:ln>
          <a:effectLst>
            <a:outerShdw blurRad="40000" dist="45339" dir="5580000" sx="105000" sy="105000" rotWithShape="0">
              <a:schemeClr val="tx2">
                <a:alpha val="27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88" y="3601176"/>
            <a:ext cx="3311878" cy="279962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Milky Way not only barred but has an X- or peanut-shaped bulge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22300" y="1651000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from the side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4911" y="1097002"/>
            <a:ext cx="25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Models of the Milky Way bulge by </a:t>
            </a:r>
          </a:p>
          <a:p>
            <a:r>
              <a:rPr lang="en-US" dirty="0" err="1" smtClean="0"/>
              <a:t>Wegg</a:t>
            </a:r>
            <a:r>
              <a:rPr lang="en-US" dirty="0" smtClean="0"/>
              <a:t> &amp; Gerhard 2013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972867" y="2222500"/>
            <a:ext cx="4915415" cy="4095272"/>
            <a:chOff x="3998267" y="2463800"/>
            <a:chExt cx="4915415" cy="4095272"/>
          </a:xfrm>
        </p:grpSpPr>
        <p:pic>
          <p:nvPicPr>
            <p:cNvPr id="6" name="Picture 5" descr="Screen Shot 2013-10-20 at 4.50.27 PM.png"/>
            <p:cNvPicPr>
              <a:picLocks noChangeAspect="1"/>
            </p:cNvPicPr>
            <p:nvPr/>
          </p:nvPicPr>
          <p:blipFill>
            <a:blip r:embed="rId2"/>
            <a:srcRect l="8601" b="23226"/>
            <a:stretch>
              <a:fillRect/>
            </a:stretch>
          </p:blipFill>
          <p:spPr>
            <a:xfrm>
              <a:off x="4295890" y="2463800"/>
              <a:ext cx="4617792" cy="389873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06171" y="5143500"/>
              <a:ext cx="11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from above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530600" y="4140200"/>
              <a:ext cx="139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y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kpc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80011" y="6097407"/>
              <a:ext cx="1426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x(kpc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2023" y="338138"/>
            <a:ext cx="5515677" cy="3186839"/>
            <a:chOff x="212023" y="338138"/>
            <a:chExt cx="5515677" cy="3186839"/>
          </a:xfrm>
        </p:grpSpPr>
        <p:pic>
          <p:nvPicPr>
            <p:cNvPr id="4" name="Picture 3" descr="Screen Shot 2013-10-20 at 4.50.53 PM.png"/>
            <p:cNvPicPr>
              <a:picLocks noChangeAspect="1"/>
            </p:cNvPicPr>
            <p:nvPr/>
          </p:nvPicPr>
          <p:blipFill>
            <a:blip r:embed="rId3"/>
            <a:srcRect l="3744" r="4991" b="25780"/>
            <a:stretch>
              <a:fillRect/>
            </a:stretch>
          </p:blipFill>
          <p:spPr>
            <a:xfrm>
              <a:off x="440729" y="338138"/>
              <a:ext cx="5286971" cy="291353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544705" y="3063312"/>
              <a:ext cx="116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x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kpc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130289" y="1422400"/>
              <a:ext cx="1146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z(kpc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24100" y="56777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from the side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100"/>
            <a:ext cx="3797300" cy="5486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Recent photometric surveys (VVV, OGLE III) allow improved mapping of structure of the Milky Way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Discovery</a:t>
            </a:r>
            <a:r>
              <a:rPr lang="en-US" sz="2800" dirty="0" smtClean="0"/>
              <a:t> of X- or peanut shaped bulge in the Galaxy (</a:t>
            </a:r>
            <a:r>
              <a:rPr lang="en-US" sz="2800" dirty="0" err="1" smtClean="0"/>
              <a:t>Nataf</a:t>
            </a:r>
            <a:r>
              <a:rPr lang="en-US" sz="2800" dirty="0" smtClean="0"/>
              <a:t> et al. 2010, Williams &amp; </a:t>
            </a:r>
            <a:r>
              <a:rPr lang="en-US" sz="2800" dirty="0" err="1" smtClean="0"/>
              <a:t>Zoccalli</a:t>
            </a:r>
            <a:r>
              <a:rPr lang="en-US" sz="2800" dirty="0" smtClean="0"/>
              <a:t> 2010)</a:t>
            </a:r>
          </a:p>
          <a:p>
            <a:r>
              <a:rPr lang="en-US" sz="2800" dirty="0" smtClean="0"/>
              <a:t>Use of Red clump as a distance indicator (</a:t>
            </a:r>
            <a:r>
              <a:rPr lang="en-US" sz="2800" dirty="0" err="1" smtClean="0"/>
              <a:t>Stanek</a:t>
            </a:r>
            <a:r>
              <a:rPr lang="en-US" sz="2800" dirty="0" smtClean="0"/>
              <a:t> et al. 1994)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30700" y="1524000"/>
            <a:ext cx="3911600" cy="5029200"/>
            <a:chOff x="4902200" y="1181100"/>
            <a:chExt cx="3911600" cy="5029200"/>
          </a:xfrm>
        </p:grpSpPr>
        <p:pic>
          <p:nvPicPr>
            <p:cNvPr id="4" name="Picture 3" descr="Screen Shot 2013-10-20 at 4.59.56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2200" y="1181100"/>
              <a:ext cx="3911600" cy="5029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34100" y="5257800"/>
              <a:ext cx="195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Bureau et al. 06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0" y="419100"/>
            <a:ext cx="39624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sz="2800" dirty="0" smtClean="0"/>
              <a:t>X- or peanut shaped bulges often seen in edge-on spiral galaxies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48370" y="-76199"/>
            <a:ext cx="8454330" cy="6047591"/>
            <a:chOff x="334070" y="-76199"/>
            <a:chExt cx="8454330" cy="6047591"/>
          </a:xfrm>
        </p:grpSpPr>
        <p:pic>
          <p:nvPicPr>
            <p:cNvPr id="12" name="Picture 11" descr="Screen Shot 2013-10-20 at 5.17.49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161797" y="-583696"/>
              <a:ext cx="5119105" cy="6134100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 rot="2343149">
              <a:off x="334070" y="2679188"/>
              <a:ext cx="5702300" cy="3292204"/>
            </a:xfrm>
            <a:prstGeom prst="ellipse">
              <a:avLst/>
            </a:prstGeom>
            <a:solidFill>
              <a:schemeClr val="tx1"/>
            </a:solidFill>
            <a:effectLst>
              <a:glow>
                <a:schemeClr val="tx1">
                  <a:alpha val="4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  <a:softEdge rad="546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5302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r="1433"/>
          <a:stretch>
            <a:fillRect/>
          </a:stretch>
        </p:blipFill>
        <p:spPr>
          <a:xfrm>
            <a:off x="4415858" y="3530600"/>
            <a:ext cx="3064442" cy="2082800"/>
          </a:xfrm>
        </p:spPr>
      </p:pic>
      <p:sp>
        <p:nvSpPr>
          <p:cNvPr id="13" name="TextBox 12"/>
          <p:cNvSpPr txBox="1"/>
          <p:nvPr/>
        </p:nvSpPr>
        <p:spPr>
          <a:xfrm>
            <a:off x="622299" y="863600"/>
            <a:ext cx="29845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 rare inclined cases both bar and peanut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are seen NGC7582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(Quillen et al. 1997)</a:t>
            </a:r>
          </a:p>
          <a:p>
            <a:endParaRPr lang="en-US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47067" y="863600"/>
            <a:ext cx="4093633" cy="4270895"/>
            <a:chOff x="3932767" y="863600"/>
            <a:chExt cx="4093633" cy="4270895"/>
          </a:xfrm>
        </p:grpSpPr>
        <p:sp>
          <p:nvSpPr>
            <p:cNvPr id="10" name="TextBox 9"/>
            <p:cNvSpPr txBox="1"/>
            <p:nvPr/>
          </p:nvSpPr>
          <p:spPr>
            <a:xfrm>
              <a:off x="3932767" y="863600"/>
              <a:ext cx="250366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NGC 7582</a:t>
              </a:r>
              <a:endPara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05600" y="1048266"/>
              <a:ext cx="132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B band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6139002" y="4160702"/>
              <a:ext cx="194599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4862135" y="3532568"/>
              <a:ext cx="1972432" cy="127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3948879" y="2994284"/>
              <a:ext cx="1937262" cy="126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286500" y="3612634"/>
              <a:ext cx="1003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K band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6901" y="4368800"/>
            <a:ext cx="3857057" cy="1792262"/>
            <a:chOff x="558801" y="4191000"/>
            <a:chExt cx="3857057" cy="1792262"/>
          </a:xfrm>
        </p:grpSpPr>
        <p:pic>
          <p:nvPicPr>
            <p:cNvPr id="18" name="Picture 17" descr="Screen Shot 2013-10-20 at 4.51.19 P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299" y="4196726"/>
              <a:ext cx="3793559" cy="178653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6200000">
              <a:off x="-149801" y="4905328"/>
              <a:ext cx="17865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velocity position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0600" y="4191000"/>
              <a:ext cx="124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isophotes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0600" y="5244068"/>
              <a:ext cx="125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spectrum</a:t>
              </a:r>
              <a:endParaRPr lang="en-US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58558" y="4252555"/>
              <a:ext cx="1257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Bureau ‘98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6901" y="2400300"/>
            <a:ext cx="3619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Velocities measured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spectroscopically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imply that </a:t>
            </a:r>
            <a:r>
              <a:rPr lang="en-US" b="1" dirty="0" smtClean="0">
                <a:solidFill>
                  <a:srgbClr val="FF6600"/>
                </a:solidFill>
              </a:rPr>
              <a:t>all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peanut-shaped galaxies are barred (Martin Bureau’s 98 thesis)</a:t>
            </a:r>
          </a:p>
          <a:p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Peanut shape is a barred galaxy phenomenon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863601"/>
            <a:ext cx="363615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 Buckling Instability</a:t>
            </a:r>
            <a:endParaRPr lang="en-US" dirty="0"/>
          </a:p>
        </p:txBody>
      </p:sp>
      <p:pic>
        <p:nvPicPr>
          <p:cNvPr id="5" name="Picture 4" descr="Screen Shot 2013-09-06 at 1.13.52 PM.png"/>
          <p:cNvPicPr>
            <a:picLocks noChangeAspect="1"/>
          </p:cNvPicPr>
          <p:nvPr/>
        </p:nvPicPr>
        <p:blipFill>
          <a:blip r:embed="rId2"/>
          <a:srcRect r="29538"/>
          <a:stretch>
            <a:fillRect/>
          </a:stretch>
        </p:blipFill>
        <p:spPr>
          <a:xfrm>
            <a:off x="4806819" y="1435101"/>
            <a:ext cx="3661287" cy="4034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4100" y="4787900"/>
            <a:ext cx="3318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Firehose</a:t>
            </a:r>
            <a:r>
              <a:rPr lang="en-US" dirty="0" smtClean="0"/>
              <a:t> instability</a:t>
            </a:r>
          </a:p>
          <a:p>
            <a:r>
              <a:rPr lang="en-US" dirty="0" err="1" smtClean="0"/>
              <a:t>Fridman</a:t>
            </a:r>
            <a:r>
              <a:rPr lang="en-US" dirty="0" smtClean="0"/>
              <a:t>, &amp; </a:t>
            </a:r>
            <a:r>
              <a:rPr lang="en-US" dirty="0" err="1" smtClean="0"/>
              <a:t>Polyachenko</a:t>
            </a:r>
            <a:r>
              <a:rPr lang="en-US" dirty="0" smtClean="0"/>
              <a:t> (1984)</a:t>
            </a:r>
          </a:p>
          <a:p>
            <a:r>
              <a:rPr lang="en-US" dirty="0" err="1" smtClean="0"/>
              <a:t>Raha</a:t>
            </a:r>
            <a:r>
              <a:rPr lang="en-US" dirty="0" smtClean="0"/>
              <a:t> et al. (1991)</a:t>
            </a:r>
            <a:endParaRPr lang="en-US" dirty="0"/>
          </a:p>
        </p:txBody>
      </p:sp>
      <p:pic>
        <p:nvPicPr>
          <p:cNvPr id="8" name="Picture 7" descr="fi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84" y="2431916"/>
            <a:ext cx="4297274" cy="20285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05 at 9.39.1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789" y="1685083"/>
            <a:ext cx="4099211" cy="4519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121" y="381000"/>
            <a:ext cx="377115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3D Orbit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962" y="626408"/>
            <a:ext cx="3474391" cy="244559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Banana shaped periodic orbits </a:t>
            </a:r>
          </a:p>
          <a:p>
            <a:r>
              <a:rPr lang="en-US" sz="2800" dirty="0" smtClean="0"/>
              <a:t>2:1 Vertical resonance</a:t>
            </a:r>
          </a:p>
          <a:p>
            <a:r>
              <a:rPr lang="en-US" sz="2800" dirty="0" err="1" smtClean="0"/>
              <a:t>Combes</a:t>
            </a:r>
            <a:r>
              <a:rPr lang="en-US" sz="2800" dirty="0" smtClean="0"/>
              <a:t> et al</a:t>
            </a:r>
            <a:r>
              <a:rPr lang="en-US" sz="2800" dirty="0" smtClean="0"/>
              <a:t>. 90</a:t>
            </a:r>
            <a:r>
              <a:rPr lang="en-US" sz="2800" dirty="0" smtClean="0"/>
              <a:t>, </a:t>
            </a:r>
            <a:r>
              <a:rPr lang="en-US" sz="2800" dirty="0" err="1" smtClean="0"/>
              <a:t>Pfenniger</a:t>
            </a:r>
            <a:r>
              <a:rPr lang="en-US" sz="2800" dirty="0" smtClean="0"/>
              <a:t> et al. 91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55882" y="6204887"/>
            <a:ext cx="385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Martinez-</a:t>
            </a:r>
            <a:r>
              <a:rPr lang="en-US" dirty="0" err="1" smtClean="0"/>
              <a:t>Valpuesta</a:t>
            </a:r>
            <a:r>
              <a:rPr lang="en-US" dirty="0" smtClean="0"/>
              <a:t> et al. 06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68470" y="1315751"/>
            <a:ext cx="291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periodic orbit families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92947" y="3109902"/>
            <a:ext cx="2806700" cy="3496583"/>
            <a:chOff x="1092947" y="3109902"/>
            <a:chExt cx="2806700" cy="3496583"/>
          </a:xfrm>
        </p:grpSpPr>
        <p:grpSp>
          <p:nvGrpSpPr>
            <p:cNvPr id="11" name="Group 10"/>
            <p:cNvGrpSpPr/>
            <p:nvPr/>
          </p:nvGrpSpPr>
          <p:grpSpPr>
            <a:xfrm>
              <a:off x="1092947" y="3109902"/>
              <a:ext cx="2806700" cy="3496583"/>
              <a:chOff x="1092947" y="3186102"/>
              <a:chExt cx="2806700" cy="349658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092947" y="3186102"/>
                <a:ext cx="2806700" cy="3274020"/>
                <a:chOff x="4730750" y="1198876"/>
                <a:chExt cx="3289300" cy="5247648"/>
              </a:xfrm>
            </p:grpSpPr>
            <p:pic>
              <p:nvPicPr>
                <p:cNvPr id="8" name="Picture 7" descr="Screen Shot 2013-10-21 at 12.24.29 PM.png"/>
                <p:cNvPicPr>
                  <a:picLocks noChangeAspect="1"/>
                </p:cNvPicPr>
                <p:nvPr/>
              </p:nvPicPr>
              <p:blipFill>
                <a:blip r:embed="rId3"/>
                <a:srcRect t="3258" b="3258"/>
                <a:stretch>
                  <a:fillRect/>
                </a:stretch>
              </p:blipFill>
              <p:spPr>
                <a:xfrm>
                  <a:off x="5365750" y="1198876"/>
                  <a:ext cx="2654300" cy="5247648"/>
                </a:xfrm>
                <a:prstGeom prst="rect">
                  <a:avLst/>
                </a:prstGeom>
              </p:spPr>
            </p:pic>
            <p:pic>
              <p:nvPicPr>
                <p:cNvPr id="9" name="Picture 8" descr="Screen Shot 2013-10-21 at 12.24.45 PM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30750" y="1371600"/>
                  <a:ext cx="698500" cy="5029200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/>
              <p:cNvSpPr txBox="1"/>
              <p:nvPr/>
            </p:nvSpPr>
            <p:spPr>
              <a:xfrm>
                <a:off x="1955800" y="6313353"/>
                <a:ext cx="157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Jacobi integral</a:t>
                </a:r>
                <a:endParaRPr lang="en-US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603875" y="5386692"/>
              <a:ext cx="1926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Martinez-</a:t>
              </a:r>
              <a:r>
                <a:rPr lang="en-US" sz="1200" dirty="0" err="1" smtClean="0"/>
                <a:t>Valpuesta</a:t>
              </a:r>
              <a:r>
                <a:rPr lang="en-US" sz="1200" dirty="0" smtClean="0"/>
                <a:t> et al. 06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6008"/>
            <a:ext cx="8146630" cy="645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N-body simulations </a:t>
            </a:r>
            <a:r>
              <a:rPr lang="en-US" sz="4000" dirty="0" smtClean="0"/>
              <a:t>(GALMER database)</a:t>
            </a:r>
            <a:endParaRPr lang="en-US" dirty="0"/>
          </a:p>
        </p:txBody>
      </p:sp>
      <p:pic>
        <p:nvPicPr>
          <p:cNvPr id="6" name="ivan_peanut_movie_gS0_xyz_sideon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7002" y="1021944"/>
            <a:ext cx="4276945" cy="5412672"/>
          </a:xfrm>
          <a:prstGeom prst="rect">
            <a:avLst/>
          </a:prstGeom>
        </p:spPr>
      </p:pic>
      <p:pic>
        <p:nvPicPr>
          <p:cNvPr id="7" name="ivan_peanut_movie_gSa_xyz_edgeon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545863" y="1031192"/>
            <a:ext cx="4286567" cy="538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914" y="1600200"/>
            <a:ext cx="7956886" cy="4525963"/>
          </a:xfrm>
        </p:spPr>
        <p:txBody>
          <a:bodyPr/>
          <a:lstStyle/>
          <a:p>
            <a:r>
              <a:rPr lang="en-US" dirty="0" smtClean="0"/>
              <a:t>Large scale photometric, spectroscopic and proper motion surveys will measure properties of a billion stars in the Galaxy</a:t>
            </a:r>
          </a:p>
          <a:p>
            <a:r>
              <a:rPr lang="en-US" dirty="0" smtClean="0"/>
              <a:t>How do we make precise </a:t>
            </a:r>
            <a:r>
              <a:rPr lang="en-US" dirty="0" smtClean="0"/>
              <a:t>measurements for </a:t>
            </a:r>
            <a:r>
              <a:rPr lang="en-US" dirty="0" smtClean="0"/>
              <a:t>dynamical models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How do we not </a:t>
            </a:r>
            <a:r>
              <a:rPr lang="en-US" dirty="0" smtClean="0"/>
              <a:t>only infer current dynamics but also the </a:t>
            </a:r>
            <a:r>
              <a:rPr lang="en-US" dirty="0" smtClean="0"/>
              <a:t>previous evolution of the Galaxy?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Velocity distributions</a:t>
            </a:r>
            <a:endParaRPr lang="en-US" dirty="0"/>
          </a:p>
        </p:txBody>
      </p:sp>
      <p:pic>
        <p:nvPicPr>
          <p:cNvPr id="3" name="Picture 2" descr="Screen Shot 2013-09-03 at 4.00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9709"/>
            <a:ext cx="8267543" cy="4667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207710" y="3940265"/>
            <a:ext cx="132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 </a:t>
            </a:r>
            <a:r>
              <a:rPr lang="en-US" dirty="0" err="1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14596" y="5952760"/>
            <a:ext cx="337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angular momentum </a:t>
            </a:r>
            <a:r>
              <a:rPr lang="en-US" dirty="0" err="1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85219" y="1232972"/>
            <a:ext cx="116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&lt;0.5 </a:t>
            </a:r>
            <a:r>
              <a:rPr lang="en-US" dirty="0" err="1" smtClean="0">
                <a:solidFill>
                  <a:srgbClr val="FF0000"/>
                </a:solidFill>
              </a:rPr>
              <a:t>kpc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2081" y="5952760"/>
            <a:ext cx="337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angular momentum </a:t>
            </a:r>
            <a:r>
              <a:rPr lang="en-US" dirty="0" err="1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95942" y="1232972"/>
            <a:ext cx="116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&gt;</a:t>
            </a:r>
            <a:r>
              <a:rPr lang="en-US" dirty="0" smtClean="0">
                <a:solidFill>
                  <a:srgbClr val="FF0000"/>
                </a:solidFill>
              </a:rPr>
              <a:t>0.5 </a:t>
            </a:r>
            <a:r>
              <a:rPr lang="en-US" dirty="0" err="1" smtClean="0">
                <a:solidFill>
                  <a:srgbClr val="FF0000"/>
                </a:solidFill>
              </a:rPr>
              <a:t>kpc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439438" y="3766210"/>
            <a:ext cx="3709004" cy="1588"/>
          </a:xfrm>
          <a:prstGeom prst="line">
            <a:avLst/>
          </a:prstGeom>
          <a:ln>
            <a:solidFill>
              <a:srgbClr val="008000"/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938400" y="3751613"/>
            <a:ext cx="3679811" cy="1589"/>
          </a:xfrm>
          <a:prstGeom prst="line">
            <a:avLst/>
          </a:prstGeom>
          <a:ln>
            <a:solidFill>
              <a:srgbClr val="008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189742" y="3747519"/>
            <a:ext cx="3671622" cy="1589"/>
          </a:xfrm>
          <a:prstGeom prst="line">
            <a:avLst/>
          </a:prstGeom>
          <a:ln>
            <a:solidFill>
              <a:srgbClr val="008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685158" y="3768528"/>
            <a:ext cx="3671622" cy="1589"/>
          </a:xfrm>
          <a:prstGeom prst="line">
            <a:avLst/>
          </a:prstGeom>
          <a:ln>
            <a:solidFill>
              <a:srgbClr val="008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049192" y="3774938"/>
            <a:ext cx="3671622" cy="1589"/>
          </a:xfrm>
          <a:prstGeom prst="line">
            <a:avLst/>
          </a:prstGeom>
          <a:ln>
            <a:solidFill>
              <a:srgbClr val="008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384030" y="3722952"/>
            <a:ext cx="3671622" cy="1589"/>
          </a:xfrm>
          <a:prstGeom prst="line">
            <a:avLst/>
          </a:prstGeom>
          <a:ln>
            <a:solidFill>
              <a:srgbClr val="008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46665" y="1146543"/>
            <a:ext cx="351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in N-body 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seen in simulations?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3787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Bars slow down</a:t>
            </a:r>
          </a:p>
          <a:p>
            <a:r>
              <a:rPr lang="en-US" dirty="0" smtClean="0"/>
              <a:t>Some bars buckle, others do not</a:t>
            </a:r>
          </a:p>
          <a:p>
            <a:r>
              <a:rPr lang="en-US" dirty="0" smtClean="0"/>
              <a:t>Peanut-shape keeps growing after bar buckling phase – while galaxy is vertically symmetric</a:t>
            </a:r>
          </a:p>
          <a:p>
            <a:pPr marL="292100" indent="-292100"/>
            <a:r>
              <a:rPr lang="en-US" dirty="0" smtClean="0"/>
              <a:t>Within a particular angular momentum value, stars are heated vertically</a:t>
            </a:r>
          </a:p>
          <a:p>
            <a:pPr marL="292100" indent="-292100"/>
            <a:r>
              <a:rPr lang="en-US" dirty="0" smtClean="0"/>
              <a:t>Absence of cold populations within boundary  (heating, not resonance trapping)</a:t>
            </a:r>
          </a:p>
          <a:p>
            <a:endParaRPr lang="en-US" dirty="0" smtClean="0"/>
          </a:p>
          <a:p>
            <a:pPr>
              <a:buFont typeface="Wingdings" pitchFamily="8" charset="2"/>
              <a:buChar char="à"/>
            </a:pPr>
            <a:r>
              <a:rPr lang="en-US" dirty="0" smtClean="0">
                <a:sym typeface="Wingdings"/>
              </a:rPr>
              <a:t>Resonance is more important than previous bar buckling 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	(though bar buckling can increase disk thickness and so decrease the vertical oscillation frequency)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Vertical resonance</a:t>
            </a:r>
          </a:p>
        </p:txBody>
      </p:sp>
      <p:pic>
        <p:nvPicPr>
          <p:cNvPr id="57347" name="Picture 5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9406" y="2201863"/>
            <a:ext cx="23241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3909256" y="1993900"/>
            <a:ext cx="3929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8" charset="0"/>
              </a:rPr>
              <a:t>C</a:t>
            </a:r>
            <a:r>
              <a:rPr lang="en-US" dirty="0" smtClean="0">
                <a:latin typeface="Calibri" pitchFamily="8" charset="0"/>
              </a:rPr>
              <a:t>ommensurability </a:t>
            </a:r>
            <a:r>
              <a:rPr lang="en-US" dirty="0">
                <a:latin typeface="Calibri" pitchFamily="8" charset="0"/>
              </a:rPr>
              <a:t>between vertical oscillations and rotation in frame of bar</a:t>
            </a:r>
            <a:endParaRPr lang="en-US" dirty="0" smtClean="0">
              <a:latin typeface="Calibri" pitchFamily="8" charset="0"/>
            </a:endParaRPr>
          </a:p>
          <a:p>
            <a:r>
              <a:rPr lang="en-US" dirty="0" smtClean="0">
                <a:latin typeface="Calibri" pitchFamily="8" charset="0"/>
              </a:rPr>
              <a:t>Vertical 2:1 </a:t>
            </a:r>
            <a:r>
              <a:rPr lang="en-US" dirty="0" err="1" smtClean="0">
                <a:latin typeface="Calibri" pitchFamily="8" charset="0"/>
              </a:rPr>
              <a:t>Lindblad</a:t>
            </a:r>
            <a:r>
              <a:rPr lang="en-US" dirty="0" smtClean="0">
                <a:latin typeface="Calibri" pitchFamily="8" charset="0"/>
              </a:rPr>
              <a:t> resonance</a:t>
            </a:r>
            <a:endParaRPr lang="en-US" dirty="0">
              <a:latin typeface="Calibri" pitchFamily="8" charset="0"/>
            </a:endParaRPr>
          </a:p>
        </p:txBody>
      </p:sp>
      <p:pic>
        <p:nvPicPr>
          <p:cNvPr id="57349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05042" y="4434199"/>
            <a:ext cx="2419350" cy="1247775"/>
          </a:xfrm>
        </p:spPr>
      </p:pic>
      <p:sp>
        <p:nvSpPr>
          <p:cNvPr id="57350" name="TextBox 8"/>
          <p:cNvSpPr txBox="1">
            <a:spLocks noChangeArrowheads="1"/>
          </p:cNvSpPr>
          <p:nvPr/>
        </p:nvSpPr>
        <p:spPr bwMode="auto">
          <a:xfrm>
            <a:off x="1248606" y="2884488"/>
            <a:ext cx="2557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Integrate this</a:t>
            </a:r>
          </a:p>
        </p:txBody>
      </p:sp>
      <p:sp>
        <p:nvSpPr>
          <p:cNvPr id="57352" name="TextBox 10"/>
          <p:cNvSpPr txBox="1">
            <a:spLocks noChangeArrowheads="1"/>
          </p:cNvSpPr>
          <p:nvPr/>
        </p:nvSpPr>
        <p:spPr bwMode="auto">
          <a:xfrm>
            <a:off x="1299405" y="4666311"/>
            <a:ext cx="2506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pitchFamily="8" charset="0"/>
              </a:rPr>
              <a:t>Fixed </a:t>
            </a:r>
            <a:r>
              <a:rPr lang="en-US" dirty="0">
                <a:latin typeface="Calibri" pitchFamily="8" charset="0"/>
              </a:rPr>
              <a:t>for periodic </a:t>
            </a:r>
            <a:r>
              <a:rPr lang="en-US" dirty="0" smtClean="0">
                <a:latin typeface="Calibri" pitchFamily="8" charset="0"/>
              </a:rPr>
              <a:t>orbits</a:t>
            </a:r>
          </a:p>
          <a:p>
            <a:r>
              <a:rPr lang="en-US" dirty="0" smtClean="0">
                <a:latin typeface="Calibri" pitchFamily="8" charset="0"/>
              </a:rPr>
              <a:t>Banana shaped orbits</a:t>
            </a:r>
            <a:endParaRPr lang="en-US" dirty="0">
              <a:latin typeface="Calibri" pitchFamily="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0397" y="5035643"/>
            <a:ext cx="148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BAN+</a:t>
            </a:r>
          </a:p>
          <a:p>
            <a:r>
              <a:rPr lang="en-US" dirty="0" smtClean="0"/>
              <a:t>BAN-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44953" y="3972534"/>
            <a:ext cx="237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resonant angle</a:t>
            </a:r>
            <a:endParaRPr lang="en-US" sz="24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99405" y="3430825"/>
            <a:ext cx="5731905" cy="46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+.RUN3042.001.01023.a_orb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40" y="617439"/>
            <a:ext cx="5436162" cy="5436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940" y="1213971"/>
            <a:ext cx="275310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Nearly periodic orbits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28205" y="3985097"/>
            <a:ext cx="137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BAN+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86824" y="3615765"/>
            <a:ext cx="2465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Figure by </a:t>
            </a:r>
            <a:r>
              <a:rPr lang="en-US" sz="3600" dirty="0" smtClean="0"/>
              <a:t>Yu-Jing </a:t>
            </a:r>
            <a:r>
              <a:rPr lang="en-US" sz="3600" dirty="0"/>
              <a:t>Q</a:t>
            </a:r>
            <a:r>
              <a:rPr lang="en-US" sz="3600" dirty="0" smtClean="0"/>
              <a:t>in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366232" y="1213971"/>
            <a:ext cx="65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5957" y="1199633"/>
            <a:ext cx="65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8657" y="3431099"/>
            <a:ext cx="65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</a:t>
            </a:r>
            <a:r>
              <a:rPr lang="en-US" dirty="0" err="1" smtClean="0"/>
              <a:t>z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14500" y="2946400"/>
            <a:ext cx="13589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36560" y="5684269"/>
            <a:ext cx="45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240" y="1987639"/>
            <a:ext cx="45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y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694693" y="2959100"/>
            <a:ext cx="13589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240" y="4262096"/>
            <a:ext cx="45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z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14527" y="2908300"/>
            <a:ext cx="45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z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35579" y="2908300"/>
            <a:ext cx="45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7893" y="1955373"/>
            <a:ext cx="45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y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4448220" y="2225933"/>
            <a:ext cx="144093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Hamiltonian Model for an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err="1" smtClean="0">
                <a:ea typeface="+mj-ea"/>
                <a:cs typeface="+mj-cs"/>
              </a:rPr>
              <a:t>axi</a:t>
            </a:r>
            <a:r>
              <a:rPr lang="en-US" dirty="0" smtClean="0">
                <a:ea typeface="+mj-ea"/>
                <a:cs typeface="+mj-cs"/>
              </a:rPr>
              <a:t>-symmetric system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6324" name="TextBox 10"/>
          <p:cNvSpPr txBox="1">
            <a:spLocks noChangeArrowheads="1"/>
          </p:cNvSpPr>
          <p:nvPr/>
        </p:nvSpPr>
        <p:spPr bwMode="auto">
          <a:xfrm>
            <a:off x="1335088" y="3263900"/>
            <a:ext cx="2803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8" charset="0"/>
              </a:rPr>
              <a:t>angular rotation rate</a:t>
            </a:r>
          </a:p>
        </p:txBody>
      </p:sp>
      <p:sp>
        <p:nvSpPr>
          <p:cNvPr id="56327" name="TextBox 21"/>
          <p:cNvSpPr txBox="1">
            <a:spLocks noChangeArrowheads="1"/>
          </p:cNvSpPr>
          <p:nvPr/>
        </p:nvSpPr>
        <p:spPr bwMode="auto">
          <a:xfrm>
            <a:off x="1371600" y="5489575"/>
            <a:ext cx="661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8" charset="0"/>
              </a:rPr>
              <a:t>Hamiltonian is independent of angles </a:t>
            </a:r>
            <a:r>
              <a:rPr lang="en-US" dirty="0" err="1">
                <a:latin typeface="Calibri" pitchFamily="8" charset="0"/>
                <a:sym typeface="Wingdings" pitchFamily="8" charset="2"/>
              </a:rPr>
              <a:t></a:t>
            </a:r>
            <a:r>
              <a:rPr lang="en-US" dirty="0">
                <a:latin typeface="Calibri" pitchFamily="8" charset="0"/>
              </a:rPr>
              <a:t> </a:t>
            </a:r>
            <a:r>
              <a:rPr lang="en-US" dirty="0" err="1" smtClean="0">
                <a:latin typeface="Calibri" pitchFamily="8" charset="0"/>
              </a:rPr>
              <a:t>L,J</a:t>
            </a:r>
            <a:r>
              <a:rPr lang="en-US" baseline="-25000" dirty="0" err="1" smtClean="0">
                <a:latin typeface="Calibri" pitchFamily="8" charset="0"/>
              </a:rPr>
              <a:t>r</a:t>
            </a:r>
            <a:r>
              <a:rPr lang="en-US" dirty="0" smtClean="0">
                <a:latin typeface="Calibri" pitchFamily="8" charset="0"/>
              </a:rPr>
              <a:t>, </a:t>
            </a:r>
            <a:r>
              <a:rPr lang="en-US" dirty="0" err="1" smtClean="0">
                <a:latin typeface="Calibri" pitchFamily="8" charset="0"/>
              </a:rPr>
              <a:t>J</a:t>
            </a:r>
            <a:r>
              <a:rPr lang="en-US" baseline="-25000" dirty="0" err="1">
                <a:latin typeface="Calibri" pitchFamily="8" charset="0"/>
              </a:rPr>
              <a:t>z</a:t>
            </a:r>
            <a:r>
              <a:rPr lang="en-US" dirty="0" smtClean="0">
                <a:latin typeface="Calibri" pitchFamily="8" charset="0"/>
              </a:rPr>
              <a:t> </a:t>
            </a:r>
            <a:r>
              <a:rPr lang="en-US" dirty="0">
                <a:latin typeface="Calibri" pitchFamily="8" charset="0"/>
              </a:rPr>
              <a:t>conserved</a:t>
            </a:r>
          </a:p>
          <a:p>
            <a:r>
              <a:rPr lang="en-US" dirty="0">
                <a:latin typeface="Calibri" pitchFamily="8" charset="0"/>
              </a:rPr>
              <a:t>With a better approximation H</a:t>
            </a:r>
            <a:r>
              <a:rPr lang="en-US" baseline="-25000" dirty="0">
                <a:latin typeface="Calibri" pitchFamily="8" charset="0"/>
              </a:rPr>
              <a:t>0</a:t>
            </a:r>
            <a:r>
              <a:rPr lang="en-US" dirty="0">
                <a:latin typeface="Calibri" pitchFamily="8" charset="0"/>
              </a:rPr>
              <a:t> depends on</a:t>
            </a:r>
            <a:r>
              <a:rPr lang="en-US" dirty="0" smtClean="0">
                <a:latin typeface="Calibri" pitchFamily="8" charset="0"/>
              </a:rPr>
              <a:t> J</a:t>
            </a:r>
            <a:r>
              <a:rPr lang="en-US" baseline="-25000" dirty="0" smtClean="0">
                <a:latin typeface="Calibri" pitchFamily="8" charset="0"/>
              </a:rPr>
              <a:t>r</a:t>
            </a:r>
            <a:r>
              <a:rPr lang="en-US" baseline="30000" dirty="0" smtClean="0">
                <a:latin typeface="Calibri" pitchFamily="8" charset="0"/>
              </a:rPr>
              <a:t>2</a:t>
            </a:r>
            <a:r>
              <a:rPr lang="en-US" dirty="0">
                <a:latin typeface="Calibri" pitchFamily="8" charset="0"/>
              </a:rPr>
              <a:t>,  </a:t>
            </a:r>
            <a:r>
              <a:rPr lang="en-US" dirty="0" smtClean="0">
                <a:latin typeface="Calibri" pitchFamily="8" charset="0"/>
              </a:rPr>
              <a:t>J</a:t>
            </a:r>
            <a:r>
              <a:rPr lang="en-US" baseline="-25000" dirty="0" smtClean="0">
                <a:latin typeface="Calibri" pitchFamily="8" charset="0"/>
              </a:rPr>
              <a:t>z</a:t>
            </a:r>
            <a:r>
              <a:rPr lang="en-US" baseline="30000" dirty="0" smtClean="0">
                <a:latin typeface="Calibri" pitchFamily="8" charset="0"/>
              </a:rPr>
              <a:t>2</a:t>
            </a:r>
            <a:r>
              <a:rPr lang="en-US" dirty="0" smtClean="0">
                <a:latin typeface="Calibri" pitchFamily="8" charset="0"/>
              </a:rPr>
              <a:t>, </a:t>
            </a:r>
            <a:r>
              <a:rPr lang="en-US" baseline="30000" dirty="0" smtClean="0">
                <a:latin typeface="Calibri" pitchFamily="8" charset="0"/>
              </a:rPr>
              <a:t> </a:t>
            </a:r>
            <a:r>
              <a:rPr lang="en-US" dirty="0" err="1" smtClean="0">
                <a:latin typeface="Calibri" pitchFamily="8" charset="0"/>
              </a:rPr>
              <a:t>J</a:t>
            </a:r>
            <a:r>
              <a:rPr lang="en-US" baseline="-25000" dirty="0" err="1" smtClean="0">
                <a:latin typeface="Calibri" pitchFamily="8" charset="0"/>
              </a:rPr>
              <a:t>z</a:t>
            </a:r>
            <a:r>
              <a:rPr lang="en-US" dirty="0" err="1" smtClean="0">
                <a:latin typeface="Calibri" pitchFamily="8" charset="0"/>
              </a:rPr>
              <a:t>J</a:t>
            </a:r>
            <a:r>
              <a:rPr lang="en-US" baseline="-25000" dirty="0" err="1" smtClean="0">
                <a:latin typeface="Calibri" pitchFamily="8" charset="0"/>
              </a:rPr>
              <a:t>r</a:t>
            </a:r>
            <a:endParaRPr lang="en-US" baseline="30000" dirty="0">
              <a:latin typeface="Calibri" pitchFamily="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51220" y="2030695"/>
            <a:ext cx="8073716" cy="1150655"/>
            <a:chOff x="651220" y="2221195"/>
            <a:chExt cx="8073716" cy="1150655"/>
          </a:xfrm>
        </p:grpSpPr>
        <p:sp>
          <p:nvSpPr>
            <p:cNvPr id="56325" name="TextBox 11"/>
            <p:cNvSpPr txBox="1">
              <a:spLocks noChangeArrowheads="1"/>
            </p:cNvSpPr>
            <p:nvPr/>
          </p:nvSpPr>
          <p:spPr bwMode="auto">
            <a:xfrm>
              <a:off x="3922497" y="3003550"/>
              <a:ext cx="217177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latin typeface="Calibri" pitchFamily="8" charset="0"/>
                </a:rPr>
                <a:t>epicyclic</a:t>
              </a:r>
              <a:r>
                <a:rPr lang="en-US" dirty="0">
                  <a:latin typeface="Calibri" pitchFamily="8" charset="0"/>
                </a:rPr>
                <a:t> frequency</a:t>
              </a:r>
            </a:p>
          </p:txBody>
        </p:sp>
        <p:cxnSp>
          <p:nvCxnSpPr>
            <p:cNvPr id="13" name="Straight Arrow Connector 12"/>
            <p:cNvCxnSpPr>
              <a:stCxn id="56325" idx="0"/>
            </p:cNvCxnSpPr>
            <p:nvPr/>
          </p:nvCxnSpPr>
          <p:spPr>
            <a:xfrm rot="5400000" flipH="1" flipV="1">
              <a:off x="5348131" y="2257409"/>
              <a:ext cx="406397" cy="10858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29" name="TextBox 18"/>
            <p:cNvSpPr txBox="1">
              <a:spLocks noChangeArrowheads="1"/>
            </p:cNvSpPr>
            <p:nvPr/>
          </p:nvSpPr>
          <p:spPr bwMode="auto">
            <a:xfrm>
              <a:off x="6271423" y="2944849"/>
              <a:ext cx="218677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pitchFamily="8" charset="0"/>
                </a:rPr>
                <a:t>vertical frequency</a:t>
              </a:r>
            </a:p>
          </p:txBody>
        </p:sp>
        <p:cxnSp>
          <p:nvCxnSpPr>
            <p:cNvPr id="26" name="Straight Arrow Connector 25"/>
            <p:cNvCxnSpPr>
              <a:stCxn id="56329" idx="0"/>
            </p:cNvCxnSpPr>
            <p:nvPr/>
          </p:nvCxnSpPr>
          <p:spPr>
            <a:xfrm rot="5400000" flipH="1" flipV="1">
              <a:off x="7376181" y="2620038"/>
              <a:ext cx="313443" cy="3361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651220" y="2221195"/>
              <a:ext cx="8073716" cy="410212"/>
            </a:xfrm>
            <a:prstGeom prst="rect">
              <a:avLst/>
            </a:prstGeom>
          </p:spPr>
        </p:pic>
      </p:grpSp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16075" y="2895600"/>
            <a:ext cx="1460500" cy="2921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616075" y="3684588"/>
            <a:ext cx="6530975" cy="1801501"/>
            <a:chOff x="1616075" y="3824288"/>
            <a:chExt cx="6530975" cy="1801501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1616075" y="3824288"/>
              <a:ext cx="6530975" cy="1639862"/>
              <a:chOff x="1616330" y="3929594"/>
              <a:chExt cx="6531277" cy="1639863"/>
            </a:xfrm>
          </p:grpSpPr>
          <p:sp>
            <p:nvSpPr>
              <p:cNvPr id="56332" name="TextBox 16"/>
              <p:cNvSpPr txBox="1">
                <a:spLocks noChangeArrowheads="1"/>
              </p:cNvSpPr>
              <p:nvPr/>
            </p:nvSpPr>
            <p:spPr bwMode="auto">
              <a:xfrm>
                <a:off x="1616330" y="4578889"/>
                <a:ext cx="23065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pitchFamily="8" charset="0"/>
                  </a:rPr>
                  <a:t>Hamilton’s equations</a:t>
                </a:r>
              </a:p>
            </p:txBody>
          </p:sp>
          <p:pic>
            <p:nvPicPr>
              <p:cNvPr id="56333" name="Picture 17" descr="latex-image-1.pdf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337050" y="3929594"/>
                <a:ext cx="1397000" cy="546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334" name="TextBox 19"/>
              <p:cNvSpPr txBox="1">
                <a:spLocks noChangeArrowheads="1"/>
              </p:cNvSpPr>
              <p:nvPr/>
            </p:nvSpPr>
            <p:spPr bwMode="auto">
              <a:xfrm>
                <a:off x="5935135" y="3996269"/>
                <a:ext cx="17663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pitchFamily="8" charset="0"/>
                  </a:rPr>
                  <a:t>rotation</a:t>
                </a:r>
              </a:p>
            </p:txBody>
          </p:sp>
          <p:sp>
            <p:nvSpPr>
              <p:cNvPr id="56335" name="TextBox 20"/>
              <p:cNvSpPr txBox="1">
                <a:spLocks noChangeArrowheads="1"/>
              </p:cNvSpPr>
              <p:nvPr/>
            </p:nvSpPr>
            <p:spPr bwMode="auto">
              <a:xfrm>
                <a:off x="5918205" y="4597404"/>
                <a:ext cx="21955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pitchFamily="8" charset="0"/>
                  </a:rPr>
                  <a:t>epicyclic motion</a:t>
                </a:r>
              </a:p>
            </p:txBody>
          </p:sp>
          <p:sp>
            <p:nvSpPr>
              <p:cNvPr id="23" name="Left Brace 22"/>
              <p:cNvSpPr/>
              <p:nvPr/>
            </p:nvSpPr>
            <p:spPr>
              <a:xfrm>
                <a:off x="3818295" y="4183594"/>
                <a:ext cx="320690" cy="1257301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338" name="TextBox 28"/>
              <p:cNvSpPr txBox="1">
                <a:spLocks noChangeArrowheads="1"/>
              </p:cNvSpPr>
              <p:nvPr/>
            </p:nvSpPr>
            <p:spPr bwMode="auto">
              <a:xfrm>
                <a:off x="5952071" y="5200125"/>
                <a:ext cx="21955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pitchFamily="8" charset="0"/>
                  </a:rPr>
                  <a:t>vertical motion</a:t>
                </a:r>
              </a:p>
            </p:txBody>
          </p:sp>
        </p:grpSp>
        <p:pic>
          <p:nvPicPr>
            <p:cNvPr id="25" name="Picture 2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4324385" y="4407865"/>
              <a:ext cx="1511300" cy="5842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4310098" y="5041589"/>
              <a:ext cx="1511300" cy="584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 between action/angle variables and Cartesian coordinates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23998" y="2408238"/>
            <a:ext cx="236492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J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is a vertical oscillation amplitude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93401" y="3938369"/>
            <a:ext cx="519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Orbit inclination and maximum height of orbit above disk mid-plane) depends on </a:t>
            </a:r>
            <a:r>
              <a:rPr lang="en-US" i="1" dirty="0" err="1" smtClean="0"/>
              <a:t>J</a:t>
            </a:r>
            <a:r>
              <a:rPr lang="en-US" baseline="-25000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41350" y="2590800"/>
            <a:ext cx="2044700" cy="3302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22550" y="3073400"/>
            <a:ext cx="2197100" cy="330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39800" y="4927600"/>
            <a:ext cx="2717800" cy="5334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952500" y="5600700"/>
            <a:ext cx="1778000" cy="2794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634984" y="4673600"/>
            <a:ext cx="2496881" cy="1812052"/>
            <a:chOff x="4634984" y="4673600"/>
            <a:chExt cx="2496881" cy="1812052"/>
          </a:xfrm>
        </p:grpSpPr>
        <p:grpSp>
          <p:nvGrpSpPr>
            <p:cNvPr id="17" name="Group 16"/>
            <p:cNvGrpSpPr/>
            <p:nvPr/>
          </p:nvGrpSpPr>
          <p:grpSpPr>
            <a:xfrm>
              <a:off x="5156200" y="4673600"/>
              <a:ext cx="1676400" cy="1676400"/>
              <a:chOff x="5156200" y="4673600"/>
              <a:chExt cx="1676400" cy="16764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410200" y="4927600"/>
                <a:ext cx="1188720" cy="118872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156200" y="4673600"/>
                <a:ext cx="1676400" cy="167640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600700" y="5118100"/>
                <a:ext cx="813816" cy="81280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791200" y="5308600"/>
                <a:ext cx="411480" cy="41148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533335" y="6116320"/>
              <a:ext cx="598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ym typeface="Wingdings"/>
                </a:rPr>
                <a:t></a:t>
              </a:r>
              <a:r>
                <a:rPr lang="en-US" dirty="0" smtClean="0">
                  <a:sym typeface="Wingdings"/>
                </a:rPr>
                <a:t> </a:t>
              </a:r>
              <a:r>
                <a:rPr lang="en-US" dirty="0" err="1" smtClean="0">
                  <a:sym typeface="Wingdings"/>
                </a:rPr>
                <a:t>z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4362450" y="527633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ym typeface="Wingdings"/>
                </a:rPr>
                <a:t></a:t>
              </a:r>
              <a:r>
                <a:rPr lang="en-US" dirty="0" smtClean="0">
                  <a:sym typeface="Wingdings"/>
                </a:rPr>
                <a:t> </a:t>
              </a:r>
              <a:r>
                <a:rPr lang="en-US" dirty="0" err="1" smtClean="0">
                  <a:sym typeface="Wingdings"/>
                </a:rPr>
                <a:t>p</a:t>
              </a:r>
              <a:r>
                <a:rPr lang="en-US" baseline="-25000" dirty="0" err="1" smtClean="0">
                  <a:sym typeface="Wingdings"/>
                </a:rPr>
                <a:t>z</a:t>
              </a:r>
              <a:endParaRPr lang="en-US" baseline="-250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5994400" y="4957203"/>
              <a:ext cx="592697" cy="5418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76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</a:t>
            </a:r>
            <a:r>
              <a:rPr lang="en-US" dirty="0" smtClean="0"/>
              <a:t>perturbation </a:t>
            </a:r>
            <a:br>
              <a:rPr lang="en-US" dirty="0" smtClean="0"/>
            </a:br>
            <a:r>
              <a:rPr lang="en-US" dirty="0" smtClean="0"/>
              <a:t>in action angle variables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78953" y="2206625"/>
            <a:ext cx="2463800" cy="31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511" y="2154793"/>
            <a:ext cx="306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dirty="0" smtClean="0"/>
              <a:t>=4 Fourier component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398274" y="4418326"/>
            <a:ext cx="9880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0950" y="4861552"/>
            <a:ext cx="4116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perturbation proportional to J, similar to a second order mean motion resonance</a:t>
            </a:r>
            <a:endParaRPr lang="en-US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02613" y="1689100"/>
            <a:ext cx="2044700" cy="3302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63650" y="2660650"/>
            <a:ext cx="3289300" cy="317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289050" y="3162300"/>
            <a:ext cx="6438900" cy="2794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308100" y="3594100"/>
            <a:ext cx="1625600" cy="279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42753" y="4114800"/>
            <a:ext cx="251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resonant angle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2781301" y="3925094"/>
            <a:ext cx="961455" cy="405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087438" y="609600"/>
            <a:ext cx="7035800" cy="1143000"/>
          </a:xfrm>
        </p:spPr>
        <p:txBody>
          <a:bodyPr/>
          <a:lstStyle/>
          <a:p>
            <a:pPr algn="l" eaLnBrk="1" hangingPunct="1"/>
            <a:r>
              <a:rPr lang="en-US" sz="3600" dirty="0" smtClean="0"/>
              <a:t>Hamiltonian model near resonance</a:t>
            </a:r>
          </a:p>
        </p:txBody>
      </p:sp>
      <p:sp>
        <p:nvSpPr>
          <p:cNvPr id="7" name="Left Brace 6"/>
          <p:cNvSpPr/>
          <p:nvPr/>
        </p:nvSpPr>
        <p:spPr>
          <a:xfrm rot="5400000">
            <a:off x="4130675" y="1778001"/>
            <a:ext cx="238125" cy="152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372" name="TextBox 7"/>
          <p:cNvSpPr txBox="1">
            <a:spLocks noChangeArrowheads="1"/>
          </p:cNvSpPr>
          <p:nvPr/>
        </p:nvSpPr>
        <p:spPr bwMode="auto">
          <a:xfrm>
            <a:off x="3487738" y="1774825"/>
            <a:ext cx="2117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from unperturbed Hamiltonian</a:t>
            </a:r>
          </a:p>
        </p:txBody>
      </p:sp>
      <p:sp>
        <p:nvSpPr>
          <p:cNvPr id="58373" name="TextBox 8"/>
          <p:cNvSpPr txBox="1">
            <a:spLocks noChangeArrowheads="1"/>
          </p:cNvSpPr>
          <p:nvPr/>
        </p:nvSpPr>
        <p:spPr bwMode="auto">
          <a:xfrm>
            <a:off x="5605463" y="2289175"/>
            <a:ext cx="2116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bar perturbation</a:t>
            </a:r>
          </a:p>
        </p:txBody>
      </p:sp>
      <p:sp>
        <p:nvSpPr>
          <p:cNvPr id="58375" name="TextBox 11"/>
          <p:cNvSpPr txBox="1">
            <a:spLocks noChangeArrowheads="1"/>
          </p:cNvSpPr>
          <p:nvPr/>
        </p:nvSpPr>
        <p:spPr bwMode="auto">
          <a:xfrm>
            <a:off x="2014538" y="3810000"/>
            <a:ext cx="299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distance to resonance</a:t>
            </a:r>
          </a:p>
          <a:p>
            <a:r>
              <a:rPr lang="en-US">
                <a:latin typeface="Calibri" pitchFamily="8" charset="0"/>
              </a:rPr>
              <a:t>a frequency that</a:t>
            </a:r>
          </a:p>
          <a:p>
            <a:r>
              <a:rPr lang="en-US">
                <a:latin typeface="Calibri" pitchFamily="8" charset="0"/>
              </a:rPr>
              <a:t>depends on radius</a:t>
            </a:r>
          </a:p>
        </p:txBody>
      </p:sp>
      <p:cxnSp>
        <p:nvCxnSpPr>
          <p:cNvPr id="13" name="Straight Arrow Connector 12"/>
          <p:cNvCxnSpPr>
            <a:stCxn id="58375" idx="0"/>
          </p:cNvCxnSpPr>
          <p:nvPr/>
        </p:nvCxnSpPr>
        <p:spPr>
          <a:xfrm rot="5400000" flipH="1" flipV="1">
            <a:off x="3817938" y="3022600"/>
            <a:ext cx="482600" cy="109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6618288" y="3371850"/>
            <a:ext cx="482600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9" name="TextBox 19"/>
          <p:cNvSpPr txBox="1">
            <a:spLocks noChangeArrowheads="1"/>
          </p:cNvSpPr>
          <p:nvPr/>
        </p:nvSpPr>
        <p:spPr bwMode="auto">
          <a:xfrm>
            <a:off x="5605463" y="3694113"/>
            <a:ext cx="2116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resonant angle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4691857" y="3634581"/>
            <a:ext cx="1220788" cy="606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81" name="TextBox 22"/>
          <p:cNvSpPr txBox="1">
            <a:spLocks noChangeArrowheads="1"/>
          </p:cNvSpPr>
          <p:nvPr/>
        </p:nvSpPr>
        <p:spPr bwMode="auto">
          <a:xfrm>
            <a:off x="5011738" y="4364038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bar strength</a:t>
            </a:r>
          </a:p>
        </p:txBody>
      </p:sp>
      <p:sp>
        <p:nvSpPr>
          <p:cNvPr id="58382" name="TextBox 23"/>
          <p:cNvSpPr txBox="1">
            <a:spLocks noChangeArrowheads="1"/>
          </p:cNvSpPr>
          <p:nvPr/>
        </p:nvSpPr>
        <p:spPr bwMode="auto">
          <a:xfrm>
            <a:off x="773113" y="5194300"/>
            <a:ext cx="7685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Fourier components with fast angles can be neglected via averaging</a:t>
            </a:r>
          </a:p>
          <a:p>
            <a:r>
              <a:rPr lang="en-US">
                <a:latin typeface="Calibri" pitchFamily="8" charset="0"/>
              </a:rPr>
              <a:t>Hamiltonian then only contains one angle, so can perform a canonical transformation and reduce to a one dimensional system </a:t>
            </a:r>
          </a:p>
          <a:p>
            <a:endParaRPr lang="en-US">
              <a:latin typeface="Calibri" pitchFamily="8" charset="0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68048" y="2756005"/>
            <a:ext cx="5872703" cy="497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 Vertical resonances with a bar</a:t>
            </a:r>
          </a:p>
        </p:txBody>
      </p:sp>
      <p:pic>
        <p:nvPicPr>
          <p:cNvPr id="59395" name="Picture 3" descr="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600200"/>
            <a:ext cx="2741613" cy="4686300"/>
          </a:xfrm>
        </p:spPr>
      </p:pic>
      <p:pic>
        <p:nvPicPr>
          <p:cNvPr id="593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t="36645"/>
          <a:stretch>
            <a:fillRect/>
          </a:stretch>
        </p:blipFill>
        <p:spPr>
          <a:xfrm>
            <a:off x="5334000" y="2667045"/>
            <a:ext cx="2419350" cy="790530"/>
          </a:xfrm>
        </p:spPr>
      </p:pic>
      <p:sp>
        <p:nvSpPr>
          <p:cNvPr id="59397" name="Line 6"/>
          <p:cNvSpPr>
            <a:spLocks noChangeShapeType="1"/>
          </p:cNvSpPr>
          <p:nvPr/>
        </p:nvSpPr>
        <p:spPr bwMode="auto">
          <a:xfrm flipH="1">
            <a:off x="3733800" y="2819400"/>
            <a:ext cx="1676400" cy="15240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Line 7"/>
          <p:cNvSpPr>
            <a:spLocks noChangeShapeType="1"/>
          </p:cNvSpPr>
          <p:nvPr/>
        </p:nvSpPr>
        <p:spPr bwMode="auto">
          <a:xfrm flipH="1" flipV="1">
            <a:off x="3048000" y="2971800"/>
            <a:ext cx="2362200" cy="38100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4572000" y="35814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ts val="2300"/>
              </a:lnSpc>
              <a:spcBef>
                <a:spcPct val="50000"/>
              </a:spcBef>
            </a:pPr>
            <a:r>
              <a:rPr lang="en-US" sz="2400">
                <a:latin typeface="Times New Roman" pitchFamily="8" charset="0"/>
                <a:ea typeface="Arial" pitchFamily="8" charset="0"/>
                <a:cs typeface="Arial" pitchFamily="8" charset="0"/>
              </a:rPr>
              <a:t>Banana shaped periodic orbits </a:t>
            </a:r>
          </a:p>
        </p:txBody>
      </p:sp>
      <p:sp>
        <p:nvSpPr>
          <p:cNvPr id="59400" name="AutoShape 9"/>
          <p:cNvSpPr>
            <a:spLocks noChangeArrowheads="1"/>
          </p:cNvSpPr>
          <p:nvPr/>
        </p:nvSpPr>
        <p:spPr bwMode="auto">
          <a:xfrm>
            <a:off x="1219200" y="2286000"/>
            <a:ext cx="152400" cy="2895600"/>
          </a:xfrm>
          <a:prstGeom prst="downArrow">
            <a:avLst>
              <a:gd name="adj1" fmla="val 50000"/>
              <a:gd name="adj2" fmla="val 4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 rot="-5400000">
            <a:off x="-381000" y="3352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8" charset="0"/>
                <a:ea typeface="Arial" pitchFamily="8" charset="0"/>
                <a:cs typeface="Arial" pitchFamily="8" charset="0"/>
              </a:rPr>
              <a:t>Increasing radius </a:t>
            </a:r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 rot="-5400000">
            <a:off x="114300" y="34671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  <a:latin typeface="Times New Roman" pitchFamily="8" charset="0"/>
                <a:ea typeface="Arial" pitchFamily="8" charset="0"/>
                <a:cs typeface="Arial" pitchFamily="8" charset="0"/>
              </a:rPr>
              <a:t> </a:t>
            </a:r>
          </a:p>
        </p:txBody>
      </p:sp>
      <p:sp>
        <p:nvSpPr>
          <p:cNvPr id="59403" name="Line 12"/>
          <p:cNvSpPr>
            <a:spLocks noChangeShapeType="1"/>
          </p:cNvSpPr>
          <p:nvPr/>
        </p:nvSpPr>
        <p:spPr bwMode="auto">
          <a:xfrm flipH="1" flipV="1">
            <a:off x="3429000" y="5638800"/>
            <a:ext cx="1066800" cy="533400"/>
          </a:xfrm>
          <a:prstGeom prst="line">
            <a:avLst/>
          </a:prstGeom>
          <a:noFill/>
          <a:ln w="57150">
            <a:solidFill>
              <a:srgbClr val="00FF00"/>
            </a:solidFill>
            <a:prstDash val="dash"/>
            <a:round/>
            <a:headEnd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423863" y="54292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  <a:latin typeface="Times New Roman" pitchFamily="8" charset="0"/>
                <a:ea typeface="Arial" pitchFamily="8" charset="0"/>
                <a:cs typeface="Arial" pitchFamily="8" charset="0"/>
              </a:rPr>
              <a:t>Orbits in the</a:t>
            </a:r>
            <a:r>
              <a:rPr lang="en-US" sz="2400">
                <a:latin typeface="Times New Roman" pitchFamily="8" charset="0"/>
                <a:ea typeface="Arial" pitchFamily="8" charset="0"/>
                <a:cs typeface="Arial" pitchFamily="8" charset="0"/>
              </a:rPr>
              <a:t> </a:t>
            </a:r>
            <a:r>
              <a:rPr lang="en-US" sz="2400">
                <a:solidFill>
                  <a:srgbClr val="00FF00"/>
                </a:solidFill>
                <a:latin typeface="Times New Roman" pitchFamily="8" charset="0"/>
                <a:ea typeface="Arial" pitchFamily="8" charset="0"/>
                <a:cs typeface="Arial" pitchFamily="8" charset="0"/>
              </a:rPr>
              <a:t>plane</a:t>
            </a:r>
          </a:p>
        </p:txBody>
      </p:sp>
      <p:sp>
        <p:nvSpPr>
          <p:cNvPr id="59405" name="Line 15"/>
          <p:cNvSpPr>
            <a:spLocks noChangeShapeType="1"/>
          </p:cNvSpPr>
          <p:nvPr/>
        </p:nvSpPr>
        <p:spPr bwMode="auto">
          <a:xfrm>
            <a:off x="1447800" y="1219200"/>
            <a:ext cx="685800" cy="838200"/>
          </a:xfrm>
          <a:prstGeom prst="line">
            <a:avLst/>
          </a:prstGeom>
          <a:noFill/>
          <a:ln w="57150">
            <a:solidFill>
              <a:srgbClr val="00FF00"/>
            </a:solidFill>
            <a:prstDash val="dash"/>
            <a:round/>
            <a:headEnd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Text Box 16"/>
          <p:cNvSpPr txBox="1">
            <a:spLocks noChangeArrowheads="1"/>
          </p:cNvSpPr>
          <p:nvPr/>
        </p:nvSpPr>
        <p:spPr bwMode="auto">
          <a:xfrm>
            <a:off x="4572000" y="6096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  <a:latin typeface="Times New Roman" pitchFamily="8" charset="0"/>
                <a:ea typeface="Arial" pitchFamily="8" charset="0"/>
                <a:cs typeface="Arial" pitchFamily="8" charset="0"/>
              </a:rPr>
              <a:t>Orbits</a:t>
            </a:r>
            <a:r>
              <a:rPr lang="en-US" sz="2400">
                <a:latin typeface="Times New Roman" pitchFamily="8" charset="0"/>
                <a:ea typeface="Arial" pitchFamily="8" charset="0"/>
                <a:cs typeface="Arial" pitchFamily="8" charset="0"/>
              </a:rPr>
              <a:t> </a:t>
            </a:r>
            <a:r>
              <a:rPr lang="en-US" sz="2400">
                <a:solidFill>
                  <a:srgbClr val="00FF00"/>
                </a:solidFill>
                <a:latin typeface="Times New Roman" pitchFamily="8" charset="0"/>
                <a:ea typeface="Arial" pitchFamily="8" charset="0"/>
                <a:cs typeface="Arial" pitchFamily="8" charset="0"/>
              </a:rPr>
              <a:t>in the plane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2042857"/>
            <a:ext cx="3640137" cy="3084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09735" y="3981450"/>
            <a:ext cx="371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curves of Hamiltonian in a canonical coordinate system with </a:t>
            </a:r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72000" y="4735307"/>
            <a:ext cx="1689100" cy="3302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572000" y="5181600"/>
            <a:ext cx="1651000" cy="330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585" y="4900407"/>
            <a:ext cx="1752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orbits in </a:t>
            </a:r>
            <a:r>
              <a:rPr lang="en-US" dirty="0" err="1" smtClean="0"/>
              <a:t>midplane</a:t>
            </a:r>
            <a:r>
              <a:rPr lang="en-US" dirty="0" smtClean="0"/>
              <a:t> are near the origin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4200"/>
            <a:ext cx="7772400" cy="8001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Bifurcation of periodic orbits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01283" y="4315183"/>
            <a:ext cx="3927064" cy="1899631"/>
            <a:chOff x="1170965" y="4244546"/>
            <a:chExt cx="2728682" cy="1310151"/>
          </a:xfrm>
        </p:grpSpPr>
        <p:grpSp>
          <p:nvGrpSpPr>
            <p:cNvPr id="7" name="Group 10"/>
            <p:cNvGrpSpPr/>
            <p:nvPr/>
          </p:nvGrpSpPr>
          <p:grpSpPr>
            <a:xfrm>
              <a:off x="1170965" y="4244546"/>
              <a:ext cx="2728682" cy="1310151"/>
              <a:chOff x="1170965" y="4320746"/>
              <a:chExt cx="2728682" cy="1310151"/>
            </a:xfrm>
          </p:grpSpPr>
          <p:grpSp>
            <p:nvGrpSpPr>
              <p:cNvPr id="9" name="Group 6"/>
              <p:cNvGrpSpPr/>
              <p:nvPr/>
            </p:nvGrpSpPr>
            <p:grpSpPr>
              <a:xfrm>
                <a:off x="1170965" y="4320746"/>
                <a:ext cx="2728682" cy="1055430"/>
                <a:chOff x="4822179" y="3017500"/>
                <a:chExt cx="3197865" cy="1691660"/>
              </a:xfrm>
            </p:grpSpPr>
            <p:pic>
              <p:nvPicPr>
                <p:cNvPr id="11" name="Picture 10" descr="Screen Shot 2013-10-21 at 12.24.29 PM.png"/>
                <p:cNvPicPr>
                  <a:picLocks noChangeAspect="1"/>
                </p:cNvPicPr>
                <p:nvPr/>
              </p:nvPicPr>
              <p:blipFill>
                <a:blip r:embed="rId2"/>
                <a:srcRect t="35837" b="34208"/>
                <a:stretch>
                  <a:fillRect/>
                </a:stretch>
              </p:blipFill>
              <p:spPr>
                <a:xfrm>
                  <a:off x="5365745" y="3027687"/>
                  <a:ext cx="2654299" cy="1681473"/>
                </a:xfrm>
                <a:prstGeom prst="rect">
                  <a:avLst/>
                </a:prstGeom>
              </p:spPr>
            </p:pic>
            <p:pic>
              <p:nvPicPr>
                <p:cNvPr id="12" name="Picture 11" descr="Screen Shot 2013-10-21 at 12.24.45 PM.png"/>
                <p:cNvPicPr>
                  <a:picLocks noChangeAspect="1"/>
                </p:cNvPicPr>
                <p:nvPr/>
              </p:nvPicPr>
              <p:blipFill>
                <a:blip r:embed="rId3"/>
                <a:srcRect l="13091" t="32727" b="34545"/>
                <a:stretch>
                  <a:fillRect/>
                </a:stretch>
              </p:blipFill>
              <p:spPr>
                <a:xfrm>
                  <a:off x="4822179" y="3017500"/>
                  <a:ext cx="607067" cy="1645940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/>
              <p:cNvSpPr txBox="1"/>
              <p:nvPr/>
            </p:nvSpPr>
            <p:spPr>
              <a:xfrm>
                <a:off x="1955800" y="5376174"/>
                <a:ext cx="1574800" cy="254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Jacobi integral</a:t>
                </a:r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688964" y="4307946"/>
              <a:ext cx="1926725" cy="19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Martinez-</a:t>
              </a:r>
              <a:r>
                <a:rPr lang="en-US" sz="1200" dirty="0" err="1" smtClean="0"/>
                <a:t>Valpuesta</a:t>
              </a:r>
              <a:r>
                <a:rPr lang="en-US" sz="1200" dirty="0" smtClean="0"/>
                <a:t> et al. 06</a:t>
              </a:r>
              <a:endParaRPr lang="en-US" sz="1200" dirty="0"/>
            </a:p>
          </p:txBody>
        </p:sp>
      </p:grpSp>
      <p:pic>
        <p:nvPicPr>
          <p:cNvPr id="13" name="Picture 12" descr="bifur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455" y="1396783"/>
            <a:ext cx="3527545" cy="2778700"/>
          </a:xfrm>
          <a:prstGeom prst="rect">
            <a:avLst/>
          </a:prstGeom>
        </p:spPr>
      </p:pic>
      <p:pic>
        <p:nvPicPr>
          <p:cNvPr id="14" name="Picture 3" descr="k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991893" y="1385788"/>
            <a:ext cx="2741613" cy="46863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9738"/>
            <a:ext cx="7772400" cy="1084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Structure in the velocity distribution of stars in the Solar neighborhood</a:t>
            </a:r>
          </a:p>
        </p:txBody>
      </p:sp>
      <p:pic>
        <p:nvPicPr>
          <p:cNvPr id="18435" name="Picture 3" descr="dehn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6000"/>
          </a:blip>
          <a:srcRect l="48967" t="50162"/>
          <a:stretch>
            <a:fillRect/>
          </a:stretch>
        </p:blipFill>
        <p:spPr>
          <a:xfrm>
            <a:off x="2235200" y="2771775"/>
            <a:ext cx="3398838" cy="2473325"/>
          </a:xfrm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922463" y="1741478"/>
            <a:ext cx="5588000" cy="3781860"/>
            <a:chOff x="3556000" y="2781412"/>
            <a:chExt cx="5588000" cy="3781740"/>
          </a:xfrm>
        </p:grpSpPr>
        <p:sp>
          <p:nvSpPr>
            <p:cNvPr id="18439" name="Line 4"/>
            <p:cNvSpPr>
              <a:spLocks noChangeShapeType="1"/>
            </p:cNvSpPr>
            <p:nvPr/>
          </p:nvSpPr>
          <p:spPr bwMode="auto">
            <a:xfrm flipH="1" flipV="1">
              <a:off x="5495925" y="5210175"/>
              <a:ext cx="1676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0" name="Line 5"/>
            <p:cNvSpPr>
              <a:spLocks noChangeShapeType="1"/>
            </p:cNvSpPr>
            <p:nvPr/>
          </p:nvSpPr>
          <p:spPr bwMode="auto">
            <a:xfrm>
              <a:off x="5138737" y="4133851"/>
              <a:ext cx="166688" cy="695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1" name="Line 6"/>
            <p:cNvSpPr>
              <a:spLocks noChangeShapeType="1"/>
            </p:cNvSpPr>
            <p:nvPr/>
          </p:nvSpPr>
          <p:spPr bwMode="auto">
            <a:xfrm flipH="1">
              <a:off x="5962650" y="4133850"/>
              <a:ext cx="1295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2" name="Line 7"/>
            <p:cNvSpPr>
              <a:spLocks noChangeShapeType="1"/>
            </p:cNvSpPr>
            <p:nvPr/>
          </p:nvSpPr>
          <p:spPr bwMode="auto">
            <a:xfrm flipH="1">
              <a:off x="5753100" y="4829175"/>
              <a:ext cx="1447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505325" y="3840163"/>
              <a:ext cx="1981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8" charset="0"/>
                  <a:ea typeface="Arial" pitchFamily="8" charset="0"/>
                  <a:cs typeface="Arial" pitchFamily="8" charset="0"/>
                </a:rPr>
                <a:t>Hyades stream</a:t>
              </a: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7105650" y="3309938"/>
              <a:ext cx="2038350" cy="2402906"/>
              <a:chOff x="7105650" y="3309938"/>
              <a:chExt cx="2038350" cy="2402906"/>
            </a:xfrm>
          </p:grpSpPr>
          <p:sp>
            <p:nvSpPr>
              <p:cNvPr id="18449" name="Text Box 8"/>
              <p:cNvSpPr txBox="1">
                <a:spLocks noChangeArrowheads="1"/>
              </p:cNvSpPr>
              <p:nvPr/>
            </p:nvSpPr>
            <p:spPr bwMode="auto">
              <a:xfrm>
                <a:off x="7105650" y="5343524"/>
                <a:ext cx="2038350" cy="369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Times New Roman" pitchFamily="8" charset="0"/>
                    <a:ea typeface="Arial" pitchFamily="8" charset="0"/>
                    <a:cs typeface="Arial" pitchFamily="8" charset="0"/>
                  </a:rPr>
                  <a:t>Hercules stream</a:t>
                </a:r>
              </a:p>
            </p:txBody>
          </p:sp>
          <p:sp>
            <p:nvSpPr>
              <p:cNvPr id="18450" name="Text Box 9"/>
              <p:cNvSpPr txBox="1">
                <a:spLocks noChangeArrowheads="1"/>
              </p:cNvSpPr>
              <p:nvPr/>
            </p:nvSpPr>
            <p:spPr bwMode="auto">
              <a:xfrm>
                <a:off x="7181850" y="3933825"/>
                <a:ext cx="1447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Times New Roman" pitchFamily="8" charset="0"/>
                    <a:ea typeface="Arial" pitchFamily="8" charset="0"/>
                    <a:cs typeface="Arial" pitchFamily="8" charset="0"/>
                  </a:rPr>
                  <a:t>Sirius group</a:t>
                </a:r>
              </a:p>
            </p:txBody>
          </p:sp>
          <p:sp>
            <p:nvSpPr>
              <p:cNvPr id="18451" name="Text Box 10"/>
              <p:cNvSpPr txBox="1">
                <a:spLocks noChangeArrowheads="1"/>
              </p:cNvSpPr>
              <p:nvPr/>
            </p:nvSpPr>
            <p:spPr bwMode="auto">
              <a:xfrm>
                <a:off x="7115175" y="4702145"/>
                <a:ext cx="16002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8" charset="0"/>
                    <a:ea typeface="Arial" pitchFamily="8" charset="0"/>
                    <a:cs typeface="Arial" pitchFamily="8" charset="0"/>
                  </a:rPr>
                  <a:t>Pleiades group</a:t>
                </a:r>
              </a:p>
            </p:txBody>
          </p:sp>
          <p:sp>
            <p:nvSpPr>
              <p:cNvPr id="18452" name="Text Box 12"/>
              <p:cNvSpPr txBox="1">
                <a:spLocks noChangeArrowheads="1"/>
              </p:cNvSpPr>
              <p:nvPr/>
            </p:nvSpPr>
            <p:spPr bwMode="auto">
              <a:xfrm>
                <a:off x="7239000" y="3309938"/>
                <a:ext cx="1905000" cy="530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dirty="0">
                    <a:latin typeface="Times New Roman" pitchFamily="8" charset="0"/>
                  </a:rPr>
                  <a:t>Coma </a:t>
                </a:r>
                <a:r>
                  <a:rPr lang="en-US" dirty="0" err="1">
                    <a:latin typeface="Times New Roman" pitchFamily="8" charset="0"/>
                  </a:rPr>
                  <a:t>Berenices</a:t>
                </a:r>
                <a:r>
                  <a:rPr lang="en-US" dirty="0">
                    <a:latin typeface="Times New Roman" pitchFamily="8" charset="0"/>
                  </a:rPr>
                  <a:t> group</a:t>
                </a:r>
              </a:p>
            </p:txBody>
          </p:sp>
        </p:grpSp>
        <p:sp>
          <p:nvSpPr>
            <p:cNvPr id="18445" name="Text Box 15"/>
            <p:cNvSpPr txBox="1">
              <a:spLocks noChangeArrowheads="1"/>
            </p:cNvSpPr>
            <p:nvPr/>
          </p:nvSpPr>
          <p:spPr bwMode="auto">
            <a:xfrm>
              <a:off x="4067280" y="2781412"/>
              <a:ext cx="3038370" cy="8494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 dirty="0">
                  <a:ea typeface="Arial" pitchFamily="8" charset="0"/>
                  <a:cs typeface="Arial" pitchFamily="8" charset="0"/>
                </a:rPr>
                <a:t>Stellar velocity distribution in solar </a:t>
              </a:r>
              <a:r>
                <a:rPr lang="en-US" sz="1600" dirty="0" smtClean="0">
                  <a:ea typeface="Arial" pitchFamily="8" charset="0"/>
                  <a:cs typeface="Arial" pitchFamily="8" charset="0"/>
                </a:rPr>
                <a:t>neighborhood, </a:t>
              </a:r>
              <a:r>
                <a:rPr lang="en-US" sz="1600" b="1" dirty="0" err="1">
                  <a:ea typeface="Arial" pitchFamily="8" charset="0"/>
                  <a:cs typeface="Arial" pitchFamily="8" charset="0"/>
                </a:rPr>
                <a:t>Hipparcos</a:t>
              </a:r>
              <a:r>
                <a:rPr lang="en-US" sz="1600" dirty="0">
                  <a:ea typeface="Arial" pitchFamily="8" charset="0"/>
                  <a:cs typeface="Arial" pitchFamily="8" charset="0"/>
                </a:rPr>
                <a:t> </a:t>
              </a:r>
            </a:p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 dirty="0">
                  <a:ea typeface="Arial" pitchFamily="8" charset="0"/>
                  <a:cs typeface="Arial" pitchFamily="8" charset="0"/>
                </a:rPr>
                <a:t>(</a:t>
              </a:r>
              <a:r>
                <a:rPr lang="en-US" sz="1600" dirty="0" err="1">
                  <a:ea typeface="Arial" pitchFamily="8" charset="0"/>
                  <a:cs typeface="Arial" pitchFamily="8" charset="0"/>
                </a:rPr>
                <a:t>Dehnen</a:t>
              </a:r>
              <a:r>
                <a:rPr lang="en-US" sz="1600" dirty="0">
                  <a:ea typeface="Arial" pitchFamily="8" charset="0"/>
                  <a:cs typeface="Arial" pitchFamily="8" charset="0"/>
                </a:rPr>
                <a:t> 98)</a:t>
              </a:r>
            </a:p>
          </p:txBody>
        </p:sp>
        <p:sp>
          <p:nvSpPr>
            <p:cNvPr id="18446" name="Line 16"/>
            <p:cNvSpPr>
              <a:spLocks noChangeShapeType="1"/>
            </p:cNvSpPr>
            <p:nvPr/>
          </p:nvSpPr>
          <p:spPr bwMode="auto">
            <a:xfrm flipH="1">
              <a:off x="5667375" y="3487738"/>
              <a:ext cx="1546225" cy="1150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7" name="Text Box 18"/>
            <p:cNvSpPr txBox="1">
              <a:spLocks noChangeArrowheads="1"/>
            </p:cNvSpPr>
            <p:nvPr/>
          </p:nvSpPr>
          <p:spPr bwMode="auto">
            <a:xfrm>
              <a:off x="4067280" y="6193832"/>
              <a:ext cx="2409825" cy="369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ea typeface="Arial" pitchFamily="8" charset="0"/>
                  <a:cs typeface="Arial" pitchFamily="8" charset="0"/>
                </a:rPr>
                <a:t>Radial velocity, </a:t>
              </a:r>
              <a:r>
                <a:rPr lang="en-US" b="1" dirty="0" err="1">
                  <a:solidFill>
                    <a:srgbClr val="FF6600"/>
                  </a:solidFill>
                  <a:ea typeface="Arial" pitchFamily="8" charset="0"/>
                  <a:cs typeface="Arial" pitchFamily="8" charset="0"/>
                </a:rPr>
                <a:t>u</a:t>
              </a:r>
              <a:endParaRPr lang="en-US" b="1" dirty="0">
                <a:solidFill>
                  <a:srgbClr val="FF6600"/>
                </a:solidFill>
                <a:ea typeface="Arial" pitchFamily="8" charset="0"/>
                <a:cs typeface="Arial" pitchFamily="8" charset="0"/>
              </a:endParaRPr>
            </a:p>
          </p:txBody>
        </p:sp>
        <p:sp>
          <p:nvSpPr>
            <p:cNvPr id="18448" name="Text Box 19"/>
            <p:cNvSpPr txBox="1">
              <a:spLocks noChangeArrowheads="1"/>
            </p:cNvSpPr>
            <p:nvPr/>
          </p:nvSpPr>
          <p:spPr bwMode="auto">
            <a:xfrm rot="-5400000">
              <a:off x="2524125" y="4714875"/>
              <a:ext cx="24003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86D926"/>
                  </a:solidFill>
                  <a:ea typeface="Arial" pitchFamily="8" charset="0"/>
                  <a:cs typeface="Arial" pitchFamily="8" charset="0"/>
                </a:rPr>
                <a:t>Tangential velocity, </a:t>
              </a:r>
              <a:r>
                <a:rPr lang="en-US" sz="1600" b="1" dirty="0" err="1">
                  <a:solidFill>
                    <a:srgbClr val="86D926"/>
                  </a:solidFill>
                  <a:ea typeface="Arial" pitchFamily="8" charset="0"/>
                  <a:cs typeface="Arial" pitchFamily="8" charset="0"/>
                </a:rPr>
                <a:t>v</a:t>
              </a:r>
              <a:endParaRPr lang="en-US" sz="1600" b="1" dirty="0">
                <a:solidFill>
                  <a:srgbClr val="86D926"/>
                </a:solidFill>
                <a:ea typeface="Arial" pitchFamily="8" charset="0"/>
                <a:cs typeface="Arial" pitchFamily="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08000"/>
            <a:ext cx="5087937" cy="12446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2900" dirty="0"/>
              <a:t>As the bar grows, stars </a:t>
            </a:r>
            <a:br>
              <a:rPr lang="en-US" sz="2900" dirty="0"/>
            </a:br>
            <a:r>
              <a:rPr lang="en-US" sz="2900" dirty="0"/>
              <a:t>are lifted</a:t>
            </a:r>
            <a:br>
              <a:rPr lang="en-US" sz="2900" dirty="0"/>
            </a:br>
            <a:r>
              <a:rPr lang="en-US" b="1" dirty="0">
                <a:solidFill>
                  <a:srgbClr val="0000FF"/>
                </a:solidFill>
              </a:rPr>
              <a:t>Resonance trapping</a:t>
            </a:r>
          </a:p>
        </p:txBody>
      </p:sp>
      <p:pic>
        <p:nvPicPr>
          <p:cNvPr id="61443" name="Picture 3" descr="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63700" y="1944688"/>
            <a:ext cx="2530475" cy="4325937"/>
          </a:xfrm>
        </p:spPr>
      </p:pic>
      <p:sp>
        <p:nvSpPr>
          <p:cNvPr id="61444" name="AutoShape 5"/>
          <p:cNvSpPr>
            <a:spLocks noChangeArrowheads="1"/>
          </p:cNvSpPr>
          <p:nvPr/>
        </p:nvSpPr>
        <p:spPr bwMode="auto">
          <a:xfrm>
            <a:off x="1343025" y="2581275"/>
            <a:ext cx="152400" cy="2895600"/>
          </a:xfrm>
          <a:prstGeom prst="downArrow">
            <a:avLst>
              <a:gd name="adj1" fmla="val 50000"/>
              <a:gd name="adj2" fmla="val 47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 rot="-5400000">
            <a:off x="-14530" y="3238671"/>
            <a:ext cx="25146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A301"/>
                </a:solidFill>
                <a:latin typeface="Times New Roman" pitchFamily="8" charset="0"/>
                <a:ea typeface="Arial" pitchFamily="8" charset="0"/>
                <a:cs typeface="Arial" pitchFamily="8" charset="0"/>
              </a:rPr>
              <a:t>Growing bar</a:t>
            </a:r>
          </a:p>
          <a:p>
            <a:r>
              <a:rPr lang="en-US" sz="2400" dirty="0" smtClean="0">
                <a:solidFill>
                  <a:srgbClr val="00A301"/>
                </a:solidFill>
                <a:latin typeface="Times New Roman" pitchFamily="8" charset="0"/>
                <a:ea typeface="Arial" pitchFamily="8" charset="0"/>
                <a:cs typeface="Arial" pitchFamily="8" charset="0"/>
              </a:rPr>
              <a:t> </a:t>
            </a:r>
            <a:endParaRPr lang="en-US" sz="2400" dirty="0">
              <a:solidFill>
                <a:srgbClr val="00A301"/>
              </a:solidFill>
              <a:latin typeface="Times New Roman" pitchFamily="8" charset="0"/>
              <a:ea typeface="Arial" pitchFamily="8" charset="0"/>
              <a:cs typeface="Arial" pitchFamily="8" charset="0"/>
            </a:endParaRP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4562475" y="4362450"/>
            <a:ext cx="4067175" cy="147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a typeface="Arial" pitchFamily="8" charset="0"/>
                <a:cs typeface="Arial" pitchFamily="8" charset="0"/>
              </a:rPr>
              <a:t>Extent stars are lifted depends on the initial </a:t>
            </a:r>
            <a:r>
              <a:rPr lang="en-US" dirty="0" smtClean="0">
                <a:ea typeface="Arial" pitchFamily="8" charset="0"/>
                <a:cs typeface="Arial" pitchFamily="8" charset="0"/>
              </a:rPr>
              <a:t>radius (Quillen 2002)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ea typeface="Arial" pitchFamily="8" charset="0"/>
                <a:cs typeface="Arial" pitchFamily="8" charset="0"/>
              </a:rPr>
              <a:t>Depends on width of resonance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ea typeface="Arial" pitchFamily="8" charset="0"/>
                <a:cs typeface="Arial" pitchFamily="8" charset="0"/>
              </a:rPr>
              <a:t>There are no planar orbits in </a:t>
            </a:r>
            <a:r>
              <a:rPr lang="en-US" dirty="0" smtClean="0">
                <a:ea typeface="Arial" pitchFamily="8" charset="0"/>
                <a:cs typeface="Arial" pitchFamily="8" charset="0"/>
              </a:rPr>
              <a:t>resonance</a:t>
            </a:r>
            <a:endParaRPr lang="en-US" dirty="0" smtClean="0">
              <a:ea typeface="Arial" pitchFamily="8" charset="0"/>
              <a:cs typeface="Arial" pitchFamily="8" charset="0"/>
            </a:endParaRPr>
          </a:p>
        </p:txBody>
      </p:sp>
      <p:pic>
        <p:nvPicPr>
          <p:cNvPr id="61447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r="1433"/>
          <a:stretch>
            <a:fillRect/>
          </a:stretch>
        </p:blipFill>
        <p:spPr>
          <a:xfrm>
            <a:off x="5387114" y="490538"/>
            <a:ext cx="3052762" cy="2074862"/>
          </a:xfrm>
        </p:spPr>
      </p:pic>
      <p:pic>
        <p:nvPicPr>
          <p:cNvPr id="61448" name="Content Placeholder 14" descr="Screen Shot 2013-05-10 at 5.00.18 PM.png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 l="-3497" t="6218" r="-8789" b="2487"/>
          <a:stretch>
            <a:fillRect/>
          </a:stretch>
        </p:blipFill>
        <p:spPr>
          <a:xfrm>
            <a:off x="4735513" y="2562225"/>
            <a:ext cx="3638550" cy="1808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m_slow2.png"/>
          <p:cNvPicPr>
            <a:picLocks noChangeAspect="1"/>
          </p:cNvPicPr>
          <p:nvPr/>
        </p:nvPicPr>
        <p:blipFill>
          <a:blip r:embed="rId2"/>
          <a:srcRect l="2000" r="5600" b="2857"/>
          <a:stretch>
            <a:fillRect/>
          </a:stretch>
        </p:blipFill>
        <p:spPr>
          <a:xfrm>
            <a:off x="1248718" y="1431524"/>
            <a:ext cx="6459481" cy="4753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2411" y="6050243"/>
            <a:ext cx="3007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radius </a:t>
            </a:r>
            <a:r>
              <a:rPr lang="en-US" sz="2000" dirty="0" err="1" smtClean="0">
                <a:sym typeface="Wingdings"/>
              </a:rPr>
              <a:t>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-430879" y="4279231"/>
            <a:ext cx="2856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time </a:t>
            </a:r>
            <a:r>
              <a:rPr lang="en-US" sz="2000" dirty="0" err="1" smtClean="0">
                <a:sym typeface="Wingdings"/>
              </a:rPr>
              <a:t>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58866" y="690306"/>
            <a:ext cx="6786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Bar slowing or disk thickening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a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6" y="515900"/>
            <a:ext cx="5677460" cy="6150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7529" y="717176"/>
            <a:ext cx="3158566" cy="18434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Which Fourier component is relevant?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65926" y="3406588"/>
            <a:ext cx="2121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the galaxy is symmetrical about the </a:t>
            </a:r>
            <a:r>
              <a:rPr lang="en-US" sz="2000" dirty="0" err="1" smtClean="0"/>
              <a:t>midplane</a:t>
            </a:r>
            <a:r>
              <a:rPr lang="en-US" sz="2000" dirty="0" smtClean="0"/>
              <a:t>, the </a:t>
            </a:r>
            <a:r>
              <a:rPr lang="en-US" sz="2000" dirty="0" err="1" smtClean="0"/>
              <a:t>m</a:t>
            </a:r>
            <a:r>
              <a:rPr lang="en-US" sz="2000" dirty="0" smtClean="0"/>
              <a:t>=4 component excites the 2:1 vertical resonance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371"/>
            <a:ext cx="8229600" cy="166043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Fourier components of gravitational potential </a:t>
            </a:r>
            <a:r>
              <a:rPr lang="en-US" dirty="0" err="1" smtClean="0"/>
              <a:t>m</a:t>
            </a:r>
            <a:r>
              <a:rPr lang="en-US" dirty="0" smtClean="0"/>
              <a:t>=2,4 </a:t>
            </a:r>
            <a:br>
              <a:rPr lang="en-US" dirty="0" smtClean="0"/>
            </a:br>
            <a:r>
              <a:rPr lang="en-US" sz="3556" dirty="0" smtClean="0"/>
              <a:t>As a function of </a:t>
            </a:r>
            <a:r>
              <a:rPr lang="en-US" sz="3556" dirty="0" err="1" smtClean="0"/>
              <a:t>z</a:t>
            </a:r>
            <a:r>
              <a:rPr lang="en-US" sz="3556" dirty="0" smtClean="0"/>
              <a:t>, measured from the simulation</a:t>
            </a:r>
            <a:endParaRPr lang="en-US" sz="3556" dirty="0"/>
          </a:p>
        </p:txBody>
      </p:sp>
      <p:pic>
        <p:nvPicPr>
          <p:cNvPr id="3" name="Picture 2" descr="Screen Shot 2013-09-03 at 4.30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5" y="2392694"/>
            <a:ext cx="8262629" cy="3173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6615" y="5795904"/>
            <a:ext cx="686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early                            bar buckling                          after bar buckling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28444" y="5351910"/>
            <a:ext cx="11678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dirty="0" smtClean="0"/>
              <a:t> (</a:t>
            </a:r>
            <a:r>
              <a:rPr lang="en-US" dirty="0" err="1" smtClean="0"/>
              <a:t>kpc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85123" y="2940862"/>
            <a:ext cx="11678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z</a:t>
            </a:r>
            <a:r>
              <a:rPr lang="en-US" dirty="0" smtClean="0"/>
              <a:t> (</a:t>
            </a:r>
            <a:r>
              <a:rPr lang="en-US" dirty="0" err="1" smtClean="0"/>
              <a:t>kpc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9844" y="2541596"/>
            <a:ext cx="83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70382" y="2547003"/>
            <a:ext cx="83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4194" y="2547003"/>
            <a:ext cx="83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4194" y="3956398"/>
            <a:ext cx="83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31885" y="3956398"/>
            <a:ext cx="83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59576" y="3924132"/>
            <a:ext cx="83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dirty="0" smtClean="0"/>
              <a:t>=2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model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68048" y="1511787"/>
            <a:ext cx="5872703" cy="497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8048" y="2204490"/>
            <a:ext cx="677779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Fit </a:t>
            </a:r>
            <a:r>
              <a:rPr lang="en-US" sz="2400" dirty="0" err="1" smtClean="0"/>
              <a:t>axi</a:t>
            </a:r>
            <a:r>
              <a:rPr lang="en-US" sz="2400" dirty="0" smtClean="0"/>
              <a:t>-symmetric potential in mid-plane</a:t>
            </a:r>
          </a:p>
          <a:p>
            <a:r>
              <a:rPr lang="en-US" sz="2400" dirty="0" smtClean="0"/>
              <a:t>	derive rotation curve  (gives </a:t>
            </a:r>
            <a:r>
              <a:rPr lang="en-US" sz="2400" dirty="0" err="1" smtClean="0"/>
              <a:t>Ω</a:t>
            </a:r>
            <a:r>
              <a:rPr lang="en-US" sz="2400" dirty="0" smtClean="0"/>
              <a:t>, </a:t>
            </a:r>
            <a:r>
              <a:rPr lang="en-US" sz="2400" dirty="0" err="1" smtClean="0"/>
              <a:t>κ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Fit </a:t>
            </a:r>
            <a:r>
              <a:rPr lang="en-US" sz="2400" dirty="0" err="1" smtClean="0"/>
              <a:t>axi</a:t>
            </a:r>
            <a:r>
              <a:rPr lang="en-US" sz="2400" dirty="0" smtClean="0"/>
              <a:t>-symmetric potential as a function of </a:t>
            </a:r>
            <a:r>
              <a:rPr lang="en-US" sz="2400" dirty="0" err="1" smtClean="0"/>
              <a:t>z</a:t>
            </a:r>
            <a:endParaRPr lang="en-US" sz="2400" dirty="0" smtClean="0"/>
          </a:p>
          <a:p>
            <a:pPr lvl="1"/>
            <a:r>
              <a:rPr lang="en-US" sz="2400" dirty="0" smtClean="0"/>
              <a:t>estimate vertical oscillation frequency </a:t>
            </a:r>
            <a:r>
              <a:rPr lang="en-US" sz="2400" dirty="0" err="1" smtClean="0"/>
              <a:t>ν</a:t>
            </a:r>
            <a:endParaRPr lang="en-US" sz="2400" dirty="0" smtClean="0"/>
          </a:p>
          <a:p>
            <a:pPr lvl="1"/>
            <a:r>
              <a:rPr lang="en-US" sz="2400" dirty="0" smtClean="0"/>
              <a:t>estimate </a:t>
            </a:r>
            <a:r>
              <a:rPr lang="en-US" sz="2400" i="1" dirty="0" smtClean="0"/>
              <a:t>a</a:t>
            </a:r>
            <a:r>
              <a:rPr lang="en-US" sz="2400" dirty="0" smtClean="0"/>
              <a:t> coefficient</a:t>
            </a:r>
          </a:p>
          <a:p>
            <a:pPr lvl="1"/>
            <a:r>
              <a:rPr lang="en-US" sz="2400" dirty="0" smtClean="0"/>
              <a:t>Use rotation curve, </a:t>
            </a:r>
            <a:r>
              <a:rPr lang="en-US" sz="2400" dirty="0" err="1" smtClean="0"/>
              <a:t>ν</a:t>
            </a:r>
            <a:r>
              <a:rPr lang="en-US" sz="2400" dirty="0" smtClean="0"/>
              <a:t> and bar pattern speed 	to compute distance to resonance </a:t>
            </a:r>
            <a:r>
              <a:rPr lang="en-US" sz="2400" dirty="0" err="1" smtClean="0"/>
              <a:t>δ</a:t>
            </a:r>
            <a:endParaRPr lang="en-US" sz="2400" dirty="0" smtClean="0"/>
          </a:p>
          <a:p>
            <a:r>
              <a:rPr lang="en-US" sz="2400" dirty="0" smtClean="0"/>
              <a:t>Fit </a:t>
            </a:r>
            <a:r>
              <a:rPr lang="en-US" sz="2400" dirty="0" err="1" smtClean="0"/>
              <a:t>m</a:t>
            </a:r>
            <a:r>
              <a:rPr lang="en-US" sz="2400" dirty="0" smtClean="0"/>
              <a:t>=4 Fourier component as a function of z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estimate </a:t>
            </a:r>
            <a:r>
              <a:rPr lang="en-US" sz="2400" dirty="0" err="1" smtClean="0"/>
              <a:t>ε</a:t>
            </a:r>
            <a:r>
              <a:rPr lang="en-US" sz="2400" dirty="0" smtClean="0"/>
              <a:t> coefficient</a:t>
            </a:r>
          </a:p>
          <a:p>
            <a:r>
              <a:rPr lang="en-US" sz="2400" dirty="0" smtClean="0"/>
              <a:t>All coefficients are a function of radius (or mean angular momentum)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Vertical Resonance is </a:t>
            </a:r>
            <a:br>
              <a:rPr lang="en-US" dirty="0" smtClean="0"/>
            </a:br>
            <a:r>
              <a:rPr lang="en-US" dirty="0" smtClean="0"/>
              <a:t>near location of peanut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25636" y="2254675"/>
            <a:ext cx="5511800" cy="3314700"/>
            <a:chOff x="791364" y="2415264"/>
            <a:chExt cx="5511800" cy="3314700"/>
          </a:xfrm>
        </p:grpSpPr>
        <p:pic>
          <p:nvPicPr>
            <p:cNvPr id="3" name="Picture 2" descr="Screen Shot 2013-09-03 at 4.53.19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364" y="2415264"/>
              <a:ext cx="5511800" cy="3314700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rot="5400000">
              <a:off x="3583997" y="3950804"/>
              <a:ext cx="868216" cy="5037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33898" y="4597190"/>
              <a:ext cx="1594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bar pattern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64172" y="3209854"/>
              <a:ext cx="1299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vertical resonance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94871" y="5569375"/>
            <a:ext cx="564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Lindblad</a:t>
            </a:r>
            <a:r>
              <a:rPr lang="en-US" dirty="0" smtClean="0"/>
              <a:t> resonance is not on top of the vertical resonance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3875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Hamiltonian model gives estimates for resonance width, libration frequency, height of periodic orbits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68048" y="2935763"/>
            <a:ext cx="5872703" cy="497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2460" y="4189986"/>
            <a:ext cx="6496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Resonance strong primarily where |</a:t>
            </a:r>
            <a:r>
              <a:rPr lang="en-US" sz="2400" dirty="0" err="1" smtClean="0"/>
              <a:t>δ</a:t>
            </a:r>
            <a:r>
              <a:rPr lang="en-US" sz="2400" dirty="0" smtClean="0"/>
              <a:t>| &lt; |</a:t>
            </a:r>
            <a:r>
              <a:rPr lang="en-US" sz="2400" dirty="0" err="1" smtClean="0"/>
              <a:t>ε</a:t>
            </a:r>
            <a:r>
              <a:rPr lang="en-US" sz="2400" dirty="0" smtClean="0"/>
              <a:t>|</a:t>
            </a:r>
          </a:p>
          <a:p>
            <a:r>
              <a:rPr lang="en-US" sz="2400" dirty="0" smtClean="0"/>
              <a:t>Libration frequency |</a:t>
            </a:r>
            <a:r>
              <a:rPr lang="en-US" sz="2400" dirty="0" err="1" smtClean="0"/>
              <a:t>ε</a:t>
            </a:r>
            <a:r>
              <a:rPr lang="en-US" sz="2400" dirty="0" smtClean="0"/>
              <a:t>|  (defines adiabatic limit)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separatrix</a:t>
            </a:r>
            <a:r>
              <a:rPr lang="en-US" sz="2400" dirty="0" smtClean="0"/>
              <a:t> orbit </a:t>
            </a:r>
            <a:endParaRPr lang="en-US" sz="24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779577" y="5243483"/>
            <a:ext cx="10541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9-03 at 4.54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46" y="498627"/>
            <a:ext cx="5283011" cy="6169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876" y="1109543"/>
            <a:ext cx="24415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Resonance is narrow and moves outwards</a:t>
            </a:r>
          </a:p>
          <a:p>
            <a:endParaRPr lang="en-US" sz="3600" dirty="0" smtClean="0"/>
          </a:p>
          <a:p>
            <a:r>
              <a:rPr lang="en-US" sz="2800" dirty="0" smtClean="0"/>
              <a:t>Resonance trapping model </a:t>
            </a:r>
            <a:r>
              <a:rPr lang="en-US" sz="2800" i="1" dirty="0" smtClean="0"/>
              <a:t>dies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643935" y="1597763"/>
            <a:ext cx="255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to resonance </a:t>
            </a:r>
          </a:p>
          <a:p>
            <a:r>
              <a:rPr lang="en-US" dirty="0" smtClean="0"/>
              <a:t>resonant width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527151" y="4538625"/>
            <a:ext cx="255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to resonance </a:t>
            </a:r>
          </a:p>
          <a:p>
            <a:r>
              <a:rPr lang="en-US" dirty="0" smtClean="0"/>
              <a:t>resonant width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4029126" y="2554873"/>
            <a:ext cx="364956" cy="218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23278" y="2450699"/>
            <a:ext cx="148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to resonance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rot="10800000">
            <a:off x="3581400" y="2743201"/>
            <a:ext cx="841878" cy="30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81400" y="1371600"/>
            <a:ext cx="228600" cy="989546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94748" y="1676400"/>
            <a:ext cx="110850" cy="338297"/>
          </a:xfrm>
          <a:prstGeom prst="rect">
            <a:avLst/>
          </a:prstGeom>
          <a:solidFill>
            <a:srgbClr val="86D926">
              <a:alpha val="3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19500" y="4175387"/>
            <a:ext cx="409626" cy="168138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10866" y="4724400"/>
            <a:ext cx="137334" cy="473300"/>
          </a:xfrm>
          <a:prstGeom prst="rect">
            <a:avLst/>
          </a:prstGeom>
          <a:solidFill>
            <a:srgbClr val="4DE0FF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9-03 at 5.03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4" y="453531"/>
            <a:ext cx="5294527" cy="6331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176" y="971176"/>
            <a:ext cx="21026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Height of orbits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05176" y="2838824"/>
            <a:ext cx="16734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 heights of orbits in </a:t>
            </a:r>
            <a:r>
              <a:rPr lang="en-US" dirty="0" err="1" smtClean="0"/>
              <a:t>separatrix</a:t>
            </a:r>
            <a:r>
              <a:rPr lang="en-US" dirty="0" smtClean="0"/>
              <a:t> are approximately the right size!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408552"/>
            <a:ext cx="8229600" cy="1270084"/>
          </a:xfrm>
        </p:spPr>
        <p:txBody>
          <a:bodyPr>
            <a:normAutofit/>
          </a:bodyPr>
          <a:lstStyle/>
          <a:p>
            <a:r>
              <a:rPr lang="en-US" dirty="0" smtClean="0"/>
              <a:t>Fate of stars exterior to resonance </a:t>
            </a:r>
            <a:endParaRPr lang="en-US" dirty="0"/>
          </a:p>
        </p:txBody>
      </p:sp>
      <p:pic>
        <p:nvPicPr>
          <p:cNvPr id="11" name="Picture 10" descr="Screen Shot 2013-09-03 at 2.49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3448"/>
            <a:ext cx="8686800" cy="19334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8508" y="3363869"/>
            <a:ext cx="78282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/>
              <a:buChar char="•"/>
            </a:pPr>
            <a:r>
              <a:rPr lang="en-US" sz="2000" dirty="0" smtClean="0"/>
              <a:t>As the bar slows down, stars stars originally in </a:t>
            </a:r>
            <a:r>
              <a:rPr lang="en-US" sz="2000" dirty="0" err="1" smtClean="0"/>
              <a:t>midplane</a:t>
            </a:r>
            <a:r>
              <a:rPr lang="en-US" sz="2000" dirty="0" smtClean="0"/>
              <a:t> are pushed into resonance</a:t>
            </a:r>
          </a:p>
          <a:p>
            <a:pPr marL="233363" indent="-233363">
              <a:buFont typeface="Arial"/>
              <a:buChar char="•"/>
            </a:pPr>
            <a:r>
              <a:rPr lang="en-US" sz="2000" dirty="0" smtClean="0"/>
              <a:t>These are lifted into orbits near the resonance </a:t>
            </a:r>
            <a:r>
              <a:rPr lang="en-US" sz="2000" dirty="0" err="1" smtClean="0"/>
              <a:t>separatrix</a:t>
            </a:r>
            <a:endParaRPr lang="en-US" sz="2000" dirty="0" smtClean="0"/>
          </a:p>
          <a:p>
            <a:pPr marL="233363" indent="-233363">
              <a:buFont typeface="Arial"/>
              <a:buChar char="•"/>
            </a:pPr>
            <a:r>
              <a:rPr lang="en-US" sz="2000" dirty="0" smtClean="0"/>
              <a:t>Then they cross the </a:t>
            </a:r>
            <a:r>
              <a:rPr lang="en-US" sz="2000" dirty="0" err="1" smtClean="0"/>
              <a:t>separatrix</a:t>
            </a:r>
            <a:r>
              <a:rPr lang="en-US" sz="2000" dirty="0" smtClean="0"/>
              <a:t> but remain at high inclination</a:t>
            </a:r>
          </a:p>
          <a:p>
            <a:pPr marL="233363" indent="-233363">
              <a:buFont typeface="Arial"/>
              <a:buChar char="•"/>
            </a:pPr>
            <a:r>
              <a:rPr lang="en-US" sz="2000" dirty="0" smtClean="0"/>
              <a:t>Only stars in orbits near the </a:t>
            </a:r>
            <a:r>
              <a:rPr lang="en-US" sz="2000" dirty="0" err="1" smtClean="0"/>
              <a:t>separatrix</a:t>
            </a:r>
            <a:r>
              <a:rPr lang="en-US" sz="2000" dirty="0" smtClean="0"/>
              <a:t> will be aligned with the bar and “support the peanut shape”</a:t>
            </a:r>
          </a:p>
          <a:p>
            <a:pPr marL="233363" indent="-233363">
              <a:buFont typeface="Arial"/>
              <a:buChar char="•"/>
            </a:pPr>
            <a:r>
              <a:rPr lang="en-US" sz="2000" dirty="0" smtClean="0"/>
              <a:t>These are not near periodic orbits!</a:t>
            </a:r>
          </a:p>
          <a:p>
            <a:pPr marL="233363" indent="-233363">
              <a:buFont typeface="Arial"/>
              <a:buChar char="•"/>
            </a:pPr>
            <a:endParaRPr lang="en-US" sz="2000" dirty="0" smtClean="0"/>
          </a:p>
          <a:p>
            <a:pPr marL="233363" indent="-233363"/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smtClean="0"/>
              <a:t>Resonant heating process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loo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 l="4816" t="2408" r="4816" b="4816"/>
          <a:stretch>
            <a:fillRect/>
          </a:stretch>
        </p:blipFill>
        <p:spPr>
          <a:xfrm>
            <a:off x="5159375" y="2146300"/>
            <a:ext cx="2579688" cy="2647950"/>
          </a:xfrm>
        </p:spPr>
      </p:pic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90538"/>
            <a:ext cx="7639050" cy="12620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rgbClr val="FFCC00"/>
                </a:solidFill>
                <a:ea typeface="+mj-ea"/>
                <a:cs typeface="+mj-cs"/>
              </a:rPr>
              <a:t/>
            </a:r>
            <a:br>
              <a:rPr lang="en-US" sz="3600" i="1" dirty="0" smtClean="0">
                <a:solidFill>
                  <a:srgbClr val="FFCC00"/>
                </a:solidFill>
                <a:ea typeface="+mj-ea"/>
                <a:cs typeface="+mj-cs"/>
              </a:rPr>
            </a:br>
            <a:r>
              <a:rPr lang="en-US" sz="3600" dirty="0" smtClean="0">
                <a:solidFill>
                  <a:srgbClr val="FFCC00"/>
                </a:solidFill>
                <a:ea typeface="+mj-ea"/>
                <a:cs typeface="+mj-cs"/>
              </a:rPr>
              <a:t>Interpreting the U,V plane</a:t>
            </a:r>
            <a:br>
              <a:rPr lang="en-US" sz="3600" dirty="0" smtClean="0">
                <a:solidFill>
                  <a:srgbClr val="FFCC00"/>
                </a:solidFill>
                <a:ea typeface="+mj-ea"/>
                <a:cs typeface="+mj-cs"/>
              </a:rPr>
            </a:br>
            <a:r>
              <a:rPr lang="en-US" sz="3111" dirty="0" err="1" smtClean="0">
                <a:solidFill>
                  <a:srgbClr val="FFCC00"/>
                </a:solidFill>
                <a:ea typeface="+mj-ea"/>
                <a:cs typeface="+mj-cs"/>
              </a:rPr>
              <a:t>u</a:t>
            </a:r>
            <a:r>
              <a:rPr lang="en-US" sz="3111" dirty="0" smtClean="0">
                <a:solidFill>
                  <a:srgbClr val="FFCC00"/>
                </a:solidFill>
                <a:ea typeface="+mj-ea"/>
                <a:cs typeface="+mj-cs"/>
              </a:rPr>
              <a:t>=radial </a:t>
            </a:r>
            <a:r>
              <a:rPr lang="en-US" sz="3111" dirty="0" err="1" smtClean="0">
                <a:solidFill>
                  <a:srgbClr val="FFCC00"/>
                </a:solidFill>
                <a:ea typeface="+mj-ea"/>
                <a:cs typeface="+mj-cs"/>
              </a:rPr>
              <a:t>v</a:t>
            </a:r>
            <a:r>
              <a:rPr lang="en-US" sz="3111" dirty="0" smtClean="0">
                <a:solidFill>
                  <a:srgbClr val="FFCC00"/>
                </a:solidFill>
                <a:ea typeface="+mj-ea"/>
                <a:cs typeface="+mj-cs"/>
              </a:rPr>
              <a:t>=tangential velocity components in a particular location (solar neighborhood)</a:t>
            </a:r>
            <a:endParaRPr lang="en-US" sz="3600" dirty="0" smtClean="0">
              <a:solidFill>
                <a:srgbClr val="FFCC00"/>
              </a:solidFill>
              <a:ea typeface="+mj-ea"/>
              <a:cs typeface="+mj-cs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7143750" y="3124200"/>
            <a:ext cx="1905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 New Roman" pitchFamily="8" charset="0"/>
              </a:rPr>
              <a:t>Coma Berenices group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552450" y="15621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171450"/>
            <a:endParaRPr lang="en-US"/>
          </a:p>
          <a:p>
            <a:pPr indent="171450"/>
            <a:endParaRPr lang="en-US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724400" y="4837113"/>
            <a:ext cx="40195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ea typeface="Arial" pitchFamily="8" charset="0"/>
                <a:cs typeface="Arial" pitchFamily="8" charset="0"/>
              </a:rPr>
              <a:t>Orbit described by a guiding radius and an epicyclic amplitude</a:t>
            </a: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919163" y="3590925"/>
            <a:ext cx="343693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ea typeface="Arial" pitchFamily="8" charset="0"/>
                <a:cs typeface="Arial" pitchFamily="8" charset="0"/>
              </a:rPr>
              <a:t>On the (</a:t>
            </a:r>
            <a:r>
              <a:rPr lang="en-US" dirty="0" err="1">
                <a:solidFill>
                  <a:schemeClr val="bg1"/>
                </a:solidFill>
                <a:ea typeface="Arial" pitchFamily="8" charset="0"/>
                <a:cs typeface="Arial" pitchFamily="8" charset="0"/>
              </a:rPr>
              <a:t>u,v</a:t>
            </a:r>
            <a:r>
              <a:rPr lang="en-US" dirty="0">
                <a:solidFill>
                  <a:schemeClr val="bg1"/>
                </a:solidFill>
                <a:ea typeface="Arial" pitchFamily="8" charset="0"/>
                <a:cs typeface="Arial" pitchFamily="8" charset="0"/>
              </a:rPr>
              <a:t>) plane (</a:t>
            </a:r>
            <a:r>
              <a:rPr lang="en-US" dirty="0" err="1">
                <a:solidFill>
                  <a:schemeClr val="bg1"/>
                </a:solidFill>
                <a:ea typeface="Arial" pitchFamily="8" charset="0"/>
                <a:cs typeface="Arial" pitchFamily="8" charset="0"/>
              </a:rPr>
              <a:t>r</a:t>
            </a:r>
            <a:r>
              <a:rPr lang="en-US" dirty="0">
                <a:solidFill>
                  <a:schemeClr val="bg1"/>
                </a:solidFill>
                <a:ea typeface="Arial" pitchFamily="8" charset="0"/>
                <a:cs typeface="Arial" pitchFamily="8" charset="0"/>
              </a:rPr>
              <a:t> is fixed)  the </a:t>
            </a:r>
            <a:r>
              <a:rPr lang="en-US" dirty="0" err="1">
                <a:solidFill>
                  <a:schemeClr val="bg1"/>
                </a:solidFill>
                <a:ea typeface="Arial" pitchFamily="8" charset="0"/>
                <a:cs typeface="Arial" pitchFamily="8" charset="0"/>
              </a:rPr>
              <a:t>epicyclic</a:t>
            </a:r>
            <a:r>
              <a:rPr lang="en-US" dirty="0">
                <a:solidFill>
                  <a:schemeClr val="bg1"/>
                </a:solidFill>
                <a:ea typeface="Arial" pitchFamily="8" charset="0"/>
                <a:cs typeface="Arial" pitchFamily="8" charset="0"/>
              </a:rPr>
              <a:t> amplitude is set by </a:t>
            </a:r>
            <a:r>
              <a:rPr lang="en-US" dirty="0">
                <a:solidFill>
                  <a:srgbClr val="00CC66"/>
                </a:solidFill>
                <a:ea typeface="Arial" pitchFamily="8" charset="0"/>
                <a:cs typeface="Arial" pitchFamily="8" charset="0"/>
              </a:rPr>
              <a:t>a</a:t>
            </a:r>
            <a:r>
              <a:rPr lang="en-US" baseline="30000" dirty="0">
                <a:solidFill>
                  <a:srgbClr val="00CC66"/>
                </a:solidFill>
                <a:ea typeface="Arial" pitchFamily="8" charset="0"/>
                <a:cs typeface="Arial" pitchFamily="8" charset="0"/>
              </a:rPr>
              <a:t>2</a:t>
            </a:r>
            <a:r>
              <a:rPr lang="en-US" dirty="0">
                <a:solidFill>
                  <a:srgbClr val="00CC66"/>
                </a:solidFill>
                <a:ea typeface="Arial" pitchFamily="8" charset="0"/>
                <a:cs typeface="Arial" pitchFamily="8" charset="0"/>
              </a:rPr>
              <a:t>~u</a:t>
            </a:r>
            <a:r>
              <a:rPr lang="en-US" baseline="30000" dirty="0">
                <a:solidFill>
                  <a:srgbClr val="00CC66"/>
                </a:solidFill>
                <a:ea typeface="Arial" pitchFamily="8" charset="0"/>
                <a:cs typeface="Arial" pitchFamily="8" charset="0"/>
              </a:rPr>
              <a:t>2</a:t>
            </a:r>
            <a:r>
              <a:rPr lang="en-US" dirty="0">
                <a:solidFill>
                  <a:srgbClr val="00CC66"/>
                </a:solidFill>
                <a:ea typeface="Arial" pitchFamily="8" charset="0"/>
                <a:cs typeface="Arial" pitchFamily="8" charset="0"/>
              </a:rPr>
              <a:t>/2+v</a:t>
            </a:r>
            <a:r>
              <a:rPr lang="en-US" baseline="30000" dirty="0">
                <a:solidFill>
                  <a:srgbClr val="00CC66"/>
                </a:solidFill>
                <a:ea typeface="Arial" pitchFamily="8" charset="0"/>
                <a:cs typeface="Arial" pitchFamily="8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ea typeface="Arial" pitchFamily="8" charset="0"/>
                <a:cs typeface="Arial" pitchFamily="8" charset="0"/>
              </a:rPr>
              <a:t>The guiding or mean radius is set by </a:t>
            </a:r>
            <a:r>
              <a:rPr lang="en-US" dirty="0" err="1">
                <a:solidFill>
                  <a:srgbClr val="FF0000"/>
                </a:solidFill>
                <a:ea typeface="Arial" pitchFamily="8" charset="0"/>
                <a:cs typeface="Arial" pitchFamily="8" charset="0"/>
              </a:rPr>
              <a:t>v</a:t>
            </a:r>
            <a:r>
              <a:rPr lang="en-US" dirty="0">
                <a:solidFill>
                  <a:srgbClr val="F2F2F2"/>
                </a:solidFill>
                <a:ea typeface="Arial" pitchFamily="8" charset="0"/>
                <a:cs typeface="Arial" pitchFamily="8" charset="0"/>
              </a:rPr>
              <a:t>, set by angular </a:t>
            </a:r>
            <a:r>
              <a:rPr lang="en-US" dirty="0" smtClean="0">
                <a:solidFill>
                  <a:srgbClr val="F2F2F2"/>
                </a:solidFill>
                <a:ea typeface="Arial" pitchFamily="8" charset="0"/>
                <a:cs typeface="Arial" pitchFamily="8" charset="0"/>
              </a:rPr>
              <a:t>momentum, L</a:t>
            </a:r>
            <a:endParaRPr lang="en-US" dirty="0">
              <a:solidFill>
                <a:srgbClr val="F2F2F2"/>
              </a:solidFill>
              <a:ea typeface="Arial" pitchFamily="8" charset="0"/>
              <a:cs typeface="Arial" pitchFamily="8" charset="0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3350" y="2628900"/>
            <a:ext cx="4025900" cy="2794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20750" y="2889250"/>
            <a:ext cx="2781300" cy="571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8363" y="2301875"/>
            <a:ext cx="3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EEECE1"/>
                </a:solidFill>
              </a:rPr>
              <a:t>E = </a:t>
            </a:r>
            <a:r>
              <a:rPr lang="en-US" sz="2000" i="1" dirty="0" err="1" smtClean="0">
                <a:solidFill>
                  <a:srgbClr val="EEECE1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EEECE1"/>
                </a:solidFill>
              </a:rPr>
              <a:t>circular</a:t>
            </a:r>
            <a:r>
              <a:rPr lang="en-US" sz="2000" baseline="-25000" dirty="0" smtClean="0">
                <a:solidFill>
                  <a:srgbClr val="EEECE1"/>
                </a:solidFill>
              </a:rPr>
              <a:t> motion</a:t>
            </a:r>
            <a:r>
              <a:rPr lang="en-US" sz="2000" dirty="0" smtClean="0">
                <a:solidFill>
                  <a:srgbClr val="EEECE1"/>
                </a:solidFill>
              </a:rPr>
              <a:t> + </a:t>
            </a:r>
            <a:r>
              <a:rPr lang="en-US" sz="2000" i="1" dirty="0" err="1" smtClean="0">
                <a:solidFill>
                  <a:srgbClr val="EEECE1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EEECE1"/>
                </a:solidFill>
              </a:rPr>
              <a:t>epicyclic</a:t>
            </a:r>
            <a:r>
              <a:rPr lang="en-US" sz="2000" baseline="-25000" dirty="0" smtClean="0">
                <a:solidFill>
                  <a:srgbClr val="EEECE1"/>
                </a:solidFill>
              </a:rPr>
              <a:t> motion </a:t>
            </a:r>
            <a:endParaRPr lang="en-US" sz="2000" baseline="-25000" dirty="0">
              <a:solidFill>
                <a:srgbClr val="EEEC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+.RUN3042.001.06090.a_orb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8" y="496374"/>
            <a:ext cx="6361625" cy="6361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527" y="3955251"/>
            <a:ext cx="424810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Orbits with libration near the </a:t>
            </a:r>
            <a:r>
              <a:rPr lang="en-US" sz="3600" dirty="0" err="1" smtClean="0"/>
              <a:t>separatrix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76615" y="1158465"/>
            <a:ext cx="65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6615" y="3879051"/>
            <a:ext cx="65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14527" y="1158465"/>
            <a:ext cx="65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52476" y="4832353"/>
            <a:ext cx="34022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are the only orbits that would support the peanut shape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76615" y="5576915"/>
            <a:ext cx="1970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resonant angle </a:t>
            </a:r>
            <a:r>
              <a:rPr lang="en-US" smtClean="0"/>
              <a:t>varies 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38700" y="2997200"/>
            <a:ext cx="1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by </a:t>
            </a:r>
            <a:r>
              <a:rPr lang="en-US" dirty="0" err="1" smtClean="0"/>
              <a:t>Yujing</a:t>
            </a:r>
            <a:r>
              <a:rPr lang="en-US" dirty="0" smtClean="0"/>
              <a:t> Qin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4718" y="2198132"/>
            <a:ext cx="43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0918" y="4652719"/>
            <a:ext cx="43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33537" y="6223246"/>
            <a:ext cx="43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48628" y="3274199"/>
            <a:ext cx="71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15100" y="2013466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1328" y="559874"/>
            <a:ext cx="71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13300" y="559874"/>
            <a:ext cx="71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0" y="335783"/>
            <a:ext cx="7524750" cy="1780355"/>
          </a:xfrm>
        </p:spPr>
        <p:txBody>
          <a:bodyPr>
            <a:normAutofit fontScale="90000"/>
          </a:bodyPr>
          <a:lstStyle/>
          <a:p>
            <a:pPr algn="l">
              <a:lnSpc>
                <a:spcPts val="3620"/>
              </a:lnSpc>
            </a:pPr>
            <a:r>
              <a:rPr lang="en-US" sz="4000" dirty="0" smtClean="0"/>
              <a:t>Is the </a:t>
            </a:r>
            <a:r>
              <a:rPr lang="en-US" sz="4000" dirty="0" smtClean="0"/>
              <a:t>X-shaped feature at the location of the resonance in the </a:t>
            </a:r>
            <a:r>
              <a:rPr lang="en-US" sz="4000" dirty="0" smtClean="0"/>
              <a:t>Milky Way?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48659" y="1957448"/>
            <a:ext cx="3136900" cy="58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5300" y="1881248"/>
            <a:ext cx="281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Poisson’s equation in cylindrical coordinates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62050" y="2621651"/>
            <a:ext cx="3771900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2755" y="2659751"/>
            <a:ext cx="166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midplane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162050" y="3777729"/>
            <a:ext cx="4356100" cy="53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2048" y="3369113"/>
            <a:ext cx="432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resonance commensurability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3192124" y="3246536"/>
            <a:ext cx="34675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23950" y="5211441"/>
            <a:ext cx="6764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smtClean="0"/>
              <a:t>Constraint on mid-plane density at the location of the resonance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65668" y="4412709"/>
            <a:ext cx="727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dirty="0" smtClean="0"/>
              <a:t>xpression for </a:t>
            </a:r>
            <a:r>
              <a:rPr lang="en-US" dirty="0" err="1" smtClean="0"/>
              <a:t>midplane</a:t>
            </a:r>
            <a:r>
              <a:rPr lang="en-US" dirty="0" smtClean="0"/>
              <a:t> density as a function of rotation curve and bar pattern speed.  Should be equal to the actual </a:t>
            </a:r>
            <a:r>
              <a:rPr lang="en-US" dirty="0" err="1" smtClean="0"/>
              <a:t>midplane</a:t>
            </a:r>
            <a:r>
              <a:rPr lang="en-US" dirty="0" smtClean="0"/>
              <a:t> density in resonance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3163125" y="2553524"/>
            <a:ext cx="277751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 rot="5400000">
            <a:off x="4204801" y="2210003"/>
            <a:ext cx="190499" cy="8994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8500" y="1536700"/>
            <a:ext cx="483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don’t know </a:t>
            </a:r>
            <a:r>
              <a:rPr lang="en-US" dirty="0" err="1" smtClean="0"/>
              <a:t>ν</a:t>
            </a:r>
            <a:r>
              <a:rPr lang="en-US" dirty="0" smtClean="0"/>
              <a:t>, so using density instead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Gripe about Milky Way models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7000" y="2057400"/>
            <a:ext cx="516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nd I thank </a:t>
            </a:r>
            <a:r>
              <a:rPr lang="en-US" dirty="0" err="1" smtClean="0"/>
              <a:t>Sanjib</a:t>
            </a:r>
            <a:r>
              <a:rPr lang="en-US" dirty="0" smtClean="0"/>
              <a:t> Sharma for adding routines to </a:t>
            </a:r>
            <a:r>
              <a:rPr lang="en-US" dirty="0" err="1" smtClean="0"/>
              <a:t>Galaxia</a:t>
            </a:r>
            <a:r>
              <a:rPr lang="en-US" dirty="0" smtClean="0"/>
              <a:t> and computing the </a:t>
            </a:r>
            <a:r>
              <a:rPr lang="en-US" dirty="0" err="1" smtClean="0"/>
              <a:t>midplane</a:t>
            </a:r>
            <a:r>
              <a:rPr lang="en-US" dirty="0" smtClean="0"/>
              <a:t> density and rotation curve for the </a:t>
            </a:r>
            <a:r>
              <a:rPr lang="en-US" dirty="0" err="1" smtClean="0"/>
              <a:t>Besançon</a:t>
            </a:r>
            <a:r>
              <a:rPr lang="en-US" dirty="0" smtClean="0"/>
              <a:t> mass model 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9-03 at 4.22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2" y="1778589"/>
            <a:ext cx="8156466" cy="4864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58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X in Milky Way, rotation </a:t>
            </a:r>
            <a:r>
              <a:rPr lang="en-US" sz="3600" dirty="0" smtClean="0"/>
              <a:t>curve, bar </a:t>
            </a:r>
            <a:r>
              <a:rPr lang="en-US" sz="3600" dirty="0" smtClean="0"/>
              <a:t>pattern </a:t>
            </a:r>
            <a:r>
              <a:rPr lang="en-US" sz="3600" dirty="0" smtClean="0"/>
              <a:t>speed, </a:t>
            </a:r>
            <a:r>
              <a:rPr lang="en-US" sz="3600" dirty="0" smtClean="0"/>
              <a:t>density</a:t>
            </a:r>
            <a:r>
              <a:rPr lang="en-US" sz="3600" dirty="0" smtClean="0"/>
              <a:t> </a:t>
            </a:r>
            <a:r>
              <a:rPr lang="en-US" sz="3600" dirty="0" smtClean="0"/>
              <a:t>estimates all self-consistent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61980" y="2419126"/>
            <a:ext cx="339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Besançon</a:t>
            </a:r>
            <a:r>
              <a:rPr lang="en-US" dirty="0" smtClean="0"/>
              <a:t> model rotation </a:t>
            </a:r>
            <a:r>
              <a:rPr lang="en-US" dirty="0" smtClean="0"/>
              <a:t>curve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77159" y="3203640"/>
            <a:ext cx="236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Cao’s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85331" y="3453112"/>
            <a:ext cx="270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Malhotra’s</a:t>
            </a:r>
            <a:r>
              <a:rPr lang="en-US" dirty="0" smtClean="0"/>
              <a:t> HI  dispersions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31317" y="2746714"/>
            <a:ext cx="2452510" cy="383931"/>
            <a:chOff x="4233503" y="2688318"/>
            <a:chExt cx="2452510" cy="383931"/>
          </a:xfrm>
        </p:grpSpPr>
        <p:sp>
          <p:nvSpPr>
            <p:cNvPr id="4" name="TextBox 3"/>
            <p:cNvSpPr txBox="1"/>
            <p:nvPr/>
          </p:nvSpPr>
          <p:spPr>
            <a:xfrm>
              <a:off x="4233503" y="2688318"/>
              <a:ext cx="2364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Sofue’s</a:t>
              </a:r>
              <a:r>
                <a:rPr lang="en-US" dirty="0" smtClean="0"/>
                <a:t> rotation curve</a:t>
              </a:r>
              <a:endParaRPr lang="en-US" dirty="0"/>
            </a:p>
          </p:txBody>
        </p:sp>
        <p:sp>
          <p:nvSpPr>
            <p:cNvPr id="8" name="Left Brace 7"/>
            <p:cNvSpPr/>
            <p:nvPr/>
          </p:nvSpPr>
          <p:spPr>
            <a:xfrm>
              <a:off x="6384379" y="2746714"/>
              <a:ext cx="301634" cy="325535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64741" y="2101815"/>
            <a:ext cx="270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Malhotra’s</a:t>
            </a:r>
            <a:r>
              <a:rPr lang="en-US" dirty="0" smtClean="0"/>
              <a:t> rotation curve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5331" y="3715894"/>
            <a:ext cx="270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Besançon</a:t>
            </a:r>
            <a:r>
              <a:rPr lang="en-US" dirty="0" smtClean="0"/>
              <a:t> model density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05300" y="5130800"/>
            <a:ext cx="245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future work can shrink this error circle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408552"/>
            <a:ext cx="8229600" cy="1270084"/>
          </a:xfrm>
        </p:spPr>
        <p:txBody>
          <a:bodyPr>
            <a:normAutofit/>
          </a:bodyPr>
          <a:lstStyle/>
          <a:p>
            <a:r>
              <a:rPr lang="en-US" dirty="0" err="1" smtClean="0"/>
              <a:t>Metallicity</a:t>
            </a:r>
            <a:r>
              <a:rPr lang="en-US" dirty="0" smtClean="0"/>
              <a:t> of stars in the X</a:t>
            </a:r>
            <a:endParaRPr lang="en-US" dirty="0"/>
          </a:p>
        </p:txBody>
      </p:sp>
      <p:pic>
        <p:nvPicPr>
          <p:cNvPr id="11" name="Picture 10" descr="Screen Shot 2013-09-03 at 2.49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10027"/>
            <a:ext cx="8686800" cy="19334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8508" y="3964033"/>
            <a:ext cx="78282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/>
              <a:buChar char="•"/>
            </a:pPr>
            <a:r>
              <a:rPr lang="en-US" sz="2400" dirty="0" smtClean="0"/>
              <a:t>Stars in X-shape should be disk stars</a:t>
            </a:r>
          </a:p>
          <a:p>
            <a:pPr marL="233363" indent="-233363">
              <a:buFont typeface="Arial"/>
              <a:buChar char="•"/>
            </a:pPr>
            <a:r>
              <a:rPr lang="en-US" sz="2400" dirty="0" smtClean="0"/>
              <a:t>They should have </a:t>
            </a:r>
            <a:r>
              <a:rPr lang="en-US" sz="2400" dirty="0" err="1" smtClean="0"/>
              <a:t>metallicity</a:t>
            </a:r>
            <a:r>
              <a:rPr lang="en-US" sz="2400" dirty="0" smtClean="0"/>
              <a:t> similar to disk just exterior to resonance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8888" y="1240937"/>
            <a:ext cx="70363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>
              <a:buFont typeface="Arial"/>
              <a:buChar char="•"/>
            </a:pPr>
            <a:r>
              <a:rPr lang="en-US" sz="2400" dirty="0" smtClean="0"/>
              <a:t>Peanut/X shape is caused by outward motion of the </a:t>
            </a:r>
            <a:r>
              <a:rPr lang="en-US" sz="2400" dirty="0" err="1" smtClean="0"/>
              <a:t>m</a:t>
            </a:r>
            <a:r>
              <a:rPr lang="en-US" sz="2400" dirty="0" smtClean="0"/>
              <a:t>=2 vertical resonance. </a:t>
            </a:r>
            <a:r>
              <a:rPr lang="en-US" sz="2400" dirty="0" smtClean="0"/>
              <a:t> </a:t>
            </a:r>
          </a:p>
          <a:p>
            <a:pPr marL="292100" indent="-292100">
              <a:buFont typeface="Arial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ndependent of bar buckling</a:t>
            </a:r>
          </a:p>
          <a:p>
            <a:pPr marL="292100" indent="-292100">
              <a:buFont typeface="Arial"/>
              <a:buChar char="•"/>
            </a:pPr>
            <a:r>
              <a:rPr lang="en-US" sz="2400" dirty="0" smtClean="0"/>
              <a:t>Peanut ends approximately at location of resonance</a:t>
            </a:r>
          </a:p>
          <a:p>
            <a:pPr marL="292100" indent="-292100">
              <a:buFont typeface="Arial"/>
              <a:buChar char="•"/>
            </a:pPr>
            <a:r>
              <a:rPr lang="en-US" sz="2400" dirty="0" smtClean="0"/>
              <a:t>Hamiltonian model created for the resonance.   </a:t>
            </a:r>
          </a:p>
          <a:p>
            <a:pPr marL="292100" indent="-292100">
              <a:buFont typeface="Arial"/>
              <a:buChar char="•"/>
            </a:pPr>
            <a:r>
              <a:rPr lang="en-US" sz="2400" dirty="0" smtClean="0"/>
              <a:t>X/Peanut-shape due to stars in vicinity of </a:t>
            </a:r>
            <a:r>
              <a:rPr lang="en-US" sz="2400" dirty="0" err="1" smtClean="0"/>
              <a:t>separatrix</a:t>
            </a:r>
            <a:r>
              <a:rPr lang="en-US" sz="2400" dirty="0" smtClean="0"/>
              <a:t>.</a:t>
            </a:r>
            <a:r>
              <a:rPr lang="en-US" sz="2400" dirty="0" smtClean="0"/>
              <a:t> Resonance heating </a:t>
            </a:r>
            <a:r>
              <a:rPr lang="en-US" sz="2400" dirty="0" smtClean="0"/>
              <a:t>model</a:t>
            </a:r>
          </a:p>
          <a:p>
            <a:pPr marL="292100" indent="-292100">
              <a:buFont typeface="Arial"/>
              <a:buChar char="•"/>
            </a:pPr>
            <a:r>
              <a:rPr lang="en-US" sz="2400" dirty="0" smtClean="0"/>
              <a:t>Height of orbits approximately consistent with that predicted from the Hamiltonian model using coefficients measured from simulations</a:t>
            </a:r>
          </a:p>
          <a:p>
            <a:pPr marL="292100" indent="-292100">
              <a:buFont typeface="Arial"/>
              <a:buChar char="•"/>
            </a:pPr>
            <a:r>
              <a:rPr lang="en-US" sz="2400" dirty="0" smtClean="0"/>
              <a:t>Mid-plane density, bar pattern, rotation curve all self-consistent with location of resonance in Milky </a:t>
            </a:r>
            <a:r>
              <a:rPr lang="en-US" sz="2400" dirty="0" smtClean="0"/>
              <a:t>Way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 ….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8888" y="1417637"/>
            <a:ext cx="70363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>
              <a:buFont typeface="Arial"/>
              <a:buChar char="•"/>
            </a:pPr>
            <a:r>
              <a:rPr lang="en-US" sz="2400" dirty="0" smtClean="0"/>
              <a:t>Radial degree of freedom</a:t>
            </a:r>
          </a:p>
          <a:p>
            <a:pPr marL="292100" indent="-292100">
              <a:buFont typeface="Arial"/>
              <a:buChar char="•"/>
            </a:pPr>
            <a:r>
              <a:rPr lang="en-US" sz="2400" dirty="0" smtClean="0"/>
              <a:t>VVV model can now be used to compute Fourier components of potential for the Milky Way bar</a:t>
            </a:r>
          </a:p>
          <a:p>
            <a:pPr marL="292100" indent="-292100">
              <a:buFont typeface="Arial"/>
              <a:buChar char="•"/>
            </a:pPr>
            <a:r>
              <a:rPr lang="en-US" sz="2400" dirty="0" smtClean="0"/>
              <a:t>Can we tell if the bar buckled?</a:t>
            </a:r>
          </a:p>
          <a:p>
            <a:pPr marL="292100" indent="-292100">
              <a:buFont typeface="Arial"/>
              <a:buChar char="•"/>
            </a:pPr>
            <a:r>
              <a:rPr lang="en-US" sz="2400" dirty="0" smtClean="0"/>
              <a:t>Can we tell if or how far the bar pattern speed varied?</a:t>
            </a:r>
          </a:p>
          <a:p>
            <a:pPr marL="292100" indent="-292100">
              <a:buFont typeface="Arial"/>
              <a:buChar char="•"/>
            </a:pPr>
            <a:r>
              <a:rPr lang="en-US" sz="2400" dirty="0" smtClean="0"/>
              <a:t>Self-consistency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constraints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8888" y="4584700"/>
            <a:ext cx="797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Thanks to:  Ivan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Minchev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Paola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Matteo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Yu-Jing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in, </a:t>
            </a:r>
          </a:p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Sanjib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Sharma, David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Nataf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Juntai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Shen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uv plane vs orbital elements</a:t>
            </a:r>
          </a:p>
        </p:txBody>
      </p:sp>
      <p:sp>
        <p:nvSpPr>
          <p:cNvPr id="8" name="Oval 7"/>
          <p:cNvSpPr/>
          <p:nvPr/>
        </p:nvSpPr>
        <p:spPr>
          <a:xfrm>
            <a:off x="3095625" y="2803525"/>
            <a:ext cx="2524125" cy="1635125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38538" y="3159125"/>
            <a:ext cx="1608137" cy="949325"/>
          </a:xfrm>
          <a:prstGeom prst="ellipse">
            <a:avLst/>
          </a:prstGeom>
          <a:noFill/>
          <a:ln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14588" y="2357438"/>
            <a:ext cx="3892550" cy="2533650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349750" y="1817688"/>
            <a:ext cx="2073275" cy="18288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86263" y="3638550"/>
            <a:ext cx="2708275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3025" y="1817688"/>
            <a:ext cx="231298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epicyclic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 angle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φ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Arc 21"/>
          <p:cNvSpPr/>
          <p:nvPr/>
        </p:nvSpPr>
        <p:spPr>
          <a:xfrm rot="630108">
            <a:off x="5157788" y="2490788"/>
            <a:ext cx="1517650" cy="1492250"/>
          </a:xfrm>
          <a:prstGeom prst="arc">
            <a:avLst/>
          </a:prstGeom>
          <a:ln>
            <a:solidFill>
              <a:schemeClr val="accent2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49750" y="3646488"/>
            <a:ext cx="1270000" cy="966787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3" name="TextBox 26"/>
          <p:cNvSpPr txBox="1">
            <a:spLocks noChangeArrowheads="1"/>
          </p:cNvSpPr>
          <p:nvPr/>
        </p:nvSpPr>
        <p:spPr bwMode="auto">
          <a:xfrm>
            <a:off x="5938838" y="4438650"/>
            <a:ext cx="2311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Calibri" pitchFamily="8" charset="0"/>
              </a:rPr>
              <a:t>epicyclic</a:t>
            </a:r>
            <a:r>
              <a:rPr lang="en-US" sz="3200" dirty="0">
                <a:solidFill>
                  <a:schemeClr val="accent1"/>
                </a:solidFill>
                <a:latin typeface="Calibri" pitchFamily="8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Calibri" pitchFamily="8" charset="0"/>
              </a:rPr>
              <a:t>amplitude, a</a:t>
            </a:r>
            <a:endParaRPr lang="en-US" sz="3200" dirty="0">
              <a:solidFill>
                <a:schemeClr val="accent1"/>
              </a:solidFill>
              <a:latin typeface="Calibri" pitchFamily="8" charset="0"/>
            </a:endParaRPr>
          </a:p>
        </p:txBody>
      </p:sp>
      <p:sp>
        <p:nvSpPr>
          <p:cNvPr id="30" name="Arc 29"/>
          <p:cNvSpPr>
            <a:spLocks noChangeAspect="1"/>
          </p:cNvSpPr>
          <p:nvPr/>
        </p:nvSpPr>
        <p:spPr>
          <a:xfrm rot="18900000">
            <a:off x="-1263650" y="2614613"/>
            <a:ext cx="11299825" cy="11304587"/>
          </a:xfrm>
          <a:prstGeom prst="arc">
            <a:avLst>
              <a:gd name="adj1" fmla="val 17520598"/>
              <a:gd name="adj2" fmla="val 2036195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Arc 30"/>
          <p:cNvSpPr>
            <a:spLocks noChangeAspect="1"/>
          </p:cNvSpPr>
          <p:nvPr/>
        </p:nvSpPr>
        <p:spPr>
          <a:xfrm rot="18900000">
            <a:off x="-1214438" y="1919288"/>
            <a:ext cx="11299826" cy="11306175"/>
          </a:xfrm>
          <a:prstGeom prst="arc">
            <a:avLst>
              <a:gd name="adj1" fmla="val 17520598"/>
              <a:gd name="adj2" fmla="val 2036195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Arc 31"/>
          <p:cNvSpPr>
            <a:spLocks noChangeAspect="1"/>
          </p:cNvSpPr>
          <p:nvPr/>
        </p:nvSpPr>
        <p:spPr>
          <a:xfrm rot="18900000">
            <a:off x="-1222375" y="3327400"/>
            <a:ext cx="11299825" cy="11304588"/>
          </a:xfrm>
          <a:prstGeom prst="arc">
            <a:avLst>
              <a:gd name="adj1" fmla="val 17520598"/>
              <a:gd name="adj2" fmla="val 2036195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Arc 33"/>
          <p:cNvSpPr>
            <a:spLocks noChangeAspect="1"/>
          </p:cNvSpPr>
          <p:nvPr/>
        </p:nvSpPr>
        <p:spPr>
          <a:xfrm rot="18900000">
            <a:off x="-1244600" y="4019550"/>
            <a:ext cx="11299825" cy="11306175"/>
          </a:xfrm>
          <a:prstGeom prst="arc">
            <a:avLst>
              <a:gd name="adj1" fmla="val 17520598"/>
              <a:gd name="adj2" fmla="val 2036195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946944" y="2885282"/>
            <a:ext cx="2935287" cy="0"/>
          </a:xfrm>
          <a:prstGeom prst="straightConnector1">
            <a:avLst/>
          </a:prstGeom>
          <a:ln w="34925">
            <a:solidFill>
              <a:srgbClr val="008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9" name="TextBox 38"/>
          <p:cNvSpPr txBox="1">
            <a:spLocks noChangeArrowheads="1"/>
          </p:cNvSpPr>
          <p:nvPr/>
        </p:nvSpPr>
        <p:spPr bwMode="auto">
          <a:xfrm>
            <a:off x="2414588" y="1116013"/>
            <a:ext cx="5988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Calibri" pitchFamily="8" charset="0"/>
              </a:rPr>
              <a:t>mean radius </a:t>
            </a:r>
            <a:r>
              <a:rPr lang="en-US" sz="3200" dirty="0" err="1" smtClean="0">
                <a:solidFill>
                  <a:srgbClr val="008000"/>
                </a:solidFill>
                <a:latin typeface="Calibri" pitchFamily="8" charset="0"/>
              </a:rPr>
              <a:t>r</a:t>
            </a:r>
            <a:r>
              <a:rPr lang="en-US" sz="3200" baseline="-25000" dirty="0" err="1" smtClean="0">
                <a:solidFill>
                  <a:srgbClr val="008000"/>
                </a:solidFill>
                <a:latin typeface="Calibri" pitchFamily="8" charset="0"/>
              </a:rPr>
              <a:t>g</a:t>
            </a:r>
            <a:r>
              <a:rPr lang="en-US" sz="3200" dirty="0" smtClean="0">
                <a:solidFill>
                  <a:srgbClr val="008000"/>
                </a:solidFill>
                <a:latin typeface="Calibri" pitchFamily="8" charset="0"/>
              </a:rPr>
              <a:t>  (sets L)</a:t>
            </a:r>
            <a:endParaRPr lang="en-US" sz="3200" dirty="0">
              <a:solidFill>
                <a:srgbClr val="008000"/>
              </a:solidFill>
              <a:latin typeface="Calibri" pitchFamily="8" charset="0"/>
            </a:endParaRPr>
          </a:p>
        </p:txBody>
      </p:sp>
      <p:sp>
        <p:nvSpPr>
          <p:cNvPr id="22550" name="TextBox 25"/>
          <p:cNvSpPr txBox="1">
            <a:spLocks noChangeArrowheads="1"/>
          </p:cNvSpPr>
          <p:nvPr/>
        </p:nvSpPr>
        <p:spPr bwMode="auto">
          <a:xfrm>
            <a:off x="3663950" y="3316288"/>
            <a:ext cx="1482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circular </a:t>
            </a:r>
          </a:p>
          <a:p>
            <a:r>
              <a:rPr lang="en-US">
                <a:latin typeface="Calibri" pitchFamily="8" charset="0"/>
              </a:rPr>
              <a:t>orbits</a:t>
            </a:r>
          </a:p>
        </p:txBody>
      </p:sp>
      <p:grpSp>
        <p:nvGrpSpPr>
          <p:cNvPr id="2" name="Group 25"/>
          <p:cNvGrpSpPr/>
          <p:nvPr/>
        </p:nvGrpSpPr>
        <p:grpSpPr>
          <a:xfrm>
            <a:off x="1190625" y="1616075"/>
            <a:ext cx="6088063" cy="4711700"/>
            <a:chOff x="1190625" y="1616075"/>
            <a:chExt cx="6088063" cy="47117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912938" y="5678488"/>
              <a:ext cx="4919662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-117475" y="3646488"/>
              <a:ext cx="4062413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36" name="TextBox 10"/>
            <p:cNvSpPr txBox="1">
              <a:spLocks noChangeArrowheads="1"/>
            </p:cNvSpPr>
            <p:nvPr/>
          </p:nvSpPr>
          <p:spPr bwMode="auto">
            <a:xfrm>
              <a:off x="2414588" y="5680075"/>
              <a:ext cx="48641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latin typeface="Calibri" pitchFamily="8" charset="0"/>
                </a:rPr>
                <a:t>u radial velocity (km/s)</a:t>
              </a:r>
            </a:p>
          </p:txBody>
        </p:sp>
        <p:sp>
          <p:nvSpPr>
            <p:cNvPr id="22537" name="TextBox 11"/>
            <p:cNvSpPr txBox="1">
              <a:spLocks noChangeArrowheads="1"/>
            </p:cNvSpPr>
            <p:nvPr/>
          </p:nvSpPr>
          <p:spPr bwMode="auto">
            <a:xfrm rot="-5400000">
              <a:off x="-23018" y="3017043"/>
              <a:ext cx="3073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latin typeface="Calibri" pitchFamily="8" charset="0"/>
                </a:rPr>
                <a:t>v  tangential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4304507" y="5596732"/>
              <a:ext cx="1635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1930191" y="3613463"/>
            <a:ext cx="1864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9475" cy="1143000"/>
          </a:xfrm>
        </p:spPr>
        <p:txBody>
          <a:bodyPr/>
          <a:lstStyle/>
          <a:p>
            <a:pPr eaLnBrk="1" hangingPunct="1"/>
            <a:r>
              <a:rPr lang="en-US" smtClean="0"/>
              <a:t>uv plane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12938" y="5678488"/>
            <a:ext cx="4919662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117475" y="3646488"/>
            <a:ext cx="4062413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095625" y="2803525"/>
            <a:ext cx="2524125" cy="1635125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38538" y="3159125"/>
            <a:ext cx="1608137" cy="949325"/>
          </a:xfrm>
          <a:prstGeom prst="ellipse">
            <a:avLst/>
          </a:prstGeom>
          <a:noFill/>
          <a:ln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14588" y="2357438"/>
            <a:ext cx="3892550" cy="2533650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2714625" y="5680075"/>
            <a:ext cx="4864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alibri" pitchFamily="8" charset="0"/>
              </a:rPr>
              <a:t>radial velocity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 rot="-5400000">
            <a:off x="-424656" y="3418681"/>
            <a:ext cx="3876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alibri" pitchFamily="8" charset="0"/>
              </a:rPr>
              <a:t>angular momentum</a:t>
            </a:r>
          </a:p>
        </p:txBody>
      </p:sp>
      <p:sp>
        <p:nvSpPr>
          <p:cNvPr id="30" name="Arc 29"/>
          <p:cNvSpPr>
            <a:spLocks noChangeAspect="1"/>
          </p:cNvSpPr>
          <p:nvPr/>
        </p:nvSpPr>
        <p:spPr>
          <a:xfrm rot="18900000">
            <a:off x="-1263650" y="2614613"/>
            <a:ext cx="11299825" cy="11304587"/>
          </a:xfrm>
          <a:prstGeom prst="arc">
            <a:avLst>
              <a:gd name="adj1" fmla="val 17520598"/>
              <a:gd name="adj2" fmla="val 2036195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Arc 30"/>
          <p:cNvSpPr>
            <a:spLocks noChangeAspect="1"/>
          </p:cNvSpPr>
          <p:nvPr/>
        </p:nvSpPr>
        <p:spPr>
          <a:xfrm rot="18900000">
            <a:off x="-1214438" y="1919288"/>
            <a:ext cx="11299826" cy="11306175"/>
          </a:xfrm>
          <a:prstGeom prst="arc">
            <a:avLst>
              <a:gd name="adj1" fmla="val 17520598"/>
              <a:gd name="adj2" fmla="val 2036195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Arc 31"/>
          <p:cNvSpPr>
            <a:spLocks noChangeAspect="1"/>
          </p:cNvSpPr>
          <p:nvPr/>
        </p:nvSpPr>
        <p:spPr>
          <a:xfrm rot="18900000">
            <a:off x="-1222375" y="3327400"/>
            <a:ext cx="11299825" cy="11304588"/>
          </a:xfrm>
          <a:prstGeom prst="arc">
            <a:avLst>
              <a:gd name="adj1" fmla="val 17520598"/>
              <a:gd name="adj2" fmla="val 2036195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Arc 33"/>
          <p:cNvSpPr>
            <a:spLocks noChangeAspect="1"/>
          </p:cNvSpPr>
          <p:nvPr/>
        </p:nvSpPr>
        <p:spPr>
          <a:xfrm rot="18900000">
            <a:off x="-1244600" y="4019550"/>
            <a:ext cx="11299825" cy="11306175"/>
          </a:xfrm>
          <a:prstGeom prst="arc">
            <a:avLst>
              <a:gd name="adj1" fmla="val 17520598"/>
              <a:gd name="adj2" fmla="val 2036195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946944" y="2885282"/>
            <a:ext cx="2935287" cy="0"/>
          </a:xfrm>
          <a:prstGeom prst="straightConnector1">
            <a:avLst/>
          </a:prstGeom>
          <a:ln w="34925">
            <a:solidFill>
              <a:srgbClr val="008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7" name="TextBox 38"/>
          <p:cNvSpPr txBox="1">
            <a:spLocks noChangeArrowheads="1"/>
          </p:cNvSpPr>
          <p:nvPr/>
        </p:nvSpPr>
        <p:spPr bwMode="auto">
          <a:xfrm>
            <a:off x="2414588" y="1116013"/>
            <a:ext cx="5988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Calibri" pitchFamily="8" charset="0"/>
              </a:rPr>
              <a:t>mean radius </a:t>
            </a:r>
            <a:r>
              <a:rPr lang="en-US" sz="3200" dirty="0" err="1" smtClean="0">
                <a:solidFill>
                  <a:srgbClr val="008000"/>
                </a:solidFill>
                <a:latin typeface="Calibri" pitchFamily="8" charset="0"/>
              </a:rPr>
              <a:t>r</a:t>
            </a:r>
            <a:r>
              <a:rPr lang="en-US" sz="3200" baseline="-25000" dirty="0" err="1" smtClean="0">
                <a:solidFill>
                  <a:srgbClr val="008000"/>
                </a:solidFill>
                <a:latin typeface="Calibri" pitchFamily="8" charset="0"/>
              </a:rPr>
              <a:t>g</a:t>
            </a:r>
            <a:endParaRPr lang="en-US" sz="3200" dirty="0">
              <a:solidFill>
                <a:srgbClr val="008000"/>
              </a:solidFill>
              <a:latin typeface="Calibri" pitchFamily="8" charset="0"/>
            </a:endParaRPr>
          </a:p>
        </p:txBody>
      </p:sp>
      <p:sp>
        <p:nvSpPr>
          <p:cNvPr id="23568" name="TextBox 25"/>
          <p:cNvSpPr txBox="1">
            <a:spLocks noChangeArrowheads="1"/>
          </p:cNvSpPr>
          <p:nvPr/>
        </p:nvSpPr>
        <p:spPr bwMode="auto">
          <a:xfrm>
            <a:off x="3911600" y="3228975"/>
            <a:ext cx="1482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circular </a:t>
            </a:r>
          </a:p>
          <a:p>
            <a:r>
              <a:rPr lang="en-US">
                <a:latin typeface="Calibri" pitchFamily="8" charset="0"/>
              </a:rPr>
              <a:t>orbits</a:t>
            </a:r>
          </a:p>
        </p:txBody>
      </p:sp>
      <p:sp>
        <p:nvSpPr>
          <p:cNvPr id="23569" name="TextBox 23"/>
          <p:cNvSpPr txBox="1">
            <a:spLocks noChangeArrowheads="1"/>
          </p:cNvSpPr>
          <p:nvPr/>
        </p:nvSpPr>
        <p:spPr bwMode="auto">
          <a:xfrm>
            <a:off x="5619750" y="1417638"/>
            <a:ext cx="254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orbits with high angular momentum coming into solar neighborhood from outer galaxy</a:t>
            </a:r>
          </a:p>
        </p:txBody>
      </p:sp>
      <p:sp>
        <p:nvSpPr>
          <p:cNvPr id="23570" name="TextBox 24"/>
          <p:cNvSpPr txBox="1">
            <a:spLocks noChangeArrowheads="1"/>
          </p:cNvSpPr>
          <p:nvPr/>
        </p:nvSpPr>
        <p:spPr bwMode="auto">
          <a:xfrm>
            <a:off x="6146800" y="3768196"/>
            <a:ext cx="22558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8" charset="0"/>
              </a:rPr>
              <a:t>orbits with low angular momentum coming into solar neighborhood from inner galaxy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Analogy with Kirkwood gaps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920750" y="4848225"/>
            <a:ext cx="70516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8" charset="0"/>
              </a:rPr>
              <a:t>Resonant gaps with Jupiter are not clearly seen in radial distribution but are clearly seen in the </a:t>
            </a:r>
            <a:r>
              <a:rPr lang="en-US" b="1" dirty="0">
                <a:solidFill>
                  <a:srgbClr val="000000"/>
                </a:solidFill>
                <a:latin typeface="Calibri" pitchFamily="8" charset="0"/>
              </a:rPr>
              <a:t>semi-major axis </a:t>
            </a:r>
            <a:r>
              <a:rPr lang="en-US" dirty="0">
                <a:solidFill>
                  <a:srgbClr val="000000"/>
                </a:solidFill>
                <a:latin typeface="Calibri" pitchFamily="8" charset="0"/>
              </a:rPr>
              <a:t>distribution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8" charset="0"/>
              </a:rPr>
              <a:t>Semi-major axis sets orbital period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8" charset="0"/>
              </a:rPr>
              <a:t>In the Solar neighborhood the angular momentum (</a:t>
            </a:r>
            <a:r>
              <a:rPr lang="en-US" dirty="0" err="1">
                <a:solidFill>
                  <a:srgbClr val="000000"/>
                </a:solidFill>
                <a:latin typeface="Calibri" pitchFamily="8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Calibri" pitchFamily="8" charset="0"/>
              </a:rPr>
              <a:t> velocity component) sets the orbital period and so the location of resonances</a:t>
            </a:r>
          </a:p>
        </p:txBody>
      </p:sp>
      <p:pic>
        <p:nvPicPr>
          <p:cNvPr id="24580" name="Picture 6" descr="1000px-Kirkwood_Gaps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557338"/>
            <a:ext cx="421640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2913063" y="2438400"/>
            <a:ext cx="143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8" charset="0"/>
              </a:rPr>
              <a:t>gaps!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19663" y="1373188"/>
            <a:ext cx="3741737" cy="3368675"/>
            <a:chOff x="4919184" y="1372740"/>
            <a:chExt cx="3742272" cy="3368591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919184" y="1372740"/>
              <a:ext cx="3742272" cy="3368591"/>
              <a:chOff x="4919184" y="1372740"/>
              <a:chExt cx="3742272" cy="3368591"/>
            </a:xfrm>
          </p:grpSpPr>
          <p:pic>
            <p:nvPicPr>
              <p:cNvPr id="24587" name="Picture 7" descr="InnerSolarSystem-en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19184" y="1388547"/>
                <a:ext cx="3352784" cy="3352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88" name="TextBox 8"/>
              <p:cNvSpPr txBox="1">
                <a:spLocks noChangeArrowheads="1"/>
              </p:cNvSpPr>
              <p:nvPr/>
            </p:nvSpPr>
            <p:spPr bwMode="auto">
              <a:xfrm>
                <a:off x="5731942" y="1828334"/>
                <a:ext cx="143933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  <a:latin typeface="Calibri" pitchFamily="8" charset="0"/>
                  </a:rPr>
                  <a:t>no gaps</a:t>
                </a:r>
              </a:p>
            </p:txBody>
          </p:sp>
          <p:sp>
            <p:nvSpPr>
              <p:cNvPr id="24589" name="TextBox 10"/>
              <p:cNvSpPr txBox="1">
                <a:spLocks noChangeArrowheads="1"/>
              </p:cNvSpPr>
              <p:nvPr/>
            </p:nvSpPr>
            <p:spPr bwMode="auto">
              <a:xfrm>
                <a:off x="4919184" y="1372740"/>
                <a:ext cx="3742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Calibri" pitchFamily="8" charset="0"/>
                  </a:rPr>
                  <a:t>asteroids in the inner solar system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063667" y="1726743"/>
                <a:ext cx="2929357" cy="2774881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5452660" y="4063485"/>
              <a:ext cx="271501" cy="211133"/>
            </a:xfrm>
            <a:prstGeom prst="ellipse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85" name="TextBox 14"/>
            <p:cNvSpPr txBox="1">
              <a:spLocks noChangeArrowheads="1"/>
            </p:cNvSpPr>
            <p:nvPr/>
          </p:nvSpPr>
          <p:spPr bwMode="auto">
            <a:xfrm>
              <a:off x="5300142" y="4274027"/>
              <a:ext cx="11514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Calibri" pitchFamily="8" charset="0"/>
                </a:rPr>
                <a:t>Jupiter</a:t>
              </a:r>
            </a:p>
          </p:txBody>
        </p:sp>
        <p:sp>
          <p:nvSpPr>
            <p:cNvPr id="24586" name="TextBox 15"/>
            <p:cNvSpPr txBox="1">
              <a:spLocks noChangeArrowheads="1"/>
            </p:cNvSpPr>
            <p:nvPr/>
          </p:nvSpPr>
          <p:spPr bwMode="auto">
            <a:xfrm>
              <a:off x="6349992" y="2851658"/>
              <a:ext cx="524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Calibri" pitchFamily="8" charset="0"/>
                </a:rPr>
                <a:t>Sun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90538"/>
            <a:ext cx="8131175" cy="1262062"/>
          </a:xfrm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rgbClr val="000000"/>
                </a:solidFill>
              </a:rPr>
              <a:t>Interpreting the UV plane with resonances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184275" y="2401888"/>
          <a:ext cx="3049588" cy="1120775"/>
        </p:xfrm>
        <a:graphic>
          <a:graphicData uri="http://schemas.openxmlformats.org/presentationml/2006/ole">
            <p:oleObj spid="_x0000_s59394" name="Equation" r:id="rId3" imgW="1726920" imgH="634680" progId="">
              <p:embed/>
            </p:oleObj>
          </a:graphicData>
        </a:graphic>
      </p:graphicFrame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552450" y="15621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171450"/>
            <a:endParaRPr lang="en-US"/>
          </a:p>
          <a:p>
            <a:pPr indent="171450"/>
            <a:endParaRPr lang="en-US"/>
          </a:p>
        </p:txBody>
      </p:sp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779463" y="1651000"/>
            <a:ext cx="3436937" cy="355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8" charset="0"/>
                <a:ea typeface="Arial" pitchFamily="8" charset="0"/>
                <a:cs typeface="Arial" pitchFamily="8" charset="0"/>
              </a:rPr>
              <a:t>The orbital period is set by </a:t>
            </a:r>
            <a:r>
              <a:rPr lang="en-US" b="1" dirty="0" err="1">
                <a:latin typeface="Calibri" pitchFamily="8" charset="0"/>
                <a:ea typeface="Arial" pitchFamily="8" charset="0"/>
                <a:cs typeface="Arial" pitchFamily="8" charset="0"/>
              </a:rPr>
              <a:t>v</a:t>
            </a:r>
            <a:r>
              <a:rPr lang="en-US" b="1" dirty="0">
                <a:latin typeface="Calibri" pitchFamily="8" charset="0"/>
                <a:ea typeface="Arial" pitchFamily="8" charset="0"/>
                <a:cs typeface="Arial" pitchFamily="8" charset="0"/>
              </a:rPr>
              <a:t>, </a:t>
            </a:r>
            <a:r>
              <a:rPr lang="en-US" dirty="0">
                <a:latin typeface="Calibri" pitchFamily="8" charset="0"/>
                <a:ea typeface="Arial" pitchFamily="8" charset="0"/>
                <a:cs typeface="Arial" pitchFamily="8" charset="0"/>
              </a:rPr>
              <a:t>the tangential velocity component</a:t>
            </a:r>
            <a:endParaRPr lang="en-US" dirty="0" smtClean="0">
              <a:latin typeface="Calibri" pitchFamily="8" charset="0"/>
              <a:ea typeface="Arial" pitchFamily="8" charset="0"/>
              <a:cs typeface="Arial" pitchFamily="8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Calibri" pitchFamily="8" charset="0"/>
              <a:ea typeface="Arial" pitchFamily="8" charset="0"/>
              <a:cs typeface="Arial" pitchFamily="8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Calibri" pitchFamily="8" charset="0"/>
              <a:ea typeface="Arial" pitchFamily="8" charset="0"/>
              <a:cs typeface="Arial" pitchFamily="8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Calibri" pitchFamily="8" charset="0"/>
              <a:ea typeface="Arial" pitchFamily="8" charset="0"/>
              <a:cs typeface="Arial" pitchFamily="8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ea typeface="Arial" pitchFamily="8" charset="0"/>
                <a:cs typeface="Arial" pitchFamily="8" charset="0"/>
              </a:rPr>
              <a:t>Resonance with the bar is crossed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8" charset="0"/>
                <a:ea typeface="Arial" pitchFamily="8" charset="0"/>
                <a:cs typeface="Arial" pitchFamily="8" charset="0"/>
              </a:rPr>
              <a:t>Gap due to Outer </a:t>
            </a:r>
            <a:r>
              <a:rPr lang="en-US" dirty="0" err="1">
                <a:latin typeface="Calibri" pitchFamily="8" charset="0"/>
                <a:ea typeface="Arial" pitchFamily="8" charset="0"/>
                <a:cs typeface="Arial" pitchFamily="8" charset="0"/>
              </a:rPr>
              <a:t>Lindblad</a:t>
            </a:r>
            <a:r>
              <a:rPr lang="en-US" dirty="0">
                <a:latin typeface="Calibri" pitchFamily="8" charset="0"/>
                <a:ea typeface="Arial" pitchFamily="8" charset="0"/>
                <a:cs typeface="Arial" pitchFamily="8" charset="0"/>
              </a:rPr>
              <a:t> resonance with Bar (e.g., </a:t>
            </a:r>
            <a:r>
              <a:rPr lang="en-US" dirty="0" err="1">
                <a:latin typeface="Calibri" pitchFamily="8" charset="0"/>
                <a:ea typeface="Arial" pitchFamily="8" charset="0"/>
                <a:cs typeface="Arial" pitchFamily="8" charset="0"/>
              </a:rPr>
              <a:t>Dehnen</a:t>
            </a:r>
            <a:r>
              <a:rPr lang="en-US" dirty="0">
                <a:latin typeface="Calibri" pitchFamily="8" charset="0"/>
                <a:ea typeface="Arial" pitchFamily="8" charset="0"/>
                <a:cs typeface="Arial" pitchFamily="8" charset="0"/>
              </a:rPr>
              <a:t> 2000)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411663" y="3263900"/>
            <a:ext cx="3795712" cy="3074988"/>
            <a:chOff x="4868319" y="3381499"/>
            <a:chExt cx="3795714" cy="3074865"/>
          </a:xfrm>
        </p:grpSpPr>
        <p:pic>
          <p:nvPicPr>
            <p:cNvPr id="25614" name="Picture 3"/>
            <p:cNvPicPr>
              <a:picLocks noChangeAspect="1" noChangeArrowheads="1"/>
            </p:cNvPicPr>
            <p:nvPr/>
          </p:nvPicPr>
          <p:blipFill>
            <a:blip r:embed="rId4"/>
            <a:srcRect l="38477" t="8420" r="6798"/>
            <a:stretch>
              <a:fillRect/>
            </a:stretch>
          </p:blipFill>
          <p:spPr bwMode="auto">
            <a:xfrm>
              <a:off x="4868319" y="3381499"/>
              <a:ext cx="3795714" cy="3074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5" name="Line 6"/>
            <p:cNvSpPr>
              <a:spLocks noChangeShapeType="1"/>
            </p:cNvSpPr>
            <p:nvPr/>
          </p:nvSpPr>
          <p:spPr bwMode="auto">
            <a:xfrm flipV="1">
              <a:off x="6332527" y="5004730"/>
              <a:ext cx="169335" cy="728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6" name="TextBox 17"/>
            <p:cNvSpPr txBox="1">
              <a:spLocks noChangeArrowheads="1"/>
            </p:cNvSpPr>
            <p:nvPr/>
          </p:nvSpPr>
          <p:spPr bwMode="auto">
            <a:xfrm>
              <a:off x="6417733" y="5520267"/>
              <a:ext cx="1879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pitchFamily="8" charset="0"/>
                  <a:cs typeface="Arial" pitchFamily="8" charset="0"/>
                </a:rPr>
                <a:t>Hercules stream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>
            <a:off x="3489325" y="4014788"/>
            <a:ext cx="2530475" cy="7096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609" name="TextBox 17"/>
          <p:cNvSpPr txBox="1">
            <a:spLocks noChangeArrowheads="1"/>
          </p:cNvSpPr>
          <p:nvPr/>
        </p:nvSpPr>
        <p:spPr bwMode="auto">
          <a:xfrm>
            <a:off x="4624388" y="1638300"/>
            <a:ext cx="35274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8" charset="0"/>
              </a:rPr>
              <a:t>Analogy in celestial mechanics:  the orbital period is set by the semi-major axis</a:t>
            </a:r>
          </a:p>
        </p:txBody>
      </p:sp>
      <p:sp>
        <p:nvSpPr>
          <p:cNvPr id="25610" name="Text Box 18"/>
          <p:cNvSpPr txBox="1">
            <a:spLocks noChangeArrowheads="1"/>
          </p:cNvSpPr>
          <p:nvPr/>
        </p:nvSpPr>
        <p:spPr bwMode="auto">
          <a:xfrm>
            <a:off x="4286250" y="6223000"/>
            <a:ext cx="240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ea typeface="Arial" pitchFamily="8" charset="0"/>
                <a:cs typeface="Arial" pitchFamily="8" charset="0"/>
              </a:rPr>
              <a:t>Radial </a:t>
            </a:r>
            <a:r>
              <a:rPr lang="en-US" sz="1600" dirty="0" smtClean="0">
                <a:ea typeface="Arial" pitchFamily="8" charset="0"/>
                <a:cs typeface="Arial" pitchFamily="8" charset="0"/>
              </a:rPr>
              <a:t>velocity, </a:t>
            </a:r>
            <a:r>
              <a:rPr lang="en-US" sz="1600" dirty="0" err="1" smtClean="0">
                <a:ea typeface="Arial" pitchFamily="8" charset="0"/>
                <a:cs typeface="Arial" pitchFamily="8" charset="0"/>
              </a:rPr>
              <a:t>u</a:t>
            </a:r>
            <a:endParaRPr lang="en-US" sz="1600" dirty="0">
              <a:ea typeface="Arial" pitchFamily="8" charset="0"/>
              <a:cs typeface="Arial" pitchFamily="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071938" y="2133600"/>
            <a:ext cx="44132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2" name="Text Box 18"/>
          <p:cNvSpPr txBox="1">
            <a:spLocks noChangeArrowheads="1"/>
          </p:cNvSpPr>
          <p:nvPr/>
        </p:nvSpPr>
        <p:spPr bwMode="auto">
          <a:xfrm rot="-5400000">
            <a:off x="3068637" y="4327526"/>
            <a:ext cx="240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ea typeface="Arial" pitchFamily="8" charset="0"/>
                <a:cs typeface="Arial" pitchFamily="8" charset="0"/>
              </a:rPr>
              <a:t>tangential  velocity v</a:t>
            </a:r>
          </a:p>
        </p:txBody>
      </p:sp>
      <p:sp>
        <p:nvSpPr>
          <p:cNvPr id="25613" name="TextBox 29"/>
          <p:cNvSpPr txBox="1">
            <a:spLocks noChangeArrowheads="1"/>
          </p:cNvSpPr>
          <p:nvPr/>
        </p:nvSpPr>
        <p:spPr bwMode="auto">
          <a:xfrm>
            <a:off x="4940300" y="2921001"/>
            <a:ext cx="3038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8" charset="0"/>
              </a:rPr>
              <a:t>Hipparcos</a:t>
            </a:r>
            <a:r>
              <a:rPr lang="en-US" dirty="0">
                <a:latin typeface="Calibri" pitchFamily="8" charset="0"/>
              </a:rPr>
              <a:t> velocity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Directions correspond to points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in the </a:t>
            </a:r>
            <a:r>
              <a:rPr lang="en-US" dirty="0" err="1" smtClean="0">
                <a:ea typeface="+mj-ea"/>
                <a:cs typeface="+mj-cs"/>
              </a:rPr>
              <a:t>uv</a:t>
            </a:r>
            <a:r>
              <a:rPr lang="en-US" dirty="0" smtClean="0">
                <a:ea typeface="+mj-ea"/>
                <a:cs typeface="+mj-cs"/>
              </a:rPr>
              <a:t> plane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6627" name="TextBox 15"/>
          <p:cNvSpPr txBox="1">
            <a:spLocks noChangeArrowheads="1"/>
          </p:cNvSpPr>
          <p:nvPr/>
        </p:nvSpPr>
        <p:spPr bwMode="auto">
          <a:xfrm>
            <a:off x="901963" y="1911350"/>
            <a:ext cx="3109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8" charset="0"/>
              </a:rPr>
              <a:t>In this neighborhood there are two different velocity vectors</a:t>
            </a:r>
          </a:p>
        </p:txBody>
      </p:sp>
      <p:sp>
        <p:nvSpPr>
          <p:cNvPr id="26629" name="TextBox 20"/>
          <p:cNvSpPr txBox="1">
            <a:spLocks noChangeArrowheads="1"/>
          </p:cNvSpPr>
          <p:nvPr/>
        </p:nvSpPr>
        <p:spPr bwMode="auto">
          <a:xfrm>
            <a:off x="4856163" y="2063750"/>
            <a:ext cx="3021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8" charset="0"/>
              </a:rPr>
              <a:t>At the resonant </a:t>
            </a:r>
            <a:r>
              <a:rPr lang="en-US" dirty="0" smtClean="0">
                <a:latin typeface="Calibri" pitchFamily="8" charset="0"/>
              </a:rPr>
              <a:t>period, </a:t>
            </a:r>
            <a:r>
              <a:rPr lang="en-US" dirty="0">
                <a:latin typeface="Calibri" pitchFamily="8" charset="0"/>
              </a:rPr>
              <a:t>orbits are divided into two families</a:t>
            </a:r>
          </a:p>
          <a:p>
            <a:r>
              <a:rPr lang="en-US" dirty="0">
                <a:latin typeface="Calibri" pitchFamily="8" charset="0"/>
              </a:rPr>
              <a:t>There are no orbits with intermediate velocity vectors</a:t>
            </a:r>
          </a:p>
        </p:txBody>
      </p:sp>
      <p:grpSp>
        <p:nvGrpSpPr>
          <p:cNvPr id="5" name="Group 22"/>
          <p:cNvGrpSpPr/>
          <p:nvPr/>
        </p:nvGrpSpPr>
        <p:grpSpPr>
          <a:xfrm>
            <a:off x="4396799" y="2969684"/>
            <a:ext cx="4016375" cy="3443666"/>
            <a:chOff x="4511675" y="3003550"/>
            <a:chExt cx="4016375" cy="3443666"/>
          </a:xfrm>
        </p:grpSpPr>
        <p:grpSp>
          <p:nvGrpSpPr>
            <p:cNvPr id="6" name="Group 21"/>
            <p:cNvGrpSpPr/>
            <p:nvPr/>
          </p:nvGrpSpPr>
          <p:grpSpPr>
            <a:xfrm>
              <a:off x="4732338" y="3263899"/>
              <a:ext cx="3795712" cy="3183317"/>
              <a:chOff x="4732338" y="3263899"/>
              <a:chExt cx="3795712" cy="3183317"/>
            </a:xfrm>
          </p:grpSpPr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4732338" y="3263899"/>
                <a:ext cx="3795712" cy="2848823"/>
                <a:chOff x="4868319" y="3381499"/>
                <a:chExt cx="3795714" cy="2848710"/>
              </a:xfrm>
            </p:grpSpPr>
            <p:pic>
              <p:nvPicPr>
                <p:cNvPr id="26637" name="Picture 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38477" t="8420" r="6798" b="6735"/>
                <a:stretch>
                  <a:fillRect/>
                </a:stretch>
              </p:blipFill>
              <p:spPr bwMode="auto">
                <a:xfrm>
                  <a:off x="4868319" y="3381499"/>
                  <a:ext cx="3795714" cy="28487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63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6332527" y="5004730"/>
                  <a:ext cx="169335" cy="728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39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6417733" y="5520267"/>
                  <a:ext cx="1879600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ea typeface="Arial" pitchFamily="8" charset="0"/>
                      <a:cs typeface="Arial" pitchFamily="8" charset="0"/>
                    </a:rPr>
                    <a:t>Hercules stream</a:t>
                  </a:r>
                </a:p>
              </p:txBody>
            </p:sp>
          </p:grpSp>
          <p:sp>
            <p:nvSpPr>
              <p:cNvPr id="26633" name="Text Box 18"/>
              <p:cNvSpPr txBox="1">
                <a:spLocks noChangeArrowheads="1"/>
              </p:cNvSpPr>
              <p:nvPr/>
            </p:nvSpPr>
            <p:spPr bwMode="auto">
              <a:xfrm>
                <a:off x="5751525" y="6110666"/>
                <a:ext cx="24098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ea typeface="Arial" pitchFamily="8" charset="0"/>
                    <a:cs typeface="Arial" pitchFamily="8" charset="0"/>
                  </a:rPr>
                  <a:t>Radial velocity </a:t>
                </a:r>
                <a:r>
                  <a:rPr lang="en-US" sz="1600" dirty="0" err="1">
                    <a:ea typeface="Arial" pitchFamily="8" charset="0"/>
                    <a:cs typeface="Arial" pitchFamily="8" charset="0"/>
                  </a:rPr>
                  <a:t>u</a:t>
                </a:r>
                <a:endParaRPr lang="en-US" sz="1600" dirty="0">
                  <a:ea typeface="Arial" pitchFamily="8" charset="0"/>
                  <a:cs typeface="Arial" pitchFamily="8" charset="0"/>
                </a:endParaRPr>
              </a:p>
            </p:txBody>
          </p:sp>
        </p:grpSp>
        <p:sp>
          <p:nvSpPr>
            <p:cNvPr id="26634" name="Text Box 18"/>
            <p:cNvSpPr txBox="1">
              <a:spLocks noChangeArrowheads="1"/>
            </p:cNvSpPr>
            <p:nvPr/>
          </p:nvSpPr>
          <p:spPr bwMode="auto">
            <a:xfrm rot="-5400000">
              <a:off x="3475037" y="4040188"/>
              <a:ext cx="24098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ea typeface="Arial" pitchFamily="8" charset="0"/>
                  <a:cs typeface="Arial" pitchFamily="8" charset="0"/>
                </a:rPr>
                <a:t>tangential  velocity v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5800" y="2650609"/>
            <a:ext cx="3657600" cy="3102492"/>
            <a:chOff x="685800" y="3145909"/>
            <a:chExt cx="3657600" cy="3102492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685800" y="3153121"/>
              <a:ext cx="3657600" cy="3095280"/>
              <a:chOff x="3505200" y="3343229"/>
              <a:chExt cx="3657600" cy="3095042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3505200" y="3343229"/>
                <a:ext cx="3657600" cy="3095042"/>
                <a:chOff x="3505200" y="3343229"/>
                <a:chExt cx="3657600" cy="3095042"/>
              </a:xfrm>
            </p:grpSpPr>
            <p:sp>
              <p:nvSpPr>
                <p:cNvPr id="2664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4666004"/>
                  <a:ext cx="1524000" cy="533400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" name="Oval 10"/>
                <p:cNvSpPr>
                  <a:spLocks noChangeArrowheads="1"/>
                </p:cNvSpPr>
                <p:nvPr/>
              </p:nvSpPr>
              <p:spPr bwMode="auto">
                <a:xfrm>
                  <a:off x="3505200" y="3581400"/>
                  <a:ext cx="3657600" cy="2667000"/>
                </a:xfrm>
                <a:prstGeom prst="ellipse">
                  <a:avLst/>
                </a:prstGeom>
                <a:noFill/>
                <a:ln w="66675">
                  <a:solidFill>
                    <a:schemeClr val="accent6">
                      <a:lumMod val="50000"/>
                      <a:alpha val="75000"/>
                    </a:schemeClr>
                  </a:solidFill>
                  <a:round/>
                  <a:headEnd/>
                  <a:tailEnd/>
                </a:ln>
                <a:effectLst>
                  <a:glow rad="114300">
                    <a:schemeClr val="accent6">
                      <a:lumMod val="50000"/>
                      <a:alpha val="58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Oval 11"/>
                <p:cNvSpPr>
                  <a:spLocks noChangeArrowheads="1"/>
                </p:cNvSpPr>
                <p:nvPr/>
              </p:nvSpPr>
              <p:spPr bwMode="auto">
                <a:xfrm>
                  <a:off x="4343400" y="3343229"/>
                  <a:ext cx="1981200" cy="3095042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alpha val="54000"/>
                    </a:schemeClr>
                  </a:solidFill>
                  <a:round/>
                  <a:headEnd/>
                  <a:tailEnd/>
                </a:ln>
                <a:effectLst>
                  <a:glow rad="101600">
                    <a:schemeClr val="tx2">
                      <a:lumMod val="60000"/>
                      <a:lumOff val="40000"/>
                      <a:alpha val="69000"/>
                    </a:schemeClr>
                  </a:glo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51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5051006" y="4724400"/>
                  <a:ext cx="61312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latin typeface="Calibri" pitchFamily="8" charset="0"/>
                    </a:rPr>
                    <a:t>bar</a:t>
                  </a:r>
                </a:p>
              </p:txBody>
            </p:sp>
          </p:grp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5726090" y="3446063"/>
                <a:ext cx="423862" cy="438116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>
              <a:off x="2785509" y="3349632"/>
              <a:ext cx="753560" cy="307974"/>
            </a:xfrm>
            <a:prstGeom prst="straightConnector1">
              <a:avLst/>
            </a:prstGeom>
            <a:ln w="31750">
              <a:solidFill>
                <a:srgbClr val="FF861F"/>
              </a:solidFill>
              <a:headEnd type="stealth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H="1">
              <a:off x="2782712" y="3267770"/>
              <a:ext cx="686634" cy="442912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headEnd type="stealth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3"/>
          <p:cNvGrpSpPr/>
          <p:nvPr/>
        </p:nvGrpSpPr>
        <p:grpSpPr>
          <a:xfrm>
            <a:off x="5907090" y="4022726"/>
            <a:ext cx="1538287" cy="993775"/>
            <a:chOff x="6008688" y="4073525"/>
            <a:chExt cx="1538287" cy="993775"/>
          </a:xfrm>
        </p:grpSpPr>
        <p:sp>
          <p:nvSpPr>
            <p:cNvPr id="31" name="Oval 30"/>
            <p:cNvSpPr/>
            <p:nvPr/>
          </p:nvSpPr>
          <p:spPr>
            <a:xfrm>
              <a:off x="6140450" y="4073525"/>
              <a:ext cx="1406525" cy="577850"/>
            </a:xfrm>
            <a:prstGeom prst="ellipse">
              <a:avLst/>
            </a:prstGeom>
            <a:solidFill>
              <a:schemeClr val="accent6">
                <a:lumMod val="50000"/>
                <a:alpha val="40000"/>
              </a:schemeClr>
            </a:solidFill>
            <a:ln>
              <a:solidFill>
                <a:schemeClr val="accent6">
                  <a:lumMod val="50000"/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008688" y="4752975"/>
              <a:ext cx="619125" cy="314325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5800" y="5842001"/>
            <a:ext cx="371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Bifurcation</a:t>
            </a:r>
            <a:r>
              <a:rPr lang="en-US" dirty="0" smtClean="0"/>
              <a:t> of periodic orbit families by the </a:t>
            </a:r>
            <a:r>
              <a:rPr lang="en-US" dirty="0" err="1" smtClean="0"/>
              <a:t>Lindblad</a:t>
            </a:r>
            <a:r>
              <a:rPr lang="en-US" dirty="0" smtClean="0"/>
              <a:t> resonance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2006</Words>
  <Application>Microsoft Macintosh PowerPoint</Application>
  <PresentationFormat>On-screen Show (4:3)</PresentationFormat>
  <Paragraphs>326</Paragraphs>
  <Slides>46</Slides>
  <Notes>0</Notes>
  <HiddenSlides>0</HiddenSlides>
  <MMClips>2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Equation</vt:lpstr>
      <vt:lpstr>Resonance Heating  Model for Peanut- shaped bars</vt:lpstr>
      <vt:lpstr>Motivation</vt:lpstr>
      <vt:lpstr>Structure in the velocity distribution of stars in the Solar neighborhood</vt:lpstr>
      <vt:lpstr> Interpreting the U,V plane u=radial v=tangential velocity components in a particular location (solar neighborhood)</vt:lpstr>
      <vt:lpstr>uv plane vs orbital elements</vt:lpstr>
      <vt:lpstr>uv plane </vt:lpstr>
      <vt:lpstr>Analogy with Kirkwood gaps</vt:lpstr>
      <vt:lpstr>Interpreting the UV plane with resonances</vt:lpstr>
      <vt:lpstr>Directions correspond to points  in the uv plane</vt:lpstr>
      <vt:lpstr>Precision measurements</vt:lpstr>
      <vt:lpstr>Location of resonances in different neighborhoods</vt:lpstr>
      <vt:lpstr>Local Velocity Distributions show a shift in the  location of the gap</vt:lpstr>
      <vt:lpstr>3D structure of the Milky Way Bulge</vt:lpstr>
      <vt:lpstr>Milky Way not only barred but has an X- or peanut-shaped bulge</vt:lpstr>
      <vt:lpstr>Slide 15</vt:lpstr>
      <vt:lpstr>Slide 16</vt:lpstr>
      <vt:lpstr>Bar Buckling Instability</vt:lpstr>
      <vt:lpstr>3D Orbit families</vt:lpstr>
      <vt:lpstr>N-body simulations (GALMER database)</vt:lpstr>
      <vt:lpstr>Local Velocity distributions</vt:lpstr>
      <vt:lpstr>What do we seen in simulations?</vt:lpstr>
      <vt:lpstr>Vertical resonance</vt:lpstr>
      <vt:lpstr>Nearly periodic orbits</vt:lpstr>
      <vt:lpstr>Hamiltonian Model for an  axi-symmetric system</vt:lpstr>
      <vt:lpstr>Relation between action/angle variables and Cartesian coordinates</vt:lpstr>
      <vt:lpstr>Potential perturbation  in action angle variables</vt:lpstr>
      <vt:lpstr>Hamiltonian model near resonance</vt:lpstr>
      <vt:lpstr> Vertical resonances with a bar</vt:lpstr>
      <vt:lpstr>Bifurcation of periodic orbits</vt:lpstr>
      <vt:lpstr>As the bar grows, stars  are lifted Resonance trapping</vt:lpstr>
      <vt:lpstr>Slide 31</vt:lpstr>
      <vt:lpstr>Which Fourier component is relevant?</vt:lpstr>
      <vt:lpstr>Fourier components of gravitational potential m=2,4  As a function of z, measured from the simulation</vt:lpstr>
      <vt:lpstr>Testing the model</vt:lpstr>
      <vt:lpstr>Vertical Resonance is  near location of peanut</vt:lpstr>
      <vt:lpstr>Hamiltonian model gives estimates for resonance width, libration frequency, height of periodic orbits</vt:lpstr>
      <vt:lpstr>Slide 37</vt:lpstr>
      <vt:lpstr>Height of orbits </vt:lpstr>
      <vt:lpstr>Fate of stars exterior to resonance </vt:lpstr>
      <vt:lpstr>Orbits with libration near the separatrix   </vt:lpstr>
      <vt:lpstr>Is the X-shaped feature at the location of the resonance in the Milky Way? </vt:lpstr>
      <vt:lpstr>Gripe about Milky Way models</vt:lpstr>
      <vt:lpstr>X in Milky Way, rotation curve, bar pattern speed, density estimates all self-consistent</vt:lpstr>
      <vt:lpstr>Metallicity of stars in the X</vt:lpstr>
      <vt:lpstr>Summary</vt:lpstr>
      <vt:lpstr>What next ….</vt:lpstr>
    </vt:vector>
  </TitlesOfParts>
  <Company>University of Rochester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Alice Quillen</dc:creator>
  <cp:lastModifiedBy>Alice Quillen</cp:lastModifiedBy>
  <cp:revision>28</cp:revision>
  <dcterms:created xsi:type="dcterms:W3CDTF">2013-10-22T16:20:34Z</dcterms:created>
  <dcterms:modified xsi:type="dcterms:W3CDTF">2013-10-22T18:13:25Z</dcterms:modified>
</cp:coreProperties>
</file>